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3"/>
  </p:notesMasterIdLst>
  <p:sldIdLst>
    <p:sldId id="269" r:id="rId7"/>
    <p:sldId id="279" r:id="rId8"/>
    <p:sldId id="280" r:id="rId9"/>
    <p:sldId id="281" r:id="rId10"/>
    <p:sldId id="282" r:id="rId11"/>
    <p:sldId id="315" r:id="rId12"/>
    <p:sldId id="316" r:id="rId13"/>
    <p:sldId id="317" r:id="rId14"/>
    <p:sldId id="318" r:id="rId15"/>
    <p:sldId id="319" r:id="rId16"/>
    <p:sldId id="320" r:id="rId17"/>
    <p:sldId id="323" r:id="rId18"/>
    <p:sldId id="329" r:id="rId19"/>
    <p:sldId id="321" r:id="rId20"/>
    <p:sldId id="324" r:id="rId21"/>
    <p:sldId id="325" r:id="rId22"/>
    <p:sldId id="326" r:id="rId23"/>
    <p:sldId id="327" r:id="rId24"/>
    <p:sldId id="328" r:id="rId25"/>
    <p:sldId id="330" r:id="rId26"/>
    <p:sldId id="331" r:id="rId27"/>
    <p:sldId id="332" r:id="rId28"/>
    <p:sldId id="313" r:id="rId29"/>
    <p:sldId id="300" r:id="rId30"/>
    <p:sldId id="289" r:id="rId31"/>
    <p:sldId id="290" r:id="rId3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DD165-DC1C-0CF9-6C4D-A183F339D51E}" name="Carlijn van Trigt" initials="CvT" userId="S::c.vantrigt@demedischspecialist.nl::e6145659-51da-478b-853d-e00190688b7d" providerId="AD"/>
  <p188:author id="{34A4DC6C-ABB6-F212-FB7D-1BA6C80F322E}" name="Harm-Jan van der Hart" initials="HJvdH" userId="S::h.vanderhart@kennisinstituut.nl::611d7311-17a2-42a0-865c-5dd5ec72cef7" providerId="AD"/>
  <p188:author id="{CC73DC8D-D50B-2EB6-F75C-5D2C98B91E96}" name="Maxime Verhoeven" initials="MV" userId="S::m.verhoeven@kennisinstituut.nl::0997c487-7666-404f-b911-90242d6c51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79294" autoAdjust="0"/>
  </p:normalViewPr>
  <p:slideViewPr>
    <p:cSldViewPr snapToGrid="0" snapToObjects="1">
      <p:cViewPr varScale="1">
        <p:scale>
          <a:sx n="84" d="100"/>
          <a:sy n="84" d="100"/>
        </p:scale>
        <p:origin x="2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5DF01-E03D-CA40-8141-5C39854EB1AF}" type="datetimeFigureOut">
              <a:t>08-05-2025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8D47-178B-CE4B-8D87-8D1DE58624C9}" type="slidenum">
              <a:t>‹nr.›</a:t>
            </a:fld>
            <a:endParaRPr lang="en-NL"/>
          </a:p>
        </p:txBody>
      </p:sp>
    </p:spTree>
    <p:extLst>
      <p:ext uri="{BB962C8B-B14F-4D97-AF65-F5344CB8AC3E}">
        <p14:creationId xmlns:p14="http://schemas.microsoft.com/office/powerpoint/2010/main" val="361171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ezondheidsraad.nl/documenten/adviezen/2017/08/22/beweegrichtlijnen-201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voedingscentrum.nl/nl/gezond-eten-met-de-schijf-van-vijf.asp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a:t>
            </a:r>
            <a:r>
              <a:rPr lang="en-GB" altLang="nl-NL" b="1" dirty="0" err="1">
                <a:latin typeface="Arial" panose="020B0604020202020204" pitchFamily="34" charset="0"/>
              </a:rPr>
              <a:t>Behandeling</a:t>
            </a:r>
            <a:r>
              <a:rPr lang="en-GB" altLang="nl-NL" b="1" dirty="0">
                <a:latin typeface="Arial" panose="020B0604020202020204" pitchFamily="34" charset="0"/>
              </a:rPr>
              <a:t> van </a:t>
            </a:r>
            <a:r>
              <a:rPr lang="en-GB" altLang="nl-NL" b="1" dirty="0" err="1">
                <a:latin typeface="Arial" panose="020B0604020202020204" pitchFamily="34" charset="0"/>
              </a:rPr>
              <a:t>axiale</a:t>
            </a:r>
            <a:r>
              <a:rPr lang="en-GB" altLang="nl-NL" b="1" dirty="0">
                <a:latin typeface="Arial" panose="020B0604020202020204" pitchFamily="34" charset="0"/>
              </a:rPr>
              <a:t> spondyloartritis.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Behandeling</a:t>
            </a:r>
            <a:r>
              <a:rPr lang="en-GB" altLang="nl-NL" b="0" dirty="0">
                <a:latin typeface="Arial" panose="020B0604020202020204" pitchFamily="34" charset="0"/>
              </a:rPr>
              <a:t> van </a:t>
            </a:r>
            <a:r>
              <a:rPr lang="en-GB" altLang="nl-NL" b="0" dirty="0" err="1">
                <a:latin typeface="Arial" panose="020B0604020202020204" pitchFamily="34" charset="0"/>
              </a:rPr>
              <a:t>axiale</a:t>
            </a:r>
            <a:r>
              <a:rPr lang="en-GB" altLang="nl-NL" b="0" dirty="0">
                <a:latin typeface="Arial" panose="020B0604020202020204" pitchFamily="34" charset="0"/>
              </a:rPr>
              <a:t> spondyloartritis.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alle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patienten</a:t>
            </a:r>
            <a:r>
              <a:rPr lang="en-GB" altLang="nl-NL" b="0" dirty="0">
                <a:latin typeface="Arial" panose="020B0604020202020204" pitchFamily="34" charset="0"/>
              </a:rPr>
              <a:t> met </a:t>
            </a:r>
            <a:r>
              <a:rPr lang="en-GB" altLang="nl-NL" b="0" dirty="0" err="1">
                <a:latin typeface="Arial" panose="020B0604020202020204" pitchFamily="34" charset="0"/>
              </a:rPr>
              <a:t>jicht</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en-GB" altLang="nl-NL" b="0" dirty="0" err="1">
                <a:latin typeface="Arial" panose="020B0604020202020204" pitchFamily="34" charset="0"/>
              </a:rPr>
              <a:t>reumatologen</a:t>
            </a:r>
            <a:r>
              <a:rPr lang="en-GB" altLang="nl-NL" b="0" dirty="0">
                <a:latin typeface="Arial" panose="020B0604020202020204" pitchFamily="34" charset="0"/>
              </a:rPr>
              <a:t>, </a:t>
            </a:r>
            <a:r>
              <a:rPr lang="en-GB" altLang="nl-NL" b="0" dirty="0" err="1">
                <a:latin typeface="Arial" panose="020B0604020202020204" pitchFamily="34" charset="0"/>
              </a:rPr>
              <a:t>oogartsen</a:t>
            </a:r>
            <a:r>
              <a:rPr lang="en-GB" altLang="nl-NL" b="0" dirty="0">
                <a:latin typeface="Arial" panose="020B0604020202020204" pitchFamily="34" charset="0"/>
              </a:rPr>
              <a:t>, </a:t>
            </a:r>
            <a:r>
              <a:rPr lang="en-GB" altLang="nl-NL" b="0" dirty="0" err="1">
                <a:latin typeface="Arial" panose="020B0604020202020204" pitchFamily="34" charset="0"/>
              </a:rPr>
              <a:t>ziekenhuisapothekers</a:t>
            </a:r>
            <a:r>
              <a:rPr lang="en-GB" altLang="nl-NL" b="0" dirty="0">
                <a:latin typeface="Arial" panose="020B0604020202020204" pitchFamily="34" charset="0"/>
              </a:rPr>
              <a:t>, MDL-</a:t>
            </a:r>
            <a:r>
              <a:rPr lang="en-GB" altLang="nl-NL" b="0" dirty="0" err="1">
                <a:latin typeface="Arial" panose="020B0604020202020204" pitchFamily="34" charset="0"/>
              </a:rPr>
              <a:t>artsen</a:t>
            </a:r>
            <a:r>
              <a:rPr lang="en-GB" altLang="nl-NL" b="0" dirty="0">
                <a:latin typeface="Arial" panose="020B0604020202020204" pitchFamily="34" charset="0"/>
              </a:rPr>
              <a:t>, </a:t>
            </a:r>
            <a:r>
              <a:rPr lang="en-GB" altLang="nl-NL" b="0" dirty="0" err="1">
                <a:latin typeface="Arial" panose="020B0604020202020204" pitchFamily="34" charset="0"/>
              </a:rPr>
              <a:t>dermatologen</a:t>
            </a:r>
            <a:r>
              <a:rPr lang="en-GB" altLang="nl-NL" b="0" dirty="0">
                <a:latin typeface="Arial" panose="020B0604020202020204" pitchFamily="34" charset="0"/>
              </a:rPr>
              <a:t>, </a:t>
            </a:r>
            <a:r>
              <a:rPr lang="en-GB" altLang="nl-NL" b="0" dirty="0" err="1">
                <a:latin typeface="Arial" panose="020B0604020202020204" pitchFamily="34" charset="0"/>
              </a:rPr>
              <a:t>orthopeden</a:t>
            </a:r>
            <a:r>
              <a:rPr lang="en-GB" altLang="nl-NL" b="0" dirty="0">
                <a:latin typeface="Arial" panose="020B0604020202020204" pitchFamily="34" charset="0"/>
              </a:rPr>
              <a:t>, </a:t>
            </a:r>
            <a:r>
              <a:rPr lang="en-GB" altLang="nl-NL" b="0" dirty="0" err="1">
                <a:latin typeface="Arial" panose="020B0604020202020204" pitchFamily="34" charset="0"/>
              </a:rPr>
              <a:t>fysio</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oefentherapeuten</a:t>
            </a:r>
            <a:r>
              <a:rPr lang="en-GB" altLang="nl-NL" b="0" dirty="0">
                <a:latin typeface="Arial" panose="020B0604020202020204" pitchFamily="34" charset="0"/>
              </a:rPr>
              <a:t>, </a:t>
            </a:r>
            <a:r>
              <a:rPr lang="en-GB" altLang="nl-NL" b="0" dirty="0" err="1">
                <a:latin typeface="Arial" panose="020B0604020202020204" pitchFamily="34" charset="0"/>
              </a:rPr>
              <a:t>ergotherapeuten</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verpleegkundig</a:t>
            </a:r>
            <a:r>
              <a:rPr lang="en-GB" altLang="nl-NL" b="0" dirty="0">
                <a:latin typeface="Arial" panose="020B0604020202020204" pitchFamily="34" charset="0"/>
              </a:rPr>
              <a:t> </a:t>
            </a:r>
            <a:r>
              <a:rPr lang="en-GB" altLang="nl-NL" b="0" dirty="0" err="1">
                <a:latin typeface="Arial" panose="020B0604020202020204" pitchFamily="34" charset="0"/>
              </a:rPr>
              <a:t>specialisten</a:t>
            </a:r>
            <a:r>
              <a:rPr lang="en-GB" altLang="nl-NL" b="0" dirty="0">
                <a:latin typeface="Arial" panose="020B0604020202020204" pitchFamily="34" charset="0"/>
              </a:rPr>
              <a:t>/</a:t>
            </a:r>
            <a:r>
              <a:rPr lang="en-GB" altLang="nl-NL" b="0" dirty="0" err="1">
                <a:latin typeface="Arial" panose="020B0604020202020204" pitchFamily="34" charset="0"/>
              </a:rPr>
              <a:t>verpleegkundigen</a:t>
            </a:r>
            <a:r>
              <a:rPr lang="en-GB" altLang="nl-NL" b="0" dirty="0">
                <a:latin typeface="Arial" panose="020B0604020202020204" pitchFamily="34" charset="0"/>
              </a:rPr>
              <a:t>/physician </a:t>
            </a:r>
            <a:r>
              <a:rPr lang="en-GB" altLang="nl-NL" b="0" dirty="0" err="1">
                <a:latin typeface="Arial" panose="020B0604020202020204" pitchFamily="34" charset="0"/>
              </a:rPr>
              <a:t>assisstants</a:t>
            </a:r>
            <a:r>
              <a:rPr lang="en-GB" altLang="nl-NL" b="0" dirty="0">
                <a:latin typeface="Arial" panose="020B0604020202020204" pitchFamily="34" charset="0"/>
              </a:rPr>
              <a:t>. </a:t>
            </a:r>
          </a:p>
          <a:p>
            <a:pPr eaLnBrk="1" hangingPunct="1">
              <a:spcBef>
                <a:spcPts val="600"/>
              </a:spcBef>
            </a:pPr>
            <a:endParaRPr lang="en-GB" altLang="nl-NL" b="0" dirty="0">
              <a:latin typeface="Arial" panose="020B0604020202020204" pitchFamily="34" charset="0"/>
            </a:endParaRPr>
          </a:p>
          <a:p>
            <a:pPr eaLnBrk="1" hangingPunct="1">
              <a:spcBef>
                <a:spcPts val="600"/>
              </a:spcBef>
            </a:pPr>
            <a:r>
              <a:rPr lang="en-GB" altLang="nl-NL" b="0" dirty="0">
                <a:latin typeface="Arial" panose="020B0604020202020204" pitchFamily="34" charset="0"/>
              </a:rPr>
              <a:t>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alle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r>
              <a:rPr lang="en-GB" altLang="nl-NL" b="0" dirty="0" err="1">
                <a:latin typeface="Arial" panose="020B0604020202020204" pitchFamily="34" charset="0"/>
              </a:rPr>
              <a:t>bijvoorbeeld</a:t>
            </a:r>
            <a:r>
              <a:rPr lang="en-GB" altLang="nl-NL" b="0" dirty="0">
                <a:latin typeface="Arial" panose="020B0604020202020204" pitchFamily="34" charset="0"/>
              </a:rPr>
              <a:t> door </a:t>
            </a:r>
            <a:r>
              <a:rPr lang="en-GB" altLang="nl-NL" b="0" dirty="0" err="1">
                <a:latin typeface="Arial" panose="020B0604020202020204" pitchFamily="34" charset="0"/>
              </a:rPr>
              <a:t>vragen</a:t>
            </a:r>
            <a:r>
              <a:rPr lang="en-GB" altLang="nl-NL" b="0" dirty="0">
                <a:latin typeface="Arial" panose="020B0604020202020204" pitchFamily="34" charset="0"/>
              </a:rPr>
              <a:t> op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nemen</a:t>
            </a:r>
            <a:r>
              <a:rPr lang="en-GB" altLang="nl-NL" b="0" dirty="0">
                <a:latin typeface="Arial" panose="020B0604020202020204" pitchFamily="34" charset="0"/>
              </a:rPr>
              <a:t> met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uit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a:latin typeface="Arial" panose="020B0604020202020204" pitchFamily="34" charset="0"/>
              </a:rPr>
              <a:t>Aan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1</a:t>
            </a:fld>
            <a:endParaRPr lang="en-NL"/>
          </a:p>
        </p:txBody>
      </p:sp>
    </p:spTree>
    <p:extLst>
      <p:ext uri="{BB962C8B-B14F-4D97-AF65-F5344CB8AC3E}">
        <p14:creationId xmlns:p14="http://schemas.microsoft.com/office/powerpoint/2010/main" val="273034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E0DFE-49DA-1848-80C4-E25D6950D5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6AF63E-144F-8E99-4AA2-5DBB1C4216A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2359CE4-0FA1-7381-AE26-84D919C2644E}"/>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is de plaats van pijnstillers bij een behandeling van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Ten aanzien van het gebruik van analgetica, zoals paracetamol en opioïden, ontbreekt wetenschappelijk bewijs over de effectiviteit op het verminderen van chronische residuale pijn bij patiënten met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axSpA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Vanwege dit gebrek aan bewijs, de kans op bijwerkingen en de potentiële kans op verslaving bij chronisch gebruik van opioïden wordt geadviseerd terughoudend te zijn met het voorschrijven van deze middelen. Vanwege het gunstige bijwerkingen profiel en lage kosten kan op basis van klinische praktijkervaring, in samenspraak met de patiënt, ten aanzien van de effectiviteit (chronisch) gebruik van paracetamol overwogen worden.</a:t>
            </a: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Voor de benadering en de behandeling van chronische pijn bij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axSpA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patiënten kan men de volgende EULAR aanbevelingen uit 2018 hanteren: ‘EULAR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recommendations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for</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the</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health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professional's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approach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to</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pain</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management in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inflammatory</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arthritis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and</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osteoarthritis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t>
            </a:r>
          </a:p>
          <a:p>
            <a:endParaRPr lang="nl-NL" dirty="0"/>
          </a:p>
        </p:txBody>
      </p:sp>
      <p:sp>
        <p:nvSpPr>
          <p:cNvPr id="4" name="Tijdelijke aanduiding voor dianummer 3">
            <a:extLst>
              <a:ext uri="{FF2B5EF4-FFF2-40B4-BE49-F238E27FC236}">
                <a16:creationId xmlns:a16="http://schemas.microsoft.com/office/drawing/2014/main" id="{2C57EFDD-FB28-E1E4-C4E5-3907999D64F4}"/>
              </a:ext>
            </a:extLst>
          </p:cNvPr>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418986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80757-0C80-947F-5C05-DDC62BCE7F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DB102B0-60A2-90EB-BC18-00C09386195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33A3AC-5E5E-8208-FEC1-78F2A65D58D5}"/>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is de plaats van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glucocorticoïden</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(systemisch of lokaal) bij een behandeling van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Ten aanzien van het gebruik van systemische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glucocorticoïden</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is er beperkt bewijs omtrent de effectiviteit. Het bewijs wat er is, is afkomstig uit twee studies en beperkt zich tot kortdurend gebruik (afbouwen in 24 weken tot stop), hierbij werd er enkel effect op subjectieve uitkomstmaten gezien en niet op inflammatie. Gezien het gebrek aan bewijs en de potentieel ernstige bijwerkingen, wordt het chronische gebruik voor de behandeling van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axSpA</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niet aanbevolen.</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Lokale injecties met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glucocorticoïden</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zijn een optie voor de behandeling van lokale inflammatie zoals artritis of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enthesitis</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Alhoewel niet formeel onderzocht bij patiënten met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axSpA</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kunnen lokale injecties in de gebruikelijke dosering wel overwogen worden bij perifere manifestaties.</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endParaRPr lang="nl-NL" dirty="0"/>
          </a:p>
        </p:txBody>
      </p:sp>
      <p:sp>
        <p:nvSpPr>
          <p:cNvPr id="4" name="Tijdelijke aanduiding voor dianummer 3">
            <a:extLst>
              <a:ext uri="{FF2B5EF4-FFF2-40B4-BE49-F238E27FC236}">
                <a16:creationId xmlns:a16="http://schemas.microsoft.com/office/drawing/2014/main" id="{21385471-B796-F8B7-C472-0D837D789CDC}"/>
              </a:ext>
            </a:extLst>
          </p:cNvPr>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241981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4432-7E30-C78C-1FD0-DFF16F52CC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3831983-CCAF-C7D3-796B-8A24D36F044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BB5FA4E-2542-D3FD-42CC-96CDCF687258}"/>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is de plaats van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csDMARD’s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een behandeling van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Er is geen bewijs voor de effectiviteit van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csDMARD’s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bij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axSpA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zonder perifere manifestaties. Aangezien er bewezen effectieve alternatieven zijn, verwacht de werkgroep dat reumatologen in Nederland geen niet-effectief middel zullen kiezen.</a:t>
            </a:r>
          </a:p>
          <a:p>
            <a:endParaRPr lang="nl-NL" dirty="0"/>
          </a:p>
        </p:txBody>
      </p:sp>
      <p:sp>
        <p:nvSpPr>
          <p:cNvPr id="4" name="Tijdelijke aanduiding voor dianummer 3">
            <a:extLst>
              <a:ext uri="{FF2B5EF4-FFF2-40B4-BE49-F238E27FC236}">
                <a16:creationId xmlns:a16="http://schemas.microsoft.com/office/drawing/2014/main" id="{F9FADAF3-E69D-6253-DAAC-5867BBC2AFB8}"/>
              </a:ext>
            </a:extLst>
          </p:cNvPr>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367453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F1EC9-AA4D-40C4-E2FA-EB3AC3F646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C17F2CB-7B2C-BB06-291B-C9EDE43A9CB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09E976-D7F0-E0EA-5DBC-99B5430A519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6585B5D-74FF-D64C-7AEC-2626CE2C4BC2}"/>
              </a:ext>
            </a:extLst>
          </p:cNvPr>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69760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C6AF-7C85-25B1-D6C0-CBCEDA0A89F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B70B8C-1674-B2D2-1C12-F2E481CEB4B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DBF986-FFC8-14FC-CF1C-2072A134EBA1}"/>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is de plaats van b-/</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tsDMARD’s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een behandeling van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Bij patiënten met de diagnose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axSpA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aanhoudend hoge ziekteactiviteit (bij voorkeur ASDAS ≥2.1) met verhoogde CRP en/of ziekteactiviteit op MRI van de SI gewrichten/ wervelkolom ondanks de inzet van conventionele behandeling, moeten TNF-remmers, IL-17-remmers of JAK-remmers worden overwogen. Dit geldt ook wanneer er sprake is van actieve ziekte op de MRI van de wervelkolom zonder tekenen van ziekteactiviteit op de MRI van de SI gewrichten. Daarnaast moet de behandelend reumatoloog ook van mening zijn dat het starten van deze medicatie bij een specifieke patiënt zinvol is. Bovengenoemde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bDMARD’s</a:t>
            </a:r>
            <a:r>
              <a:rPr lang="nl-NL" sz="1800" dirty="0">
                <a:effectLst/>
                <a:latin typeface="Calibri" panose="020F0502020204030204" pitchFamily="34" charset="0"/>
                <a:ea typeface="Calibri" panose="020F0502020204030204" pitchFamily="34" charset="0"/>
                <a:cs typeface="Times New Roman" panose="02020603050405020304" pitchFamily="18" charset="0"/>
              </a:rPr>
              <a:t> of JAK-remmers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hebben effectiviteit aangetoond in gerandomiseerde, gecontroleerde onderzoeken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RCT's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Vanwege het gebrek van directe vergelijkende onderzoeken is het moeilijk om een van de groepen te prioriteren wat betreft effectiviteit op (axiale) ziekteactiviteit. De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task</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force van de ASAS/EULAR richtlijn beveelt aan om te starten met een TNF-remmer of een IL-17-remmer. Deze aanbeveling weerspiegelt de dagelijkse klinische praktijk waarin langere ervaring met het gebruik van deze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bDMARD’s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met een grotere bewijslast, toepassing bij patiënten met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multimorbiditeit</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(vaak uitgesloten van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RCT's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meer kennis over de veiligheid.</a:t>
            </a:r>
          </a:p>
          <a:p>
            <a:endParaRPr lang="nl-NL" dirty="0"/>
          </a:p>
        </p:txBody>
      </p:sp>
      <p:sp>
        <p:nvSpPr>
          <p:cNvPr id="4" name="Tijdelijke aanduiding voor dianummer 3">
            <a:extLst>
              <a:ext uri="{FF2B5EF4-FFF2-40B4-BE49-F238E27FC236}">
                <a16:creationId xmlns:a16="http://schemas.microsoft.com/office/drawing/2014/main" id="{8A1A1187-0E54-9DE0-FE4A-64C82DBA03A7}"/>
              </a:ext>
            </a:extLst>
          </p:cNvPr>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156992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8D1D3-956F-28A1-069F-3A49FC7510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3EED35-37B9-B49E-84F5-50AC842611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3E8DD16-46F2-0C45-C046-DB8FF4BB5C83}"/>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is de plaats van b-/</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tsDMARD’s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een behandeling van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Bij de keuze tussen de verschillende behandelopties met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bDMARD’s</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of JAK-remmers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is het belangrijk om het effect op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EMM’s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in acht te nemen. Bij patiënten met een voorgeschiedenis van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uveïtis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zijn monoklonale antilichamen tegen TNF effectief in het voorkomen van terugkerende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uveïtis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terwijl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etanercept</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wisselende resultaten heeft opgeleverd. Uit analyses van grote cohortstudies (n = 1365) blijkt dat monoklonale antilichamen beter zijn in het voorkomen van een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uveïtis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dan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etanercept</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of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secukinumab</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Voor patiënten met inflammatoire darmziekte (IBD) worden soortgelijke resultaten gevonden. IL-17-remmers worden in principe afgeraden bij patiënten met actieve IBD. Hoewel er geen specifieke gegevens zijn over de effectiviteit van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bDMARD’s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bij patiënten met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axSpA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en psoriasis, zijn er wel duidelijke gegevens over patiënten met psoriasis bij artritis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psoriatica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PsA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Uit twee direct vergelijkende onderzoeken werden IL-17-remmers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secukinumab</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en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ixekizumab</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superieur geacht aan TNF-remmers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adalimumab</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t>
            </a:r>
          </a:p>
          <a:p>
            <a:endParaRPr lang="nl-NL" dirty="0"/>
          </a:p>
        </p:txBody>
      </p:sp>
      <p:sp>
        <p:nvSpPr>
          <p:cNvPr id="4" name="Tijdelijke aanduiding voor dianummer 3">
            <a:extLst>
              <a:ext uri="{FF2B5EF4-FFF2-40B4-BE49-F238E27FC236}">
                <a16:creationId xmlns:a16="http://schemas.microsoft.com/office/drawing/2014/main" id="{0B90FF6F-A7F4-DE58-7486-8B75BC05B499}"/>
              </a:ext>
            </a:extLst>
          </p:cNvPr>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272690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D87A5-E5C2-B0C8-A76E-E237ACBDB3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6A22A4-DA40-4265-8F79-23928E06BD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1DE4EBC-B0D5-CDD9-11DE-7B7C0A948B0E}"/>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Wanneer dient geswitcht te worden van b-/</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tsDMARD’s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r>
              <a:rPr lang="en-GB" altLang="nl-NL" b="1" dirty="0">
                <a:latin typeface="Arial" panose="020B0604020202020204" pitchFamily="34" charset="0"/>
              </a:rPr>
              <a:t>Rationale:</a:t>
            </a: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 het moment dat het eerste b-/</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tsDMARD</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onvoldoende effectief is, kan het zijn dat er onterecht de diagnose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axSpA</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gesteld dan wel dat het ingezette geneesmiddel onvoldoende effectief was bij deze specifieke patiënt met de diagnose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axSpA</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Dit is de reden dat na falen van het eerste b-/</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tsDMARD</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diagnose geëvalueerd dient te worden. Indien de diagnose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axSpA</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herbevestigd wordt, dient er een ander b-/</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tsDMARD</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gekozen te worden. Echter, er is op dit moment onvoldoende data om op basis van effectiviteit een voorkeur uit te spreken voor een bepaalde b-/</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tsDMARD</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Ook is er (op populatieniveau) op basis van het bijwerkingenprofiel geen voorkeur uit te spreken voor een bepaald b-/</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tsDMARD</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Indien de diagnose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axSpA</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herbevestigd wordt, dient de keuze voor het volgende b-/</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tsDMARD</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 ook gebaseerd te zijn op toedieningsmogelijkheden (subcutaan, intraveneus, oraal), toedieningsfrequentie,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EMM’s</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comorbiditeit</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kosten en persoonlijke voorkeur/situatie.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0C6F2AE7-FCCF-007B-22F7-30E9497EB1DA}"/>
              </a:ext>
            </a:extLst>
          </p:cNvPr>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41211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7B2BB-7E37-1030-2C1B-5FF964E78E7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C0EF14-AF42-A1B5-7F22-A5E60464DD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AC5DE9-6833-2747-0830-A42D0AA06DD3}"/>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Wanneer dient afgebouwd te worden met b-/</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tsDMARD’s</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bij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r>
              <a:rPr lang="en-GB" altLang="nl-NL" b="1" dirty="0">
                <a:latin typeface="Arial" panose="020B0604020202020204" pitchFamily="34" charset="0"/>
              </a:rPr>
              <a:t>Rationale:</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Meerdere studies laten zien dat het afbouwen van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bDMARD’s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veilig gedaan kan worden met behoud van remissie. De werkgroep adviseert om bij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axSpA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patiënten te overwegen om een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bDMARD</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te gaan afbouwen indien er sprake is van langdurige remissie, i.e., inactieve of lage ziekteactiviteit o.b.v. ASDAS voor tenminste 6 maanden. Hoewel er nog geen eenduidige afbouwstrategie is, volstaat het verlengen van het doseringsinterval of het verminderen van de dosering, afhankelijk van de toedieningsweg van de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bDMARD</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Ten aanzien van het afbouwen van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tsDMARD’s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wordt geen advies gegeven, vanwege het gebrek aan wetenschappelijk bewijs. </a:t>
            </a:r>
          </a:p>
          <a:p>
            <a:endParaRPr lang="nl-NL" dirty="0"/>
          </a:p>
        </p:txBody>
      </p:sp>
      <p:sp>
        <p:nvSpPr>
          <p:cNvPr id="4" name="Tijdelijke aanduiding voor dianummer 3">
            <a:extLst>
              <a:ext uri="{FF2B5EF4-FFF2-40B4-BE49-F238E27FC236}">
                <a16:creationId xmlns:a16="http://schemas.microsoft.com/office/drawing/2014/main" id="{D99861C9-E999-2958-40A6-E554858264BB}"/>
              </a:ext>
            </a:extLst>
          </p:cNvPr>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3789321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92FD4-A7DD-F4E2-BC7A-64D512C0D2E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E6C7BD-F98D-DBC9-82AA-A1DF817A58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CB05E28-6D56-12E0-40D2-F89553593A6A}"/>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is de plaats van een chirurgische interventie bij een behandeling van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Ten aanzien van chirurgische opties bij patiënten met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axSpA</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zijn er weinig studies bekend, behalve enkele retrospectieve cohortstudies. Bij patiënten met gevorderde (secundaire) heupartrose ten gevolge van de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axSpA</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kan een heupprothese overwogen worden, hierbij heeft een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ongecementeerde</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prothese de voorkeur.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Patiënten met ernstige vergroeiingen van de wervelkolom, kunnen in aanmerking komen voor correctie-osteotomie. Dit dient plaats te vinden in gespecialiseerde centra met ervaring op dit gebied. Hierbij zijn verschillende technieken mogelijk, zonder grote verschillen in effectiviteit en veiligheid.</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Beide vormen van chirurgie zijn niet leeftijdsafhankelijk en kunnen ook overwogen worden bij jonge patiënten met bovenstaande problematiek.</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endParaRPr lang="nl-NL" dirty="0"/>
          </a:p>
        </p:txBody>
      </p:sp>
      <p:sp>
        <p:nvSpPr>
          <p:cNvPr id="4" name="Tijdelijke aanduiding voor dianummer 3">
            <a:extLst>
              <a:ext uri="{FF2B5EF4-FFF2-40B4-BE49-F238E27FC236}">
                <a16:creationId xmlns:a16="http://schemas.microsoft.com/office/drawing/2014/main" id="{10DBB730-8387-3941-3521-934409E5DFD1}"/>
              </a:ext>
            </a:extLst>
          </p:cNvPr>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2268442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07934-6FE9-3E8A-23F1-1BA3573C8C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8A8D2D-1BC2-16B3-9D8E-77DB54C52F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10F2D1D-5506-C922-BAD0-B2E8616DE33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6BFD360-0EF7-4A6C-CF8E-F87A34C0F0ED}"/>
              </a:ext>
            </a:extLst>
          </p:cNvPr>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208557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r>
              <a:rPr lang="nl-NL" dirty="0">
                <a:effectLst/>
                <a:latin typeface="Helvetica" pitchFamily="2" charset="0"/>
              </a:rPr>
              <a:t>Voor de diagnostiek en behandeling van axiale spondyloartritis (</a:t>
            </a:r>
            <a:r>
              <a:rPr lang="nl-NL" dirty="0" err="1">
                <a:effectLst/>
                <a:latin typeface="Helvetica" pitchFamily="2" charset="0"/>
              </a:rPr>
              <a:t>axSpA</a:t>
            </a:r>
            <a:r>
              <a:rPr lang="nl-NL" dirty="0">
                <a:effectLst/>
                <a:latin typeface="Helvetica" pitchFamily="2" charset="0"/>
              </a:rPr>
              <a:t>) was tot op heden alleen een verouderde NVR-richtlijn uit 2014 beschikbaar. Voor specifiek de behandeling van </a:t>
            </a:r>
            <a:r>
              <a:rPr lang="nl-NL" dirty="0" err="1">
                <a:effectLst/>
                <a:latin typeface="Helvetica" pitchFamily="2" charset="0"/>
              </a:rPr>
              <a:t>axSpA</a:t>
            </a:r>
            <a:r>
              <a:rPr lang="nl-NL" dirty="0">
                <a:effectLst/>
                <a:latin typeface="Helvetica" pitchFamily="2" charset="0"/>
              </a:rPr>
              <a:t> is sindsdien veel nieuwe literatuur verschenen. Daarnaast was er ook vanuit het werkveld behoefte aan een nieuwe richtlijn. </a:t>
            </a:r>
          </a:p>
          <a:p>
            <a:endParaRPr lang="nl-NL" dirty="0">
              <a:effectLst/>
              <a:latin typeface="Helvetica" pitchFamily="2" charset="0"/>
            </a:endParaRPr>
          </a:p>
          <a:p>
            <a:pPr eaLnBrk="1" hangingPunct="1">
              <a:spcBef>
                <a:spcPts val="600"/>
              </a:spcBef>
            </a:pPr>
            <a:r>
              <a:rPr lang="en-GB" altLang="nl-NL" dirty="0">
                <a:latin typeface="Arial" panose="020B0604020202020204" pitchFamily="34" charset="0"/>
              </a:rPr>
              <a:t>De </a:t>
            </a:r>
            <a:r>
              <a:rPr lang="en-GB" altLang="nl-NL" dirty="0" err="1">
                <a:latin typeface="Arial" panose="020B0604020202020204" pitchFamily="34" charset="0"/>
              </a:rPr>
              <a:t>herziening</a:t>
            </a:r>
            <a:r>
              <a:rPr lang="en-GB" altLang="nl-NL" dirty="0">
                <a:latin typeface="Arial" panose="020B0604020202020204" pitchFamily="34" charset="0"/>
              </a:rPr>
              <a:t> van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a:t>
            </a:r>
            <a:r>
              <a:rPr lang="en-GB" altLang="nl-NL" dirty="0" err="1">
                <a:latin typeface="Arial" panose="020B0604020202020204" pitchFamily="34" charset="0"/>
              </a:rPr>
              <a:t>middels</a:t>
            </a:r>
            <a:r>
              <a:rPr lang="en-GB" altLang="nl-NL" dirty="0">
                <a:latin typeface="Arial" panose="020B0604020202020204" pitchFamily="34" charset="0"/>
              </a:rPr>
              <a:t> </a:t>
            </a:r>
            <a:r>
              <a:rPr lang="en-GB" altLang="nl-NL" dirty="0" err="1">
                <a:latin typeface="Arial" panose="020B0604020202020204" pitchFamily="34" charset="0"/>
              </a:rPr>
              <a:t>modulair</a:t>
            </a:r>
            <a:r>
              <a:rPr lang="en-GB" altLang="nl-NL" dirty="0">
                <a:latin typeface="Arial" panose="020B0604020202020204" pitchFamily="34" charset="0"/>
              </a:rPr>
              <a:t> </a:t>
            </a:r>
            <a:r>
              <a:rPr lang="en-GB" altLang="nl-NL" dirty="0" err="1">
                <a:latin typeface="Arial" panose="020B0604020202020204" pitchFamily="34" charset="0"/>
              </a:rPr>
              <a:t>onderhoud</a:t>
            </a:r>
            <a:r>
              <a:rPr lang="en-GB" altLang="nl-NL" dirty="0">
                <a:latin typeface="Arial" panose="020B0604020202020204" pitchFamily="34" charset="0"/>
              </a:rPr>
              <a:t>. </a:t>
            </a:r>
            <a:r>
              <a:rPr lang="en-GB" altLang="nl-NL" dirty="0" err="1">
                <a:latin typeface="Arial" panose="020B0604020202020204" pitchFamily="34" charset="0"/>
              </a:rPr>
              <a:t>Hierbij</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jaarlijks</a:t>
            </a:r>
            <a:r>
              <a:rPr lang="en-GB" altLang="nl-NL" dirty="0">
                <a:latin typeface="Arial" panose="020B0604020202020204" pitchFamily="34" charset="0"/>
              </a:rPr>
              <a:t> </a:t>
            </a:r>
            <a:r>
              <a:rPr lang="en-GB" altLang="nl-NL" dirty="0" err="1">
                <a:latin typeface="Arial" panose="020B0604020202020204" pitchFamily="34" charset="0"/>
              </a:rPr>
              <a:t>worden</a:t>
            </a:r>
            <a:r>
              <a:rPr lang="en-GB" altLang="nl-NL" dirty="0">
                <a:latin typeface="Arial" panose="020B0604020202020204" pitchFamily="34" charset="0"/>
              </a:rPr>
              <a:t> </a:t>
            </a:r>
            <a:r>
              <a:rPr lang="en-GB" altLang="nl-NL" dirty="0" err="1">
                <a:latin typeface="Arial" panose="020B0604020202020204" pitchFamily="34" charset="0"/>
              </a:rPr>
              <a:t>bekeken</a:t>
            </a:r>
            <a:r>
              <a:rPr lang="en-GB" altLang="nl-NL" dirty="0">
                <a:latin typeface="Arial" panose="020B0604020202020204" pitchFamily="34" charset="0"/>
              </a:rPr>
              <a:t> of </a:t>
            </a:r>
            <a:r>
              <a:rPr lang="en-GB" altLang="nl-NL" dirty="0" err="1">
                <a:latin typeface="Arial" panose="020B0604020202020204" pitchFamily="34" charset="0"/>
              </a:rPr>
              <a:t>een</a:t>
            </a:r>
            <a:r>
              <a:rPr lang="en-GB" altLang="nl-NL" dirty="0">
                <a:latin typeface="Arial" panose="020B0604020202020204" pitchFamily="34" charset="0"/>
              </a:rPr>
              <a:t> update van (</a:t>
            </a:r>
            <a:r>
              <a:rPr lang="en-GB" altLang="nl-NL" dirty="0" err="1">
                <a:latin typeface="Arial" panose="020B0604020202020204" pitchFamily="34" charset="0"/>
              </a:rPr>
              <a:t>een</a:t>
            </a:r>
            <a:r>
              <a:rPr lang="en-GB" altLang="nl-NL" dirty="0">
                <a:latin typeface="Arial" panose="020B0604020202020204" pitchFamily="34" charset="0"/>
              </a:rPr>
              <a:t> van de) modules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omvang</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 </a:t>
            </a:r>
            <a:r>
              <a:rPr lang="en-GB" altLang="nl-NL" dirty="0" err="1">
                <a:latin typeface="Arial" panose="020B0604020202020204" pitchFamily="34" charset="0"/>
              </a:rPr>
              <a:t>prognostische</a:t>
            </a:r>
            <a:r>
              <a:rPr lang="en-GB" altLang="nl-NL" dirty="0">
                <a:latin typeface="Arial" panose="020B0604020202020204" pitchFamily="34" charset="0"/>
              </a:rPr>
              <a:t> </a:t>
            </a:r>
            <a:r>
              <a:rPr lang="en-GB" altLang="nl-NL" dirty="0" err="1">
                <a:latin typeface="Arial" panose="020B0604020202020204" pitchFamily="34" charset="0"/>
              </a:rPr>
              <a:t>factoren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monitoring van de </a:t>
            </a:r>
            <a:r>
              <a:rPr lang="en-GB" altLang="nl-NL" dirty="0" err="1">
                <a:latin typeface="Arial" panose="020B0604020202020204" pitchFamily="34" charset="0"/>
              </a:rPr>
              <a:t>behandeling</a:t>
            </a:r>
            <a:r>
              <a:rPr lang="en-GB" altLang="nl-NL" dirty="0">
                <a:latin typeface="Arial" panose="020B0604020202020204" pitchFamily="34" charset="0"/>
              </a:rPr>
              <a:t> van </a:t>
            </a:r>
            <a:r>
              <a:rPr lang="en-GB" altLang="nl-NL" dirty="0" err="1">
                <a:latin typeface="Arial" panose="020B0604020202020204" pitchFamily="34" charset="0"/>
              </a:rPr>
              <a:t>axiale</a:t>
            </a:r>
            <a:r>
              <a:rPr lang="en-GB" altLang="nl-NL" dirty="0">
                <a:latin typeface="Arial" panose="020B0604020202020204" pitchFamily="34" charset="0"/>
              </a:rPr>
              <a:t> spondyloartritis, </a:t>
            </a:r>
            <a:r>
              <a:rPr lang="en-GB" altLang="nl-NL" dirty="0" err="1">
                <a:latin typeface="Arial" panose="020B0604020202020204" pitchFamily="34" charset="0"/>
              </a:rPr>
              <a:t>naast</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 de </a:t>
            </a:r>
            <a:r>
              <a:rPr lang="en-GB" altLang="nl-NL" dirty="0" err="1">
                <a:latin typeface="Arial" panose="020B0604020202020204" pitchFamily="34" charset="0"/>
              </a:rPr>
              <a:t>verschillende</a:t>
            </a:r>
            <a:r>
              <a:rPr lang="en-GB" altLang="nl-NL" dirty="0">
                <a:latin typeface="Arial" panose="020B0604020202020204" pitchFamily="34" charset="0"/>
              </a:rPr>
              <a:t> </a:t>
            </a:r>
            <a:r>
              <a:rPr lang="en-GB" altLang="nl-NL" dirty="0" err="1">
                <a:latin typeface="Arial" panose="020B0604020202020204" pitchFamily="34" charset="0"/>
              </a:rPr>
              <a:t>behandelstapen</a:t>
            </a:r>
            <a:r>
              <a:rPr lang="en-GB" altLang="nl-NL" dirty="0">
                <a:latin typeface="Arial" panose="020B0604020202020204" pitchFamily="34" charset="0"/>
              </a:rPr>
              <a:t> (</a:t>
            </a:r>
            <a:r>
              <a:rPr lang="en-GB" altLang="nl-NL" dirty="0" err="1">
                <a:latin typeface="Arial" panose="020B0604020202020204" pitchFamily="34" charset="0"/>
              </a:rPr>
              <a:t>zowel</a:t>
            </a:r>
            <a:r>
              <a:rPr lang="en-GB" altLang="nl-NL" dirty="0">
                <a:latin typeface="Arial" panose="020B0604020202020204" pitchFamily="34" charset="0"/>
              </a:rPr>
              <a:t> </a:t>
            </a:r>
            <a:r>
              <a:rPr lang="en-GB" altLang="nl-NL" dirty="0" err="1">
                <a:latin typeface="Arial" panose="020B0604020202020204" pitchFamily="34" charset="0"/>
              </a:rPr>
              <a:t>medicamenteus</a:t>
            </a:r>
            <a:r>
              <a:rPr lang="en-GB" altLang="nl-NL" dirty="0">
                <a:latin typeface="Arial" panose="020B0604020202020204" pitchFamily="34" charset="0"/>
              </a:rPr>
              <a:t> </a:t>
            </a:r>
            <a:r>
              <a:rPr lang="en-GB" altLang="nl-NL" dirty="0" err="1">
                <a:latin typeface="Arial" panose="020B0604020202020204" pitchFamily="34" charset="0"/>
              </a:rPr>
              <a:t>als</a:t>
            </a:r>
            <a:r>
              <a:rPr lang="en-GB" altLang="nl-NL" dirty="0">
                <a:latin typeface="Arial" panose="020B0604020202020204" pitchFamily="34" charset="0"/>
              </a:rPr>
              <a:t> </a:t>
            </a:r>
            <a:r>
              <a:rPr lang="en-GB" altLang="nl-NL" dirty="0" err="1">
                <a:latin typeface="Arial" panose="020B0604020202020204" pitchFamily="34" charset="0"/>
              </a:rPr>
              <a:t>niet-medicamenteus</a:t>
            </a:r>
            <a:r>
              <a:rPr lang="en-GB" altLang="nl-NL" dirty="0">
                <a:latin typeface="Arial" panose="020B0604020202020204" pitchFamily="34" charset="0"/>
              </a:rPr>
              <a:t>). </a:t>
            </a:r>
            <a:r>
              <a:rPr lang="en-GB" altLang="nl-NL" dirty="0" err="1">
                <a:latin typeface="Arial" panose="020B0604020202020204" pitchFamily="34" charset="0"/>
              </a:rPr>
              <a:t>Daarnaast</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er </a:t>
            </a:r>
            <a:r>
              <a:rPr lang="en-GB" altLang="nl-NL" dirty="0" err="1">
                <a:latin typeface="Arial" panose="020B0604020202020204" pitchFamily="34" charset="0"/>
              </a:rPr>
              <a:t>aanbevelingen</a:t>
            </a:r>
            <a:r>
              <a:rPr lang="en-GB" altLang="nl-NL" dirty="0">
                <a:latin typeface="Arial" panose="020B0604020202020204" pitchFamily="34" charset="0"/>
              </a:rPr>
              <a:t> </a:t>
            </a:r>
            <a:r>
              <a:rPr lang="en-GB" altLang="nl-NL" dirty="0" err="1">
                <a:latin typeface="Arial" panose="020B0604020202020204" pitchFamily="34" charset="0"/>
              </a:rPr>
              <a:t>opgenomen</a:t>
            </a:r>
            <a:r>
              <a:rPr lang="en-GB" altLang="nl-NL" dirty="0">
                <a:latin typeface="Arial" panose="020B0604020202020204" pitchFamily="34" charset="0"/>
              </a:rPr>
              <a:t> </a:t>
            </a:r>
            <a:r>
              <a:rPr lang="en-GB" altLang="nl-NL" dirty="0" err="1">
                <a:latin typeface="Arial" panose="020B0604020202020204" pitchFamily="34" charset="0"/>
              </a:rPr>
              <a:t>t.a.v</a:t>
            </a:r>
            <a:r>
              <a:rPr lang="en-GB" altLang="nl-NL" dirty="0">
                <a:latin typeface="Arial" panose="020B0604020202020204" pitchFamily="34" charset="0"/>
              </a:rPr>
              <a:t>. de </a:t>
            </a:r>
            <a:r>
              <a:rPr lang="en-GB" altLang="nl-NL" dirty="0" err="1">
                <a:latin typeface="Arial" panose="020B0604020202020204" pitchFamily="34" charset="0"/>
              </a:rPr>
              <a:t>organisatie</a:t>
            </a:r>
            <a:r>
              <a:rPr lang="en-GB" altLang="nl-NL" dirty="0">
                <a:latin typeface="Arial" panose="020B0604020202020204" pitchFamily="34" charset="0"/>
              </a:rPr>
              <a:t> van </a:t>
            </a:r>
            <a:r>
              <a:rPr lang="en-GB" altLang="nl-NL" dirty="0" err="1">
                <a:latin typeface="Arial" panose="020B0604020202020204" pitchFamily="34" charset="0"/>
              </a:rPr>
              <a:t>zorg</a:t>
            </a:r>
            <a:r>
              <a:rPr lang="en-GB" altLang="nl-NL" dirty="0">
                <a:latin typeface="Arial" panose="020B0604020202020204" pitchFamily="34" charset="0"/>
              </a:rPr>
              <a:t> </a:t>
            </a:r>
            <a:r>
              <a:rPr lang="en-GB" altLang="nl-NL" dirty="0" err="1">
                <a:latin typeface="Arial" panose="020B0604020202020204" pitchFamily="34" charset="0"/>
              </a:rPr>
              <a:t>rondom</a:t>
            </a:r>
            <a:r>
              <a:rPr lang="en-GB" altLang="nl-NL" dirty="0">
                <a:latin typeface="Arial" panose="020B0604020202020204" pitchFamily="34" charset="0"/>
              </a:rPr>
              <a:t> </a:t>
            </a:r>
            <a:r>
              <a:rPr lang="en-GB" altLang="nl-NL" dirty="0" err="1">
                <a:latin typeface="Arial" panose="020B0604020202020204" pitchFamily="34" charset="0"/>
              </a:rPr>
              <a:t>patiënten</a:t>
            </a:r>
            <a:r>
              <a:rPr lang="en-GB" altLang="nl-NL" dirty="0">
                <a:latin typeface="Arial" panose="020B0604020202020204" pitchFamily="34" charset="0"/>
              </a:rPr>
              <a:t> met </a:t>
            </a:r>
            <a:r>
              <a:rPr lang="en-GB" altLang="nl-NL" dirty="0" err="1">
                <a:latin typeface="Arial" panose="020B0604020202020204" pitchFamily="34" charset="0"/>
              </a:rPr>
              <a:t>axiale</a:t>
            </a:r>
            <a:r>
              <a:rPr lang="en-GB" altLang="nl-NL" dirty="0">
                <a:latin typeface="Arial" panose="020B0604020202020204" pitchFamily="34" charset="0"/>
              </a:rPr>
              <a:t> spondyloartritis. </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B73F7-5FD7-9BD9-C162-77D62D40F8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E516A4-0D27-B116-DD18-70B9075205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DBD6C4-BB92-075D-7EF5-E10861AB9001}"/>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zijn de algemene aandachtspunten tijdens behandeling van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welke zorgverleners zijn hierbij betrokken?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endParaRPr lang="nl-NL" dirty="0"/>
          </a:p>
        </p:txBody>
      </p:sp>
      <p:sp>
        <p:nvSpPr>
          <p:cNvPr id="4" name="Tijdelijke aanduiding voor dianummer 3">
            <a:extLst>
              <a:ext uri="{FF2B5EF4-FFF2-40B4-BE49-F238E27FC236}">
                <a16:creationId xmlns:a16="http://schemas.microsoft.com/office/drawing/2014/main" id="{2ADA9BA7-CE4A-58D1-CEF0-B5215CAED7F4}"/>
              </a:ext>
            </a:extLst>
          </p:cNvPr>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366674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48EA8-2AA0-4378-616B-E1BBD3C8FF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29C3B4D-52A7-2F2D-F062-0A477ED7AE5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F37C614-CE62-AD98-0C06-3B13F56D524D}"/>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 welke wijze dient besluitvorming in de spreekkamer georganiseerd te worden?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endParaRPr lang="nl-NL" dirty="0"/>
          </a:p>
        </p:txBody>
      </p:sp>
      <p:sp>
        <p:nvSpPr>
          <p:cNvPr id="4" name="Tijdelijke aanduiding voor dianummer 3">
            <a:extLst>
              <a:ext uri="{FF2B5EF4-FFF2-40B4-BE49-F238E27FC236}">
                <a16:creationId xmlns:a16="http://schemas.microsoft.com/office/drawing/2014/main" id="{4B15CC94-59F3-1C51-E91E-7E86BA279B7C}"/>
              </a:ext>
            </a:extLst>
          </p:cNvPr>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2675757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11D29-DD8A-3DF2-F4BB-07A92E70B9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8673F4-EBF1-8479-3270-46DE304D6C6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CFB12C5-7548-C1CA-5026-6D39F5A20D46}"/>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is de rol van de verpleegkundige?</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endParaRPr lang="nl-NL" dirty="0"/>
          </a:p>
        </p:txBody>
      </p:sp>
      <p:sp>
        <p:nvSpPr>
          <p:cNvPr id="4" name="Tijdelijke aanduiding voor dianummer 3">
            <a:extLst>
              <a:ext uri="{FF2B5EF4-FFF2-40B4-BE49-F238E27FC236}">
                <a16:creationId xmlns:a16="http://schemas.microsoft.com/office/drawing/2014/main" id="{8644648A-2EC6-F4B4-04A3-5C43BC09B8E3}"/>
              </a:ext>
            </a:extLst>
          </p:cNvPr>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410871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23</a:t>
            </a:fld>
            <a:endParaRPr lang="nl-NL"/>
          </a:p>
        </p:txBody>
      </p:sp>
    </p:spTree>
    <p:extLst>
      <p:ext uri="{BB962C8B-B14F-4D97-AF65-F5344CB8AC3E}">
        <p14:creationId xmlns:p14="http://schemas.microsoft.com/office/powerpoint/2010/main" val="370122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346762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26</a:t>
            </a:fld>
            <a:endParaRPr lang="nl-NL" dirty="0"/>
          </a:p>
        </p:txBody>
      </p:sp>
    </p:spTree>
    <p:extLst>
      <p:ext uri="{BB962C8B-B14F-4D97-AF65-F5344CB8AC3E}">
        <p14:creationId xmlns:p14="http://schemas.microsoft.com/office/powerpoint/2010/main" val="64198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3</a:t>
            </a:fld>
            <a:endParaRPr lang="nl-NL"/>
          </a:p>
        </p:txBody>
      </p:sp>
    </p:spTree>
    <p:extLst>
      <p:ext uri="{BB962C8B-B14F-4D97-AF65-F5344CB8AC3E}">
        <p14:creationId xmlns:p14="http://schemas.microsoft.com/office/powerpoint/2010/main" val="37938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426837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A8224-9F78-8379-EF85-94CD882AF6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154EFF9-F477-2A86-224E-5464BAE2C18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979BBB-B5FF-C53D-ACA3-CA6789FD7D3F}"/>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 grond van welke factoren wordt voor een individuele (of voor iedere) patiënt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een behandelplan gemaakt?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Bij de behandeling van pati</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ë</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nten met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axSpA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is het van belang progressieve, structurele schade aan gewrichten en extra-musculoskeletale manifestaties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EMM’s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te voorkomen. Vroegtijdige diagnosestelling en adequate medicamenteuze behandeling is hierbij van belang. De behandeling van patiënten met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axSpA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bestaat niet alleen uit medicamenteuze behandeling, maar ook leefstijlinterventies en overige niet-medicamenteuze behandelingen, waarbij bewegen van groot belang is. Bij de behandeloverwegingen is het ook van belang dat de reumatoloog goed op de hoogte is van andere betrokken orgaansystemen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EMM’s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omdat dit de keuze van de (medicamenteuze) behandeling kan beïnvloeden. Een nauwe samenwerking, of een goede onderlinge informatieoverdracht, met andere medische specialisten en paramedici speelt hierin een belangrijke rol. Ook is inventarisatie van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comorbiditeit</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en het cardiovasculair risico van groot belang.</a:t>
            </a:r>
          </a:p>
          <a:p>
            <a:endParaRPr lang="nl-NL" dirty="0"/>
          </a:p>
        </p:txBody>
      </p:sp>
      <p:sp>
        <p:nvSpPr>
          <p:cNvPr id="4" name="Tijdelijke aanduiding voor dianummer 3">
            <a:extLst>
              <a:ext uri="{FF2B5EF4-FFF2-40B4-BE49-F238E27FC236}">
                <a16:creationId xmlns:a16="http://schemas.microsoft.com/office/drawing/2014/main" id="{1211364A-C252-2D35-CB52-9B651C4922B8}"/>
              </a:ext>
            </a:extLst>
          </p:cNvPr>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215804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8B485-A7BD-4E7C-2809-32E18AF771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60CA7E-FCFC-9498-EA98-2DCF90920F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01336B-F4D7-DDB5-C38E-7803BA938998}"/>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Op welke wijze dient de behandeling van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gemonitord te worden en wat is de plaats van een behandeldoel hierin?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Welke andere oorzaken hebben invloed op het ziekteverloop?</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In het kader van benchmarken is het zinvol af te spreken om de ASDAS te gebruiken als meetinstrument om te monitoren wat het effect is van behandelen. Ten aanzien van het behandeldoel is het belangrijk de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patient</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acceptable</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symtom</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state’ mee te nemen. Met andere woorden: Is de patiënt tevreden met de huidige situatie (gerelateerd aan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axSpA</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Meerdere PROM’s ten aanzien van pijn, fysiek functioneren, stijfheid, vermoeidheid, kwaliteit van leven en participatie kunnen worden afgenomen. Tevens dient er aandacht te zijn voor alle uitingen van ziekten, waaronder artritis,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enthesitis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en dactylitis, mobiliteit van de wervelkolom en andere manifestaties (zoals psoriasis,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uveïtis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rPr>
              <a:t> en IBD). </a:t>
            </a:r>
          </a:p>
          <a:p>
            <a:endParaRPr lang="nl-NL" dirty="0"/>
          </a:p>
        </p:txBody>
      </p:sp>
      <p:sp>
        <p:nvSpPr>
          <p:cNvPr id="4" name="Tijdelijke aanduiding voor dianummer 3">
            <a:extLst>
              <a:ext uri="{FF2B5EF4-FFF2-40B4-BE49-F238E27FC236}">
                <a16:creationId xmlns:a16="http://schemas.microsoft.com/office/drawing/2014/main" id="{05EFDFDD-1B64-3955-C990-304DDB016C76}"/>
              </a:ext>
            </a:extLst>
          </p:cNvPr>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305578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0CE98-6861-B2DA-4D00-E9812D76D0A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4CE277-5845-83B1-3EBD-DB088CFBAC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4982A3-45CF-DBE8-6927-3E1792AE6343}"/>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is de plaats van een niet-medicamenteuze behandeling bij patiënten met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axSpA</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a:lnSpc>
                <a:spcPts val="1345"/>
              </a:lnSpc>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Patiënteducatie en lichaamsbeweging vormen de basis van niet-medicamenteuze behandeling bij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axSpA</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en zijn onafhankelijk van medicamenteuze behandeling bewezen effectief. Patiënten dienen aangemoedigd te worden om te blijven bewegen, waarbij fysio- of oefentherapie overwogen kan worden. Het is patiënten met </a:t>
            </a:r>
            <a:r>
              <a:rPr lang="nl-NL" sz="1800" dirty="0" err="1">
                <a:solidFill>
                  <a:srgbClr val="000000"/>
                </a:solidFill>
                <a:effectLst/>
                <a:latin typeface="Calibri" panose="020F0502020204030204" pitchFamily="34" charset="0"/>
                <a:ea typeface="Calibri" panose="020F0502020204030204" pitchFamily="34" charset="0"/>
                <a:cs typeface="Maiandra GD" panose="020E0502030308020204" pitchFamily="34" charset="77"/>
              </a:rPr>
              <a:t>axSpA</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aan te bevelen fysiek actief te zijn volgens de </a:t>
            </a:r>
            <a:r>
              <a:rPr lang="nl-NL" sz="1800" u="sng" dirty="0">
                <a:solidFill>
                  <a:srgbClr val="000000"/>
                </a:solidFill>
                <a:effectLst/>
                <a:latin typeface="Calibri" panose="020F0502020204030204" pitchFamily="34" charset="0"/>
                <a:ea typeface="Calibri" panose="020F0502020204030204" pitchFamily="34" charset="0"/>
                <a:cs typeface="Maiandra GD" panose="020E0502030308020204" pitchFamily="34" charset="77"/>
                <a:hlinkClick r:id="rId3"/>
              </a:rPr>
              <a:t>Nederlandse beweegrichtlijn</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met aerobe-, kracht, mobiliteits- en functionele activiteiten in een voldoende frequentie, intensiteit en duur, aangepast aan de situatie van de patiënt. De effectiviteit van oefentherapeutische interventies varieert tussen personen en is afhankelijk van individuele (ziekte)kenmerken. In het algemeen dienen patiënten gewezen te worden op een gezonde leefstijl, waaronder stoppen met roken en hebben van een gezond gewicht. Hiervoor kan verwezen worden naar de adviezen van het </a:t>
            </a:r>
            <a:r>
              <a:rPr lang="nl-NL" sz="1800" u="sng" dirty="0">
                <a:solidFill>
                  <a:srgbClr val="000000"/>
                </a:solidFill>
                <a:effectLst/>
                <a:latin typeface="Calibri" panose="020F0502020204030204" pitchFamily="34" charset="0"/>
                <a:ea typeface="Calibri" panose="020F0502020204030204" pitchFamily="34" charset="0"/>
                <a:cs typeface="Maiandra GD" panose="020E0502030308020204" pitchFamily="34" charset="77"/>
                <a:hlinkClick r:id="rId4"/>
              </a:rPr>
              <a:t>Voedingscentrum</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77"/>
              </a:rPr>
              <a:t>.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77"/>
            </a:endParaRPr>
          </a:p>
          <a:p>
            <a:endParaRPr lang="nl-NL" dirty="0"/>
          </a:p>
        </p:txBody>
      </p:sp>
      <p:sp>
        <p:nvSpPr>
          <p:cNvPr id="4" name="Tijdelijke aanduiding voor dianummer 3">
            <a:extLst>
              <a:ext uri="{FF2B5EF4-FFF2-40B4-BE49-F238E27FC236}">
                <a16:creationId xmlns:a16="http://schemas.microsoft.com/office/drawing/2014/main" id="{FBE4F7A2-32DC-0D89-B2A4-3E5D366739DE}"/>
              </a:ext>
            </a:extLst>
          </p:cNvPr>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84381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2EBBC-786A-EF5C-0E95-42D02A053D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51F3B4-37C9-C342-6D56-E6F9AACE9AF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7CD75E2-93FF-A20D-2D98-C909D3A0149F}"/>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Uitgangsvraag</a:t>
            </a:r>
            <a:r>
              <a:rPr lang="en-GB" altLang="nl-NL" b="1" dirty="0">
                <a:latin typeface="Arial" panose="020B0604020202020204" pitchFamily="34" charset="0"/>
              </a:rPr>
              <a:t>: </a:t>
            </a:r>
          </a:p>
          <a:p>
            <a:pPr algn="l"/>
            <a:r>
              <a:rPr lang="nl-NL" sz="1800" dirty="0">
                <a:effectLst/>
                <a:latin typeface="Calibri" panose="020F0502020204030204" pitchFamily="34" charset="0"/>
                <a:ea typeface="Calibri" panose="020F0502020204030204" pitchFamily="34" charset="0"/>
              </a:rPr>
              <a:t>Wat is de plaats van </a:t>
            </a:r>
            <a:r>
              <a:rPr lang="nl-NL" sz="1800" dirty="0" err="1">
                <a:effectLst/>
                <a:latin typeface="Calibri" panose="020F0502020204030204" pitchFamily="34" charset="0"/>
                <a:ea typeface="Calibri" panose="020F0502020204030204" pitchFamily="34" charset="0"/>
              </a:rPr>
              <a:t>NSAID’s</a:t>
            </a:r>
            <a:r>
              <a:rPr lang="nl-NL" sz="1800" dirty="0">
                <a:effectLst/>
                <a:latin typeface="Calibri" panose="020F0502020204030204" pitchFamily="34" charset="0"/>
                <a:ea typeface="Calibri" panose="020F0502020204030204" pitchFamily="34" charset="0"/>
              </a:rPr>
              <a:t> bij een behandeling van patiënten met </a:t>
            </a:r>
            <a:r>
              <a:rPr lang="nl-NL" sz="1800" dirty="0" err="1">
                <a:effectLst/>
                <a:latin typeface="Calibri" panose="020F0502020204030204" pitchFamily="34" charset="0"/>
                <a:ea typeface="Calibri" panose="020F0502020204030204" pitchFamily="34" charset="0"/>
              </a:rPr>
              <a:t>axSpA</a:t>
            </a:r>
            <a:r>
              <a:rPr lang="nl-NL" sz="1800" dirty="0">
                <a:effectLst/>
                <a:latin typeface="Calibri" panose="020F0502020204030204" pitchFamily="34" charset="0"/>
                <a:ea typeface="Calibri" panose="020F0502020204030204" pitchFamily="34" charset="0"/>
              </a:rPr>
              <a:t>?</a:t>
            </a:r>
            <a:r>
              <a:rPr lang="nl-NL" sz="2800" dirty="0">
                <a:effectLst/>
              </a:rPr>
              <a:t> </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Rationale:</a:t>
            </a: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 is voldoende wetenschappelijk bewijs om de effectiviteit van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NSAID’s</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bij patiënten met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axSpA</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te onderbouwen. Hierbij zorgen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NSAID’s</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 in veel gevallen voor dat de inflammatie, ziekteactiviteit en symptomen onder controle gehouden kunnen worden.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Patiënten met pijnklachten en stijfheid dienen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NSAID’s</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derhalve als eerstelijnsbehandeling te gebruiken tot de maximale verdragen dosis, waarbij de voor- en nadelen van de behandeling met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NSAID’s</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meegewogen worden.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Wanneer continu gebruik niet nodig wordt geacht, heeft een </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a:t>
            </a:r>
            <a:r>
              <a:rPr lang="nl-NL"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demand</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behandeling met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NSAID’s</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voorkeur vanwege de risico’s bij lange termijn gebruik.</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3652CE17-7633-DF3F-5C5E-5816A59062EC}"/>
              </a:ext>
            </a:extLst>
          </p:cNvPr>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3151224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3.xml"/><Relationship Id="rId1" Type="http://schemas.openxmlformats.org/officeDocument/2006/relationships/customXml" Target="../../customXml/item4.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E2EF5395-64B6-D158-8EF3-AFBF92AA28D9}"/>
              </a:ext>
            </a:extLst>
          </p:cNvPr>
          <p:cNvSpPr>
            <a:spLocks noGrp="1" noChangeAspect="1"/>
          </p:cNvSpPr>
          <p:nvPr>
            <p:ph type="pic" sz="quarter" idx="24" hasCustomPrompt="1"/>
          </p:nvPr>
        </p:nvSpPr>
        <p:spPr>
          <a:xfrm>
            <a:off x="0" y="0"/>
            <a:ext cx="12192000" cy="4892675"/>
          </a:xfrm>
          <a:custGeom>
            <a:avLst/>
            <a:gdLst>
              <a:gd name="connsiteX0" fmla="*/ 0 w 12192000"/>
              <a:gd name="connsiteY0" fmla="*/ 0 h 4892675"/>
              <a:gd name="connsiteX1" fmla="*/ 12192000 w 12192000"/>
              <a:gd name="connsiteY1" fmla="*/ 0 h 4892675"/>
              <a:gd name="connsiteX2" fmla="*/ 12192000 w 12192000"/>
              <a:gd name="connsiteY2" fmla="*/ 4892675 h 4892675"/>
              <a:gd name="connsiteX3" fmla="*/ 6969760 w 12192000"/>
              <a:gd name="connsiteY3" fmla="*/ 4892675 h 4892675"/>
              <a:gd name="connsiteX4" fmla="*/ 6969760 w 12192000"/>
              <a:gd name="connsiteY4" fmla="*/ 2572383 h 4892675"/>
              <a:gd name="connsiteX5" fmla="*/ 715817 w 12192000"/>
              <a:gd name="connsiteY5" fmla="*/ 2572383 h 4892675"/>
              <a:gd name="connsiteX6" fmla="*/ 715817 w 12192000"/>
              <a:gd name="connsiteY6" fmla="*/ 4892675 h 4892675"/>
              <a:gd name="connsiteX7" fmla="*/ 0 w 12192000"/>
              <a:gd name="connsiteY7" fmla="*/ 4892675 h 48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92675">
                <a:moveTo>
                  <a:pt x="0" y="0"/>
                </a:moveTo>
                <a:lnTo>
                  <a:pt x="12192000" y="0"/>
                </a:lnTo>
                <a:lnTo>
                  <a:pt x="12192000" y="4892675"/>
                </a:lnTo>
                <a:lnTo>
                  <a:pt x="6969760" y="4892675"/>
                </a:lnTo>
                <a:lnTo>
                  <a:pt x="6969760" y="2572383"/>
                </a:lnTo>
                <a:lnTo>
                  <a:pt x="715817" y="2572383"/>
                </a:lnTo>
                <a:lnTo>
                  <a:pt x="715817" y="4892675"/>
                </a:lnTo>
                <a:lnTo>
                  <a:pt x="0" y="4892675"/>
                </a:lnTo>
                <a:close/>
              </a:path>
            </a:pathLst>
          </a:custGeom>
          <a:blipFill dpi="0" rotWithShape="1">
            <a:blip r:embed="rId2" cstate="email">
              <a:alphaModFix amt="15000"/>
              <a:extLst>
                <a:ext uri="{28A0092B-C50C-407E-A947-70E740481C1C}">
                  <a14:useLocalDpi xmlns:a14="http://schemas.microsoft.com/office/drawing/2010/main"/>
                </a:ext>
              </a:extLst>
            </a:blip>
            <a:srcRect/>
            <a:stretch>
              <a:fillRect/>
            </a:stretch>
          </a:blipFill>
        </p:spPr>
        <p:txBody>
          <a:bodyPr wrap="square">
            <a:noAutofit/>
          </a:bodyPr>
          <a:lstStyle>
            <a:lvl1pPr algn="ct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0" name="TextBox 9">
            <a:extLst>
              <a:ext uri="{FF2B5EF4-FFF2-40B4-BE49-F238E27FC236}">
                <a16:creationId xmlns:a16="http://schemas.microsoft.com/office/drawing/2014/main" id="{063881E8-3992-4A3A-B273-E4E7E0C15FA3}"/>
              </a:ext>
            </a:extLst>
          </p:cNvPr>
          <p:cNvSpPr txBox="1"/>
          <p:nvPr userDrawn="1"/>
        </p:nvSpPr>
        <p:spPr>
          <a:xfrm>
            <a:off x="6162260" y="1838148"/>
            <a:ext cx="3676007" cy="646331"/>
          </a:xfrm>
          <a:prstGeom prst="rect">
            <a:avLst/>
          </a:prstGeom>
          <a:noFill/>
        </p:spPr>
        <p:txBody>
          <a:bodyPr wrap="square" rtlCol="0">
            <a:spAutoFit/>
          </a:bodyPr>
          <a:lstStyle/>
          <a:p>
            <a:r>
              <a:rPr lang="nl-NL" noProof="0" dirty="0"/>
              <a:t>Klik op het pictogram om een liggend beeld toe te voegen.</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5073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afbeelding (verloop)">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61290-108A-79F6-304F-B4D2351B3B54}"/>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3D4DDD5-A3D1-3B05-8619-D2473DEA16B4}"/>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0" name="TextBox 9">
            <a:extLst>
              <a:ext uri="{FF2B5EF4-FFF2-40B4-BE49-F238E27FC236}">
                <a16:creationId xmlns:a16="http://schemas.microsoft.com/office/drawing/2014/main" id="{5E279213-DE3F-4337-A9D0-125065FC8AE9}"/>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sp>
        <p:nvSpPr>
          <p:cNvPr id="19" name="Text Placeholder 18">
            <a:extLst>
              <a:ext uri="{FF2B5EF4-FFF2-40B4-BE49-F238E27FC236}">
                <a16:creationId xmlns:a16="http://schemas.microsoft.com/office/drawing/2014/main" id="{FB79243D-9148-6C8A-2F36-60F4B3A91A8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3" name="Picture 12">
            <a:extLst>
              <a:ext uri="{FF2B5EF4-FFF2-40B4-BE49-F238E27FC236}">
                <a16:creationId xmlns:a16="http://schemas.microsoft.com/office/drawing/2014/main" id="{A1C1307D-F1A3-88CA-39E0-AEEE84C019D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5" name="Text Placeholder 14">
            <a:extLst>
              <a:ext uri="{FF2B5EF4-FFF2-40B4-BE49-F238E27FC236}">
                <a16:creationId xmlns:a16="http://schemas.microsoft.com/office/drawing/2014/main" id="{ABCE5765-FC42-88B5-B3B0-58E730748C55}"/>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9250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D562BE5-EAD0-40D6-BB64-50D5176EE7C4}"/>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2" name="TextBox 1">
            <a:extLst>
              <a:ext uri="{FF2B5EF4-FFF2-40B4-BE49-F238E27FC236}">
                <a16:creationId xmlns:a16="http://schemas.microsoft.com/office/drawing/2014/main" id="{DE9AB899-3543-4D57-B1A0-F4342E219C73}"/>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87898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sommingsteken + afbeelding">
    <p:bg>
      <p:bgPr>
        <a:solidFill>
          <a:schemeClr val="bg1">
            <a:alpha val="59000"/>
          </a:schemeClr>
        </a:solidFill>
        <a:effectLst/>
      </p:bgPr>
    </p:bg>
    <p:spTree>
      <p:nvGrpSpPr>
        <p:cNvPr id="1" name=""/>
        <p:cNvGrpSpPr/>
        <p:nvPr/>
      </p:nvGrpSpPr>
      <p:grpSpPr>
        <a:xfrm>
          <a:off x="0" y="0"/>
          <a:ext cx="0" cy="0"/>
          <a:chOff x="0" y="0"/>
          <a:chExt cx="0" cy="0"/>
        </a:xfrm>
      </p:grpSpPr>
      <p:pic>
        <p:nvPicPr>
          <p:cNvPr id="11" name="Tijdelijke aanduiding voor afbeelding 5" descr="Afbeelding met gebouw, verschillende&#10;&#10;Automatisch gegenereerde beschrijving">
            <a:extLst>
              <a:ext uri="{FF2B5EF4-FFF2-40B4-BE49-F238E27FC236}">
                <a16:creationId xmlns:a16="http://schemas.microsoft.com/office/drawing/2014/main" id="{AEE84030-7689-C26F-1F93-54AA6A0EB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33809" y="10"/>
            <a:ext cx="5481637" cy="6857990"/>
          </a:xfrm>
          <a:prstGeom prst="rect">
            <a:avLst/>
          </a:prstGeom>
          <a:noFill/>
        </p:spPr>
      </p:pic>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126655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0" name="Text Placeholder 14">
            <a:extLst>
              <a:ext uri="{FF2B5EF4-FFF2-40B4-BE49-F238E27FC236}">
                <a16:creationId xmlns:a16="http://schemas.microsoft.com/office/drawing/2014/main" id="{EB8E54C2-D99E-AC32-4D0F-050FE3E1201E}"/>
              </a:ext>
            </a:extLst>
          </p:cNvPr>
          <p:cNvSpPr>
            <a:spLocks noGrp="1"/>
          </p:cNvSpPr>
          <p:nvPr>
            <p:ph type="body" sz="quarter" idx="26" hasCustomPrompt="1"/>
          </p:nvPr>
        </p:nvSpPr>
        <p:spPr>
          <a:xfrm>
            <a:off x="10601175" y="299874"/>
            <a:ext cx="1244912" cy="496694"/>
          </a:xfrm>
          <a:blipFill dpi="0" rotWithShape="1">
            <a:blip r:embed="rId3" cstate="screen">
              <a:extLst>
                <a:ext uri="{28A0092B-C50C-407E-A947-70E740481C1C}">
                  <a14:useLocalDpi xmlns:a14="http://schemas.microsoft.com/office/drawing/2010/main"/>
                </a:ext>
              </a:extLst>
            </a:blip>
            <a:srcRect/>
            <a:stretch>
              <a:fillRect l="8304" r="8304"/>
            </a:stretch>
          </a:blipFill>
        </p:spPr>
        <p:txBody>
          <a:bodyPr/>
          <a:lstStyle/>
          <a:p>
            <a:pPr lvl="0"/>
            <a:r>
              <a:rPr lang="nl-NL" noProof="0"/>
              <a:t> </a:t>
            </a:r>
          </a:p>
        </p:txBody>
      </p:sp>
      <p:pic>
        <p:nvPicPr>
          <p:cNvPr id="15" name="Tijdelijke aanduiding voor afbeelding 6" descr="Afbeelding met vloer, binnen, scène, kamer&#10;&#10;Automatisch gegenereerde beschrijving">
            <a:extLst>
              <a:ext uri="{FF2B5EF4-FFF2-40B4-BE49-F238E27FC236}">
                <a16:creationId xmlns:a16="http://schemas.microsoft.com/office/drawing/2014/main" id="{D2052C76-9D77-1AEE-342F-A475E4B12CB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6733809" y="0"/>
            <a:ext cx="5481637" cy="6858000"/>
          </a:xfrm>
          <a:prstGeom prst="rect">
            <a:avLst/>
          </a:prstGeom>
        </p:spPr>
      </p:pic>
      <p:sp>
        <p:nvSpPr>
          <p:cNvPr id="17" name="Text Placeholder 3">
            <a:extLst>
              <a:ext uri="{FF2B5EF4-FFF2-40B4-BE49-F238E27FC236}">
                <a16:creationId xmlns:a16="http://schemas.microsoft.com/office/drawing/2014/main" id="{74A0D299-9B01-ACF5-B081-A50132DF6966}"/>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Tree>
    <p:extLst>
      <p:ext uri="{BB962C8B-B14F-4D97-AF65-F5344CB8AC3E}">
        <p14:creationId xmlns:p14="http://schemas.microsoft.com/office/powerpoint/2010/main" val="343011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sommingsteken + afbeelding (verloop)">
    <p:bg>
      <p:bgPr>
        <a:solidFill>
          <a:schemeClr val="bg1">
            <a:alpha val="59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AF29516-E2DE-453B-A527-311BC525372E}"/>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0EF4921-71BB-F544-B85B-F8EB891B03A9}"/>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
        <p:nvSpPr>
          <p:cNvPr id="14" name="TextBox 13">
            <a:extLst>
              <a:ext uri="{FF2B5EF4-FFF2-40B4-BE49-F238E27FC236}">
                <a16:creationId xmlns:a16="http://schemas.microsoft.com/office/drawing/2014/main" id="{173483B8-0322-4DDD-9A32-EE4A7FD42F1B}"/>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6" name="Picture 15">
            <a:extLst>
              <a:ext uri="{FF2B5EF4-FFF2-40B4-BE49-F238E27FC236}">
                <a16:creationId xmlns:a16="http://schemas.microsoft.com/office/drawing/2014/main" id="{24B33A3A-7EA1-0160-BCDF-AE7F35F1C14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9646E637-BB3F-1DB2-D64E-95CB95C13EB4}"/>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410059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90237" cy="939800"/>
          </a:xfrm>
        </p:spPr>
        <p:txBody>
          <a:bodyPr vert="horz" wrap="square" lIns="91440" tIns="45720" rIns="91440" bIns="45720" rtlCol="0" anchor="b" anchorCtr="0">
            <a:noAutofit/>
          </a:bodyPr>
          <a:lstStyle>
            <a:lvl1pPr>
              <a:defRPr lang="en-US" b="1"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1931A8-11D9-9B5A-93F1-5241B1D884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0" name="Text Placeholder 14">
            <a:extLst>
              <a:ext uri="{FF2B5EF4-FFF2-40B4-BE49-F238E27FC236}">
                <a16:creationId xmlns:a16="http://schemas.microsoft.com/office/drawing/2014/main" id="{C6E14D39-27EE-E38F-95F1-17CBCA2E2498}"/>
              </a:ext>
            </a:extLst>
          </p:cNvPr>
          <p:cNvSpPr>
            <a:spLocks noGrp="1"/>
          </p:cNvSpPr>
          <p:nvPr>
            <p:ph type="body" sz="quarter" idx="17" hasCustomPrompt="1"/>
          </p:nvPr>
        </p:nvSpPr>
        <p:spPr>
          <a:xfrm>
            <a:off x="706438" y="2579688"/>
            <a:ext cx="10765126" cy="3508375"/>
          </a:xfrm>
        </p:spPr>
        <p:txBody>
          <a:bodyPr numCol="1" spcCol="720000">
            <a:normAutofit/>
          </a:bodyPr>
          <a:lstStyle>
            <a:lvl1pPr marL="0" indent="0">
              <a:lnSpc>
                <a:spcPct val="150000"/>
              </a:lnSpc>
              <a:spcBef>
                <a:spcPts val="0"/>
              </a:spcBef>
              <a:buFont typeface="Arial" panose="020B0604020202020204" pitchFamily="34" charset="0"/>
              <a:buNone/>
              <a:tabLst/>
              <a:defRPr sz="1600">
                <a:solidFill>
                  <a:schemeClr val="tx2"/>
                </a:solidFill>
              </a:defRPr>
            </a:lvl1pPr>
            <a:lvl2pPr>
              <a:buNone/>
              <a:defRPr sz="1400"/>
            </a:lvl2pPr>
            <a:lvl3pPr>
              <a:buNone/>
              <a:defRPr sz="1200"/>
            </a:lvl3pPr>
            <a:lvl4pPr>
              <a:buNone/>
              <a:defRPr sz="1100"/>
            </a:lvl4pPr>
            <a:lvl5pPr>
              <a:buNone/>
              <a:defRPr sz="1050"/>
            </a:lvl5pPr>
            <a:lvl6pPr marL="2286000" indent="0">
              <a:buNone/>
              <a:defRPr sz="1000"/>
            </a:lvl6pPr>
            <a:lvl7pPr marL="2743200" indent="0">
              <a:buNone/>
              <a:defRPr sz="900"/>
            </a:lvl7pPr>
            <a:lvl8pPr marL="3200400" indent="0">
              <a:buNone/>
              <a:defRPr sz="800"/>
            </a:lvl8pPr>
            <a:lvl9pPr>
              <a:defRPr sz="800"/>
            </a:lvl9pPr>
          </a:lstStyle>
          <a:p>
            <a:pPr lvl="0"/>
            <a:r>
              <a:rPr lang="nl-NL" noProof="0" dirty="0"/>
              <a:t>Klik om tekst toe te voegen.</a:t>
            </a:r>
          </a:p>
        </p:txBody>
      </p:sp>
    </p:spTree>
    <p:extLst>
      <p:ext uri="{BB962C8B-B14F-4D97-AF65-F5344CB8AC3E}">
        <p14:creationId xmlns:p14="http://schemas.microsoft.com/office/powerpoint/2010/main" val="304498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sommingstek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870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F552AC-EECA-BE8A-A6D8-A4B27D4E9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4" name="Text Placeholder 14">
            <a:extLst>
              <a:ext uri="{FF2B5EF4-FFF2-40B4-BE49-F238E27FC236}">
                <a16:creationId xmlns:a16="http://schemas.microsoft.com/office/drawing/2014/main" id="{FFFB2020-F8FC-FED5-88C8-D55F452EDD63}"/>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5" name="Text Placeholder 14">
            <a:extLst>
              <a:ext uri="{FF2B5EF4-FFF2-40B4-BE49-F238E27FC236}">
                <a16:creationId xmlns:a16="http://schemas.microsoft.com/office/drawing/2014/main" id="{74F01B65-B004-FE77-8C2E-A77B164B7B10}"/>
              </a:ext>
            </a:extLst>
          </p:cNvPr>
          <p:cNvSpPr>
            <a:spLocks noGrp="1"/>
          </p:cNvSpPr>
          <p:nvPr>
            <p:ph type="body" sz="quarter" idx="20" hasCustomPrompt="1"/>
          </p:nvPr>
        </p:nvSpPr>
        <p:spPr>
          <a:xfrm>
            <a:off x="6355422"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01345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steken + grafiek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9" y="1220203"/>
            <a:ext cx="51301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01FD08B0-A4CC-4CCD-A2A7-D5C0A5ED776C}"/>
              </a:ext>
            </a:extLst>
          </p:cNvPr>
          <p:cNvSpPr>
            <a:spLocks noGrp="1"/>
          </p:cNvSpPr>
          <p:nvPr>
            <p:ph type="chart" sz="quarter" idx="20"/>
          </p:nvPr>
        </p:nvSpPr>
        <p:spPr>
          <a:xfrm>
            <a:off x="6273799" y="1220204"/>
            <a:ext cx="5211761" cy="4867860"/>
          </a:xfrm>
        </p:spPr>
        <p:txBody>
          <a:bodyPr anchor="ctr">
            <a:normAutofit/>
          </a:bodyPr>
          <a:lstStyle>
            <a:lvl1pPr algn="ctr">
              <a:defRPr sz="2000"/>
            </a:lvl1pPr>
          </a:lstStyle>
          <a:p>
            <a:r>
              <a:rPr lang="en-US" noProof="0"/>
              <a:t>Click icon to add chart</a:t>
            </a:r>
            <a:endParaRPr lang="nl-NL" noProof="0" dirty="0"/>
          </a:p>
        </p:txBody>
      </p:sp>
      <p:pic>
        <p:nvPicPr>
          <p:cNvPr id="8" name="Picture 7">
            <a:extLst>
              <a:ext uri="{FF2B5EF4-FFF2-40B4-BE49-F238E27FC236}">
                <a16:creationId xmlns:a16="http://schemas.microsoft.com/office/drawing/2014/main" id="{C723CF78-B90F-785A-2EF8-7470F1909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641E657C-DAB1-4473-DE38-8C18BE732ACC}"/>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23359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8D2406-DDFD-AD72-8E2D-D076E9B31ED8}"/>
              </a:ext>
            </a:extLst>
          </p:cNvPr>
          <p:cNvSpPr>
            <a:spLocks/>
          </p:cNvSpPr>
          <p:nvPr userDrawn="1"/>
        </p:nvSpPr>
        <p:spPr>
          <a:xfrm>
            <a:off x="6427851" y="1268190"/>
            <a:ext cx="5074029" cy="490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6" name="Text Placeholder 14">
            <a:extLst>
              <a:ext uri="{FF2B5EF4-FFF2-40B4-BE49-F238E27FC236}">
                <a16:creationId xmlns:a16="http://schemas.microsoft.com/office/drawing/2014/main" id="{E2DB335C-258A-6048-B607-BA827EA89B55}"/>
              </a:ext>
            </a:extLst>
          </p:cNvPr>
          <p:cNvSpPr>
            <a:spLocks noGrp="1"/>
          </p:cNvSpPr>
          <p:nvPr>
            <p:ph type="body" sz="quarter" idx="13" hasCustomPrompt="1"/>
          </p:nvPr>
        </p:nvSpPr>
        <p:spPr>
          <a:xfrm>
            <a:off x="6936774" y="1752953"/>
            <a:ext cx="4131029"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0" name="Text Placeholder 14">
            <a:extLst>
              <a:ext uri="{FF2B5EF4-FFF2-40B4-BE49-F238E27FC236}">
                <a16:creationId xmlns:a16="http://schemas.microsoft.com/office/drawing/2014/main" id="{95BBD0D2-1B39-0345-A7E5-C31D062782D3}"/>
              </a:ext>
            </a:extLst>
          </p:cNvPr>
          <p:cNvSpPr>
            <a:spLocks noGrp="1"/>
          </p:cNvSpPr>
          <p:nvPr>
            <p:ph type="body" sz="quarter" idx="22" hasCustomPrompt="1"/>
          </p:nvPr>
        </p:nvSpPr>
        <p:spPr>
          <a:xfrm>
            <a:off x="7056351"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5" name="Chart Placeholder 4">
            <a:extLst>
              <a:ext uri="{FF2B5EF4-FFF2-40B4-BE49-F238E27FC236}">
                <a16:creationId xmlns:a16="http://schemas.microsoft.com/office/drawing/2014/main" id="{FD14B2CD-D783-475A-828B-908DA9500B7E}"/>
              </a:ext>
            </a:extLst>
          </p:cNvPr>
          <p:cNvSpPr>
            <a:spLocks noGrp="1"/>
          </p:cNvSpPr>
          <p:nvPr>
            <p:ph type="chart" sz="quarter" idx="23"/>
          </p:nvPr>
        </p:nvSpPr>
        <p:spPr>
          <a:xfrm>
            <a:off x="695325" y="1271588"/>
            <a:ext cx="5141913" cy="4816475"/>
          </a:xfrm>
        </p:spPr>
        <p:txBody>
          <a:bodyPr anchor="ctr"/>
          <a:lstStyle>
            <a:lvl1pPr algn="ctr">
              <a:defRPr sz="2000"/>
            </a:lvl1pPr>
          </a:lstStyle>
          <a:p>
            <a:r>
              <a:rPr lang="en-US"/>
              <a:t>Click icon to add chart</a:t>
            </a:r>
            <a:endParaRPr lang="en-US" dirty="0"/>
          </a:p>
        </p:txBody>
      </p:sp>
      <p:pic>
        <p:nvPicPr>
          <p:cNvPr id="10" name="Picture 9">
            <a:extLst>
              <a:ext uri="{FF2B5EF4-FFF2-40B4-BE49-F238E27FC236}">
                <a16:creationId xmlns:a16="http://schemas.microsoft.com/office/drawing/2014/main" id="{6BC4AF29-F678-8A5A-EE6A-B7001839DA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1" name="Text Placeholder 14">
            <a:extLst>
              <a:ext uri="{FF2B5EF4-FFF2-40B4-BE49-F238E27FC236}">
                <a16:creationId xmlns:a16="http://schemas.microsoft.com/office/drawing/2014/main" id="{968542C2-CD44-3078-88C2-AB63028353E5}"/>
              </a:ext>
            </a:extLst>
          </p:cNvPr>
          <p:cNvSpPr>
            <a:spLocks noGrp="1"/>
          </p:cNvSpPr>
          <p:nvPr>
            <p:ph type="body" sz="quarter" idx="25" hasCustomPrompt="1"/>
          </p:nvPr>
        </p:nvSpPr>
        <p:spPr>
          <a:xfrm>
            <a:off x="6994570" y="3317100"/>
            <a:ext cx="4037610" cy="2386931"/>
          </a:xfrm>
        </p:spPr>
        <p:txBody>
          <a:bodyPr vert="horz" wrap="square" lIns="91440" tIns="45720" rIns="91440" bIns="45720" rtlCol="0" anchor="t" anchorCtr="0">
            <a:noAutofit/>
          </a:bodyPr>
          <a:lstStyle>
            <a:lvl1pPr marL="11113" indent="-11113">
              <a:tabLst/>
              <a:defRPr lang="en-US" sz="1400" b="0" smtClean="0">
                <a:solidFill>
                  <a:schemeClr val="bg1"/>
                </a:solidFill>
                <a:latin typeface="Arial" panose="020B0604020202020204" pitchFamily="34" charset="0"/>
                <a:ea typeface="+mj-ea"/>
                <a:cs typeface="Arial" panose="020B0604020202020204" pitchFamily="34" charset="0"/>
              </a:defRPr>
            </a:lvl1pPr>
            <a:lvl2pPr>
              <a:defRPr lang="en-US" sz="1400" smtClean="0">
                <a:solidFill>
                  <a:schemeClr val="bg1"/>
                </a:solidFill>
              </a:defRPr>
            </a:lvl2pPr>
            <a:lvl3pPr>
              <a:defRPr lang="en-US" sz="14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4931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0316B-7729-5347-B4D6-15E2BDA9EB36}"/>
              </a:ext>
            </a:extLst>
          </p:cNvPr>
          <p:cNvSpPr/>
          <p:nvPr userDrawn="1"/>
        </p:nvSpPr>
        <p:spPr>
          <a:xfrm>
            <a:off x="3024554" y="0"/>
            <a:ext cx="9167446"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Media Placeholder 3">
            <a:extLst>
              <a:ext uri="{FF2B5EF4-FFF2-40B4-BE49-F238E27FC236}">
                <a16:creationId xmlns:a16="http://schemas.microsoft.com/office/drawing/2014/main" id="{28BE49B4-64DB-CC4E-958B-DD77D2F40F14}"/>
              </a:ext>
            </a:extLst>
          </p:cNvPr>
          <p:cNvSpPr>
            <a:spLocks noGrp="1"/>
          </p:cNvSpPr>
          <p:nvPr>
            <p:ph type="media" sz="quarter" idx="21"/>
          </p:nvPr>
        </p:nvSpPr>
        <p:spPr>
          <a:xfrm>
            <a:off x="2214623" y="1245725"/>
            <a:ext cx="7762754" cy="4366550"/>
          </a:xfrm>
        </p:spPr>
        <p:txBody>
          <a:bodyPr anchor="ctr"/>
          <a:lstStyle>
            <a:lvl1pPr algn="ctr">
              <a:defRPr sz="1800"/>
            </a:lvl1pPr>
          </a:lstStyle>
          <a:p>
            <a:r>
              <a:rPr lang="en-US" noProof="0"/>
              <a:t>Click icon to add media</a:t>
            </a:r>
            <a:endParaRPr lang="nl-NL" noProof="0"/>
          </a:p>
        </p:txBody>
      </p:sp>
      <p:sp>
        <p:nvSpPr>
          <p:cNvPr id="8" name="Slide Number Placeholder 5">
            <a:extLst>
              <a:ext uri="{FF2B5EF4-FFF2-40B4-BE49-F238E27FC236}">
                <a16:creationId xmlns:a16="http://schemas.microsoft.com/office/drawing/2014/main" id="{7FF0AEAF-86C2-EC42-8932-A446FEC913E2}"/>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9" name="Picture 8">
            <a:extLst>
              <a:ext uri="{FF2B5EF4-FFF2-40B4-BE49-F238E27FC236}">
                <a16:creationId xmlns:a16="http://schemas.microsoft.com/office/drawing/2014/main" id="{04D27F19-110D-6431-9848-9C0EE85946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1481904553"/>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3" name="Tijdelijke aanduiding voor afbeelding 8" descr="Afbeelding met persoon, binnen, poseren, groep&#10;&#10;Automatisch gegenereerde beschrijving">
            <a:extLst>
              <a:ext uri="{FF2B5EF4-FFF2-40B4-BE49-F238E27FC236}">
                <a16:creationId xmlns:a16="http://schemas.microsoft.com/office/drawing/2014/main" id="{0D4CB235-1DBF-54E2-06F1-32420306F3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09364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7" name="Picture 6">
            <a:extLst>
              <a:ext uri="{FF2B5EF4-FFF2-40B4-BE49-F238E27FC236}">
                <a16:creationId xmlns:a16="http://schemas.microsoft.com/office/drawing/2014/main" id="{E4BA2360-1460-D1F7-FDD9-9D52796B44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637442774"/>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CEAC5-7219-B915-00B3-2355F5A8B0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2990234" y="2189345"/>
            <a:ext cx="6211531" cy="2479310"/>
          </a:xfrm>
          <a:prstGeom prst="rect">
            <a:avLst/>
          </a:prstGeom>
        </p:spPr>
      </p:pic>
    </p:spTree>
    <p:extLst>
      <p:ext uri="{BB962C8B-B14F-4D97-AF65-F5344CB8AC3E}">
        <p14:creationId xmlns:p14="http://schemas.microsoft.com/office/powerpoint/2010/main" val="127447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371" y="5085184"/>
            <a:ext cx="11301057" cy="682626"/>
          </a:xfrm>
        </p:spPr>
        <p:txBody>
          <a:bodyPr anchor="t" anchorCtr="0"/>
          <a:lstStyle>
            <a:lvl1pPr algn="l">
              <a:defRPr sz="4399"/>
            </a:lvl1pPr>
          </a:lstStyle>
          <a:p>
            <a:r>
              <a:rPr lang="nl-NL" noProof="1"/>
              <a:t>[Titel]</a:t>
            </a:r>
          </a:p>
        </p:txBody>
      </p:sp>
      <p:sp>
        <p:nvSpPr>
          <p:cNvPr id="3" name="Ondertitel 2"/>
          <p:cNvSpPr>
            <a:spLocks noGrp="1" noSelect="1"/>
          </p:cNvSpPr>
          <p:nvPr>
            <p:ph type="subTitle" idx="1" hasCustomPrompt="1"/>
          </p:nvPr>
        </p:nvSpPr>
        <p:spPr bwMode="gray">
          <a:xfrm>
            <a:off x="434371" y="5646784"/>
            <a:ext cx="11301057" cy="612000"/>
          </a:xfrm>
        </p:spPr>
        <p:txBody>
          <a:bodyPr/>
          <a:lstStyle>
            <a:lvl1pPr marL="0" indent="0" algn="l">
              <a:buNone/>
              <a:defRPr sz="27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7201"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321" y="6273317"/>
            <a:ext cx="2199702"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a:p>
        </p:txBody>
      </p:sp>
    </p:spTree>
    <p:extLst>
      <p:ext uri="{BB962C8B-B14F-4D97-AF65-F5344CB8AC3E}">
        <p14:creationId xmlns:p14="http://schemas.microsoft.com/office/powerpoint/2010/main" val="125990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29118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nl-NL" sz="1799" dirty="0">
                <a:solidFill>
                  <a:schemeClr val="accent1"/>
                </a:solidFill>
              </a:rPr>
              <a:t>www.</a:t>
            </a:r>
            <a:r>
              <a:rPr lang="nl-NL" sz="1799" b="1" dirty="0">
                <a:solidFill>
                  <a:schemeClr val="accent1"/>
                </a:solidFill>
              </a:rPr>
              <a:t>kennisinstituut</a:t>
            </a:r>
            <a:r>
              <a:rPr lang="nl-NL" sz="1799" dirty="0">
                <a:solidFill>
                  <a:schemeClr val="accent1"/>
                </a:solidFill>
              </a:rPr>
              <a:t>.nl</a:t>
            </a:r>
          </a:p>
        </p:txBody>
      </p:sp>
    </p:spTree>
    <p:extLst>
      <p:ext uri="{BB962C8B-B14F-4D97-AF65-F5344CB8AC3E}">
        <p14:creationId xmlns:p14="http://schemas.microsoft.com/office/powerpoint/2010/main" val="21147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84EB4794-053C-646C-06FA-1DCBC0CCAC05}"/>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p:blipFill>
        <p:spPr>
          <a:xfrm>
            <a:off x="0" y="-17813"/>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15543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7838D7D4-8982-C672-39DD-88991B30835A}"/>
              </a:ext>
            </a:extLst>
          </p:cNvPr>
          <p:cNvSpPr>
            <a:spLocks noGrp="1"/>
          </p:cNvSpPr>
          <p:nvPr>
            <p:ph type="pic" sz="quarter" idx="24" hasCustomPrompt="1"/>
          </p:nvPr>
        </p:nvSpPr>
        <p:spPr>
          <a:xfrm>
            <a:off x="0" y="0"/>
            <a:ext cx="12192000" cy="6858000"/>
          </a:xfrm>
          <a:custGeom>
            <a:avLst/>
            <a:gdLst>
              <a:gd name="connsiteX0" fmla="*/ 695326 w 12192000"/>
              <a:gd name="connsiteY0" fmla="*/ 1902492 h 6858000"/>
              <a:gd name="connsiteX1" fmla="*/ 695326 w 12192000"/>
              <a:gd name="connsiteY1" fmla="*/ 6129129 h 6858000"/>
              <a:gd name="connsiteX2" fmla="*/ 5874144 w 12192000"/>
              <a:gd name="connsiteY2" fmla="*/ 6129129 h 6858000"/>
              <a:gd name="connsiteX3" fmla="*/ 5874144 w 12192000"/>
              <a:gd name="connsiteY3" fmla="*/ 190249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95326" y="1902492"/>
                </a:moveTo>
                <a:lnTo>
                  <a:pt x="695326" y="6129129"/>
                </a:lnTo>
                <a:lnTo>
                  <a:pt x="5874144" y="6129129"/>
                </a:lnTo>
                <a:lnTo>
                  <a:pt x="5874144" y="1902492"/>
                </a:lnTo>
                <a:close/>
                <a:moveTo>
                  <a:pt x="0" y="0"/>
                </a:moveTo>
                <a:lnTo>
                  <a:pt x="12192000" y="0"/>
                </a:lnTo>
                <a:lnTo>
                  <a:pt x="12192000" y="6858000"/>
                </a:lnTo>
                <a:lnTo>
                  <a:pt x="0" y="6858000"/>
                </a:lnTo>
                <a:close/>
              </a:path>
            </a:pathLst>
          </a:custGeom>
          <a:blipFill dpi="0" rotWithShape="1">
            <a:blip r:embed="rId2" cstate="email">
              <a:alphaModFix amt="1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7" name="TextBox 6">
            <a:extLst>
              <a:ext uri="{FF2B5EF4-FFF2-40B4-BE49-F238E27FC236}">
                <a16:creationId xmlns:a16="http://schemas.microsoft.com/office/drawing/2014/main" id="{7A34AD46-7D90-4678-9F3A-645FDFC495BA}"/>
              </a:ext>
            </a:extLst>
          </p:cNvPr>
          <p:cNvSpPr txBox="1"/>
          <p:nvPr userDrawn="1"/>
        </p:nvSpPr>
        <p:spPr>
          <a:xfrm>
            <a:off x="6258077" y="3032822"/>
            <a:ext cx="3202793" cy="646331"/>
          </a:xfrm>
          <a:prstGeom prst="rect">
            <a:avLst/>
          </a:prstGeom>
          <a:noFill/>
        </p:spPr>
        <p:txBody>
          <a:bodyPr wrap="square" rtlCol="0">
            <a:spAutoFit/>
          </a:bodyPr>
          <a:lstStyle/>
          <a:p>
            <a:r>
              <a:rPr lang="nl-NL" noProof="0" dirty="0"/>
              <a:t>Klik op het pictogram om een liggend beeld toe te voegen.</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082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ofdstuk">
    <p:spTree>
      <p:nvGrpSpPr>
        <p:cNvPr id="1" name=""/>
        <p:cNvGrpSpPr/>
        <p:nvPr/>
      </p:nvGrpSpPr>
      <p:grpSpPr>
        <a:xfrm>
          <a:off x="0" y="0"/>
          <a:ext cx="0" cy="0"/>
          <a:chOff x="0" y="0"/>
          <a:chExt cx="0" cy="0"/>
        </a:xfrm>
      </p:grpSpPr>
      <p:pic>
        <p:nvPicPr>
          <p:cNvPr id="11" name="Tijdelijke aanduiding voor afbeelding 8" descr="Afbeelding met tekst&#10;&#10;Automatisch gegenereerde beschrijving">
            <a:extLst>
              <a:ext uri="{FF2B5EF4-FFF2-40B4-BE49-F238E27FC236}">
                <a16:creationId xmlns:a16="http://schemas.microsoft.com/office/drawing/2014/main" id="{C1E6E1D9-4195-EC61-5651-515B5D3ECED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4"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01459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oofdstuk">
    <p:spTree>
      <p:nvGrpSpPr>
        <p:cNvPr id="1" name=""/>
        <p:cNvGrpSpPr/>
        <p:nvPr/>
      </p:nvGrpSpPr>
      <p:grpSpPr>
        <a:xfrm>
          <a:off x="0" y="0"/>
          <a:ext cx="0" cy="0"/>
          <a:chOff x="0" y="0"/>
          <a:chExt cx="0" cy="0"/>
        </a:xfrm>
      </p:grpSpPr>
      <p:pic>
        <p:nvPicPr>
          <p:cNvPr id="15" name="Tijdelijke aanduiding voor afbeelding 8">
            <a:extLst>
              <a:ext uri="{FF2B5EF4-FFF2-40B4-BE49-F238E27FC236}">
                <a16:creationId xmlns:a16="http://schemas.microsoft.com/office/drawing/2014/main" id="{DBDFF959-F3C7-9088-93EA-C64135F5F67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91440"/>
            <a:ext cx="12762413" cy="694944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2654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32BFEF8-4959-D10F-8771-390EDBCED41E}"/>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Box 13">
            <a:extLst>
              <a:ext uri="{FF2B5EF4-FFF2-40B4-BE49-F238E27FC236}">
                <a16:creationId xmlns:a16="http://schemas.microsoft.com/office/drawing/2014/main" id="{7064A532-40AC-4973-A72E-1B52E834D396}"/>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4710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 afbeelding">
    <p:spTree>
      <p:nvGrpSpPr>
        <p:cNvPr id="1" name=""/>
        <p:cNvGrpSpPr/>
        <p:nvPr/>
      </p:nvGrpSpPr>
      <p:grpSpPr>
        <a:xfrm>
          <a:off x="0" y="0"/>
          <a:ext cx="0" cy="0"/>
          <a:chOff x="0" y="0"/>
          <a:chExt cx="0" cy="0"/>
        </a:xfrm>
      </p:grpSpPr>
      <p:pic>
        <p:nvPicPr>
          <p:cNvPr id="13" name="Tijdelijke aanduiding voor afbeelding 9" descr="Afbeelding met vloer, staand, weg&#10;&#10;Automatisch gegenereerde beschrijving">
            <a:extLst>
              <a:ext uri="{FF2B5EF4-FFF2-40B4-BE49-F238E27FC236}">
                <a16:creationId xmlns:a16="http://schemas.microsoft.com/office/drawing/2014/main" id="{16BE8F0A-BB45-8CAE-95D4-560604E5CC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248895"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11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 + afbeelding">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1A4C0A30-8912-1E2A-7506-4405240101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72341"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
        <p:nvSpPr>
          <p:cNvPr id="17" name="Text Placeholder 18">
            <a:extLst>
              <a:ext uri="{FF2B5EF4-FFF2-40B4-BE49-F238E27FC236}">
                <a16:creationId xmlns:a16="http://schemas.microsoft.com/office/drawing/2014/main" id="{348FB73C-578A-9F11-954C-3FE36214F89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Tree>
    <p:extLst>
      <p:ext uri="{BB962C8B-B14F-4D97-AF65-F5344CB8AC3E}">
        <p14:creationId xmlns:p14="http://schemas.microsoft.com/office/powerpoint/2010/main" val="1726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B5A57-C56A-8F44-A009-6C050ACBA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dirty="0"/>
              <a:t>Klik om titel toe te voegen.</a:t>
            </a:r>
          </a:p>
        </p:txBody>
      </p:sp>
      <p:sp>
        <p:nvSpPr>
          <p:cNvPr id="3" name="Text Placeholder 2">
            <a:extLst>
              <a:ext uri="{FF2B5EF4-FFF2-40B4-BE49-F238E27FC236}">
                <a16:creationId xmlns:a16="http://schemas.microsoft.com/office/drawing/2014/main" id="{11AEE4A4-DEF4-764D-9E38-E2398656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dirty="0"/>
              <a:t>Klik om tekst toe te voegen</a:t>
            </a:r>
          </a:p>
          <a:p>
            <a:pPr lvl="1"/>
            <a:r>
              <a:rPr lang="nl-NL" noProof="0" dirty="0"/>
              <a:t>Tweede level</a:t>
            </a:r>
          </a:p>
          <a:p>
            <a:pPr lvl="2"/>
            <a:r>
              <a:rPr lang="nl-NL" noProof="0" dirty="0"/>
              <a:t>Derde level</a:t>
            </a:r>
          </a:p>
          <a:p>
            <a:pPr lvl="3"/>
            <a:r>
              <a:rPr lang="nl-NL" noProof="0" dirty="0"/>
              <a:t>Vierde level</a:t>
            </a:r>
          </a:p>
          <a:p>
            <a:pPr lvl="4"/>
            <a:r>
              <a:rPr lang="nl-NL" noProof="0" dirty="0"/>
              <a:t>Vijfde level</a:t>
            </a:r>
          </a:p>
        </p:txBody>
      </p:sp>
      <p:sp>
        <p:nvSpPr>
          <p:cNvPr id="4" name="Date Placeholder 3">
            <a:extLst>
              <a:ext uri="{FF2B5EF4-FFF2-40B4-BE49-F238E27FC236}">
                <a16:creationId xmlns:a16="http://schemas.microsoft.com/office/drawing/2014/main" id="{C9C5698D-260D-264E-A297-7E4E0A219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noProof="0" dirty="0"/>
              <a:t>Datum</a:t>
            </a:r>
          </a:p>
        </p:txBody>
      </p:sp>
      <p:sp>
        <p:nvSpPr>
          <p:cNvPr id="5" name="Footer Placeholder 4">
            <a:extLst>
              <a:ext uri="{FF2B5EF4-FFF2-40B4-BE49-F238E27FC236}">
                <a16:creationId xmlns:a16="http://schemas.microsoft.com/office/drawing/2014/main" id="{1B2649F8-801D-DC46-B53A-ACB36A469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noProof="0" dirty="0"/>
          </a:p>
        </p:txBody>
      </p:sp>
      <p:sp>
        <p:nvSpPr>
          <p:cNvPr id="6" name="Slide Number Placeholder 5">
            <a:extLst>
              <a:ext uri="{FF2B5EF4-FFF2-40B4-BE49-F238E27FC236}">
                <a16:creationId xmlns:a16="http://schemas.microsoft.com/office/drawing/2014/main" id="{99158985-C229-FA44-8C27-D5B6FA422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74B7-C5F9-F943-B046-0F90FEE4FB58}" type="slidenum">
              <a:rPr lang="nl-NL" noProof="0" smtClean="0"/>
              <a:t>‹nr.›</a:t>
            </a:fld>
            <a:endParaRPr lang="nl-NL" noProof="0"/>
          </a:p>
        </p:txBody>
      </p:sp>
    </p:spTree>
    <p:extLst>
      <p:ext uri="{BB962C8B-B14F-4D97-AF65-F5344CB8AC3E}">
        <p14:creationId xmlns:p14="http://schemas.microsoft.com/office/powerpoint/2010/main" val="2849541700"/>
      </p:ext>
    </p:extLst>
  </p:cSld>
  <p:clrMap bg1="lt1" tx1="dk1" bg2="lt2" tx2="dk2" accent1="accent1" accent2="accent2" accent3="accent3" accent4="accent4" accent5="accent5" accent6="accent6" hlink="hlink" folHlink="folHlink"/>
  <p:sldLayoutIdLst>
    <p:sldLayoutId id="2147483654" r:id="rId1"/>
    <p:sldLayoutId id="2147483668" r:id="rId2"/>
    <p:sldLayoutId id="2147483669" r:id="rId3"/>
    <p:sldLayoutId id="2147483650" r:id="rId4"/>
    <p:sldLayoutId id="2147483672" r:id="rId5"/>
    <p:sldLayoutId id="2147483667" r:id="rId6"/>
    <p:sldLayoutId id="2147483649" r:id="rId7"/>
    <p:sldLayoutId id="2147483665" r:id="rId8"/>
    <p:sldLayoutId id="2147483666" r:id="rId9"/>
    <p:sldLayoutId id="2147483663" r:id="rId10"/>
    <p:sldLayoutId id="2147483661" r:id="rId11"/>
    <p:sldLayoutId id="2147483670" r:id="rId12"/>
    <p:sldLayoutId id="2147483671" r:id="rId13"/>
    <p:sldLayoutId id="2147483662" r:id="rId14"/>
    <p:sldLayoutId id="2147483664" r:id="rId15"/>
    <p:sldLayoutId id="2147483653" r:id="rId16"/>
    <p:sldLayoutId id="2147483655" r:id="rId17"/>
    <p:sldLayoutId id="2147483656" r:id="rId18"/>
    <p:sldLayoutId id="2147483658" r:id="rId19"/>
    <p:sldLayoutId id="2147483659" r:id="rId20"/>
    <p:sldLayoutId id="2147483651" r:id="rId21"/>
    <p:sldLayoutId id="2147483673" r:id="rId22"/>
    <p:sldLayoutId id="2147483674" r:id="rId23"/>
    <p:sldLayoutId id="2147483675"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uisarts.nl/axiale-spondyloartritis/ik-heb-axiale-spondyloartritis"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2BB5AB-854B-77BF-6E1E-547244D80963}"/>
              </a:ext>
            </a:extLst>
          </p:cNvPr>
          <p:cNvSpPr>
            <a:spLocks noGrp="1"/>
          </p:cNvSpPr>
          <p:nvPr>
            <p:ph type="body" sz="quarter" idx="13"/>
          </p:nvPr>
        </p:nvSpPr>
        <p:spPr>
          <a:xfrm>
            <a:off x="1224739" y="3059272"/>
            <a:ext cx="5565805" cy="1073257"/>
          </a:xfrm>
        </p:spPr>
        <p:txBody>
          <a:bodyPr/>
          <a:lstStyle/>
          <a:p>
            <a:r>
              <a:rPr lang="en-US" sz="3000" dirty="0" err="1">
                <a:latin typeface="Calibri" panose="020F0502020204030204" pitchFamily="34" charset="0"/>
                <a:cs typeface="Calibri" panose="020F0502020204030204" pitchFamily="34" charset="0"/>
              </a:rPr>
              <a:t>Richtlijn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Behandeling</a:t>
            </a:r>
            <a:r>
              <a:rPr lang="en-US" sz="3000" dirty="0">
                <a:latin typeface="Calibri" panose="020F0502020204030204" pitchFamily="34" charset="0"/>
                <a:cs typeface="Calibri" panose="020F0502020204030204" pitchFamily="34" charset="0"/>
              </a:rPr>
              <a:t> van </a:t>
            </a:r>
            <a:r>
              <a:rPr lang="en-US" sz="3000" dirty="0" err="1">
                <a:latin typeface="Calibri" panose="020F0502020204030204" pitchFamily="34" charset="0"/>
                <a:cs typeface="Calibri" panose="020F0502020204030204" pitchFamily="34" charset="0"/>
              </a:rPr>
              <a:t>axiale</a:t>
            </a:r>
            <a:r>
              <a:rPr lang="en-US" sz="3000" dirty="0">
                <a:latin typeface="Calibri" panose="020F0502020204030204" pitchFamily="34" charset="0"/>
                <a:cs typeface="Calibri" panose="020F0502020204030204" pitchFamily="34" charset="0"/>
              </a:rPr>
              <a:t> spondyloartritis</a:t>
            </a:r>
          </a:p>
        </p:txBody>
      </p:sp>
      <p:sp>
        <p:nvSpPr>
          <p:cNvPr id="9" name="Text Placeholder 8">
            <a:extLst>
              <a:ext uri="{FF2B5EF4-FFF2-40B4-BE49-F238E27FC236}">
                <a16:creationId xmlns:a16="http://schemas.microsoft.com/office/drawing/2014/main" id="{B50C0760-89D3-5E43-1D4E-F36810513AD9}"/>
              </a:ext>
            </a:extLst>
          </p:cNvPr>
          <p:cNvSpPr>
            <a:spLocks noGrp="1"/>
          </p:cNvSpPr>
          <p:nvPr>
            <p:ph type="body" sz="quarter" idx="22"/>
          </p:nvPr>
        </p:nvSpPr>
        <p:spPr>
          <a:xfrm>
            <a:off x="1344138" y="4213201"/>
            <a:ext cx="720000" cy="36000"/>
          </a:xfrm>
        </p:spPr>
        <p:txBody>
          <a:bodyPr/>
          <a:lstStyle/>
          <a:p>
            <a:endParaRPr lang="en-US"/>
          </a:p>
        </p:txBody>
      </p:sp>
      <p:sp>
        <p:nvSpPr>
          <p:cNvPr id="10" name="Text Placeholder 9">
            <a:extLst>
              <a:ext uri="{FF2B5EF4-FFF2-40B4-BE49-F238E27FC236}">
                <a16:creationId xmlns:a16="http://schemas.microsoft.com/office/drawing/2014/main" id="{CE01F48A-DFA5-6072-E7C7-7D80A9CE900B}"/>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91479E27-DC12-30DC-888A-5B8502D6145B}"/>
              </a:ext>
            </a:extLst>
          </p:cNvPr>
          <p:cNvSpPr>
            <a:spLocks noGrp="1"/>
          </p:cNvSpPr>
          <p:nvPr>
            <p:ph type="body" sz="quarter" idx="20"/>
          </p:nvPr>
        </p:nvSpPr>
        <p:spPr>
          <a:xfrm>
            <a:off x="1224739" y="4500353"/>
            <a:ext cx="5196381" cy="933780"/>
          </a:xfrm>
        </p:spPr>
        <p:txBody>
          <a:bodyPr/>
          <a:lstStyle/>
          <a:p>
            <a:r>
              <a:rPr lang="en-US" sz="1800" i="1" dirty="0" err="1">
                <a:latin typeface="Calibri" panose="020F0502020204030204" pitchFamily="34" charset="0"/>
                <a:cs typeface="Calibri" panose="020F0502020204030204" pitchFamily="34" charset="0"/>
              </a:rPr>
              <a:t>Initiatief</a:t>
            </a:r>
            <a:r>
              <a:rPr lang="en-US" sz="1800" i="1"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Nederlandse</a:t>
            </a:r>
            <a:r>
              <a:rPr lang="en-US" sz="1800" i="1"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Vereniging</a:t>
            </a:r>
            <a:r>
              <a:rPr lang="en-US" sz="1800" i="1"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voor</a:t>
            </a:r>
            <a:r>
              <a:rPr lang="en-US" sz="1800" i="1" dirty="0">
                <a:latin typeface="Calibri" panose="020F0502020204030204" pitchFamily="34" charset="0"/>
                <a:cs typeface="Calibri" panose="020F0502020204030204" pitchFamily="34" charset="0"/>
              </a:rPr>
              <a:t> </a:t>
            </a:r>
            <a:r>
              <a:rPr lang="en-US" sz="1800" i="1" dirty="0" err="1">
                <a:latin typeface="Calibri" panose="020F0502020204030204" pitchFamily="34" charset="0"/>
                <a:cs typeface="Calibri" panose="020F0502020204030204" pitchFamily="34" charset="0"/>
              </a:rPr>
              <a:t>Reumatologie</a:t>
            </a:r>
            <a:r>
              <a:rPr lang="en-US" sz="1800" i="1" dirty="0">
                <a:latin typeface="Calibri" panose="020F0502020204030204" pitchFamily="34" charset="0"/>
                <a:cs typeface="Calibri" panose="020F0502020204030204" pitchFamily="34" charset="0"/>
              </a:rPr>
              <a:t> (NVR)</a:t>
            </a:r>
          </a:p>
        </p:txBody>
      </p:sp>
    </p:spTree>
    <p:extLst>
      <p:ext uri="{BB962C8B-B14F-4D97-AF65-F5344CB8AC3E}">
        <p14:creationId xmlns:p14="http://schemas.microsoft.com/office/powerpoint/2010/main" val="361231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06F6-AF0B-765F-8811-0085328D156D}"/>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AE6A653-8EF4-8A93-AD4E-85699232A65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Pijnstillers</a:t>
            </a:r>
          </a:p>
        </p:txBody>
      </p:sp>
      <p:sp>
        <p:nvSpPr>
          <p:cNvPr id="8" name="Text Placeholder 7">
            <a:extLst>
              <a:ext uri="{FF2B5EF4-FFF2-40B4-BE49-F238E27FC236}">
                <a16:creationId xmlns:a16="http://schemas.microsoft.com/office/drawing/2014/main" id="{E5387CF6-4800-8B2A-E07B-6754B289C65C}"/>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Overweeg het gebruik van analgetica, zoals paracetamol, bij residuele pijn nadat eerder aanbevolen anti-inflammatoire behandelingen hebben gefaald, gecontra-indiceerd zijn en/of slecht worden verdragen.</a:t>
            </a:r>
          </a:p>
          <a:p>
            <a:pPr>
              <a:lnSpc>
                <a:spcPct val="100000"/>
              </a:lnSpc>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Wees terughoudend met het voorschrijven van opioïde(achtige) geneesmiddelen voor chronisch gebruik vanwege de kans op bijwerkingen en de potentiële kans op verslaving.</a:t>
            </a:r>
            <a:endParaRPr lang="nl-NL" dirty="0">
              <a:latin typeface="Calibri" panose="020F0502020204030204" pitchFamily="34" charset="0"/>
              <a:cs typeface="Calibri" panose="020F0502020204030204" pitchFamily="34" charset="0"/>
            </a:endParaRPr>
          </a:p>
          <a:p>
            <a:endParaRPr lang="nl-NL" dirty="0"/>
          </a:p>
          <a:p>
            <a:endParaRPr lang="en-NL" dirty="0"/>
          </a:p>
        </p:txBody>
      </p:sp>
    </p:spTree>
    <p:extLst>
      <p:ext uri="{BB962C8B-B14F-4D97-AF65-F5344CB8AC3E}">
        <p14:creationId xmlns:p14="http://schemas.microsoft.com/office/powerpoint/2010/main" val="380636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7439-E3B5-D919-95E4-72EB9405C0F3}"/>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EF8AA8-BFD3-8F96-4504-D23B0BDADD86}"/>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t>
            </a:r>
            <a:r>
              <a:rPr lang="nl-NL" dirty="0" err="1">
                <a:latin typeface="Calibri" panose="020F0502020204030204" pitchFamily="34" charset="0"/>
                <a:cs typeface="Calibri" panose="020F0502020204030204" pitchFamily="34" charset="0"/>
              </a:rPr>
              <a:t>Glucocorticoïden</a:t>
            </a:r>
            <a:endParaRPr lang="nl-NL"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9E214751-3120-1B57-8E82-59A458995D76}"/>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Overweeg glucocorticoïdinjecties bij patiënten met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op de lokale plaats van musculoskeletale inflammatie. Gebruik geen systemische behandeling met </a:t>
            </a:r>
            <a:r>
              <a:rPr lang="nl-NL" sz="1800" dirty="0" err="1">
                <a:effectLst/>
                <a:latin typeface="Calibri" panose="020F0502020204030204" pitchFamily="34" charset="0"/>
                <a:ea typeface="Calibri" panose="020F0502020204030204" pitchFamily="34" charset="0"/>
                <a:cs typeface="Calibri" panose="020F0502020204030204" pitchFamily="34" charset="0"/>
              </a:rPr>
              <a:t>glucocorticoïden</a:t>
            </a:r>
            <a:r>
              <a:rPr lang="nl-NL" sz="1800" dirty="0">
                <a:effectLst/>
                <a:latin typeface="Calibri" panose="020F0502020204030204" pitchFamily="34" charset="0"/>
                <a:ea typeface="Calibri" panose="020F0502020204030204" pitchFamily="34" charset="0"/>
                <a:cs typeface="Calibri" panose="020F0502020204030204" pitchFamily="34" charset="0"/>
              </a:rPr>
              <a:t> vanwege het gebrek aan bewijs voor effectiviteit en het risico op bijwerkingen.</a:t>
            </a:r>
            <a:endParaRPr lang="nl-NL" dirty="0">
              <a:latin typeface="Calibri" panose="020F0502020204030204" pitchFamily="34" charset="0"/>
              <a:cs typeface="Calibri" panose="020F0502020204030204" pitchFamily="34" charset="0"/>
            </a:endParaRPr>
          </a:p>
          <a:p>
            <a:endParaRPr lang="en-NL" dirty="0"/>
          </a:p>
        </p:txBody>
      </p:sp>
    </p:spTree>
    <p:extLst>
      <p:ext uri="{BB962C8B-B14F-4D97-AF65-F5344CB8AC3E}">
        <p14:creationId xmlns:p14="http://schemas.microsoft.com/office/powerpoint/2010/main" val="291559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3E571-BAEE-5E1C-63E7-119E0E6229C6}"/>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8076D64-9090-9D4E-CB06-6C97A38193B1}"/>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t>
            </a:r>
            <a:r>
              <a:rPr lang="nl-NL" dirty="0" err="1">
                <a:latin typeface="Calibri" panose="020F0502020204030204" pitchFamily="34" charset="0"/>
                <a:cs typeface="Calibri" panose="020F0502020204030204" pitchFamily="34" charset="0"/>
              </a:rPr>
              <a:t>csDMARD’s</a:t>
            </a:r>
            <a:endParaRPr lang="nl-NL"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618A2C90-3481-C6B2-0571-9AC33956CE7F}"/>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Behandel patiënten met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zonder perifere manifestaties niet met </a:t>
            </a:r>
            <a:r>
              <a:rPr lang="nl-NL" sz="1800" dirty="0" err="1">
                <a:effectLst/>
                <a:latin typeface="Calibri" panose="020F0502020204030204" pitchFamily="34" charset="0"/>
                <a:ea typeface="Calibri" panose="020F0502020204030204" pitchFamily="34" charset="0"/>
                <a:cs typeface="Calibri" panose="020F0502020204030204" pitchFamily="34" charset="0"/>
              </a:rPr>
              <a:t>csDMARD’s</a:t>
            </a:r>
            <a:r>
              <a:rPr lang="nl-NL" sz="1800" dirty="0">
                <a:effectLst/>
                <a:latin typeface="Calibri" panose="020F0502020204030204" pitchFamily="34" charset="0"/>
                <a:ea typeface="Calibri" panose="020F0502020204030204" pitchFamily="34" charset="0"/>
                <a:cs typeface="Calibri" panose="020F0502020204030204" pitchFamily="34" charset="0"/>
              </a:rPr>
              <a:t>; sulfasalazine kan worden overwogen bij patiënten met perifere artritis.</a:t>
            </a:r>
            <a:endParaRPr lang="en-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16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013FB-D1EF-3C07-91F2-F09C8C55104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681D732-A7DF-1386-4217-B3BFEE8B1A90}"/>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t>
            </a:r>
            <a:r>
              <a:rPr lang="nl-NL" dirty="0" err="1">
                <a:latin typeface="Calibri" panose="020F0502020204030204" pitchFamily="34" charset="0"/>
                <a:cs typeface="Calibri" panose="020F0502020204030204" pitchFamily="34" charset="0"/>
              </a:rPr>
              <a:t>Biological</a:t>
            </a:r>
            <a:r>
              <a:rPr lang="nl-NL" dirty="0">
                <a:latin typeface="Calibri" panose="020F0502020204030204" pitchFamily="34" charset="0"/>
                <a:cs typeface="Calibri" panose="020F0502020204030204" pitchFamily="34" charset="0"/>
              </a:rPr>
              <a:t>(b) en </a:t>
            </a:r>
            <a:r>
              <a:rPr lang="nl-NL" dirty="0" err="1">
                <a:latin typeface="Calibri" panose="020F0502020204030204" pitchFamily="34" charset="0"/>
                <a:cs typeface="Calibri" panose="020F0502020204030204" pitchFamily="34" charset="0"/>
              </a:rPr>
              <a:t>targeted</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synthetic</a:t>
            </a:r>
            <a:r>
              <a:rPr lang="nl-NL" dirty="0">
                <a:latin typeface="Calibri" panose="020F0502020204030204" pitchFamily="34" charset="0"/>
                <a:cs typeface="Calibri" panose="020F0502020204030204" pitchFamily="34" charset="0"/>
              </a:rPr>
              <a:t>(ts) </a:t>
            </a:r>
            <a:r>
              <a:rPr lang="nl-NL" dirty="0" err="1">
                <a:latin typeface="Calibri" panose="020F0502020204030204" pitchFamily="34" charset="0"/>
                <a:cs typeface="Calibri" panose="020F0502020204030204" pitchFamily="34" charset="0"/>
              </a:rPr>
              <a:t>DMARD’s</a:t>
            </a:r>
            <a:endParaRPr lang="nl-NL"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16E6567-167C-A412-BD14-A45340DE0110}"/>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Module is onderverdeeld in drie </a:t>
            </a:r>
            <a:r>
              <a:rPr lang="nl-NL" b="1" dirty="0" err="1">
                <a:latin typeface="Calibri" panose="020F0502020204030204" pitchFamily="34" charset="0"/>
                <a:cs typeface="Calibri" panose="020F0502020204030204" pitchFamily="34" charset="0"/>
              </a:rPr>
              <a:t>submodules</a:t>
            </a:r>
            <a:r>
              <a:rPr lang="nl-NL" b="1" dirty="0">
                <a:latin typeface="Calibri" panose="020F0502020204030204" pitchFamily="34" charset="0"/>
                <a:cs typeface="Calibri" panose="020F0502020204030204" pitchFamily="34" charset="0"/>
              </a:rPr>
              <a:t>:</a:t>
            </a:r>
          </a:p>
          <a:p>
            <a:pPr lvl="0"/>
            <a:r>
              <a:rPr lang="nl-NL" sz="1800" dirty="0">
                <a:latin typeface="Calibri" panose="020F0502020204030204" pitchFamily="34" charset="0"/>
                <a:ea typeface="Times New Roman" panose="02020603050405020304" pitchFamily="18" charset="0"/>
                <a:cs typeface="Calibri" panose="020F0502020204030204" pitchFamily="34" charset="0"/>
              </a:rPr>
              <a:t>1. </a:t>
            </a:r>
            <a:r>
              <a:rPr lang="nl-NL" sz="1800" dirty="0">
                <a:effectLst/>
                <a:latin typeface="Calibri" panose="020F0502020204030204" pitchFamily="34" charset="0"/>
                <a:ea typeface="Times New Roman" panose="02020603050405020304" pitchFamily="18" charset="0"/>
                <a:cs typeface="Calibri" panose="020F0502020204030204" pitchFamily="34" charset="0"/>
              </a:rPr>
              <a:t>Plaatsbepaling</a:t>
            </a:r>
          </a:p>
          <a:p>
            <a:pPr lvl="0"/>
            <a:r>
              <a:rPr lang="nl-NL" sz="1800" dirty="0">
                <a:effectLst/>
                <a:latin typeface="Calibri" panose="020F0502020204030204" pitchFamily="34" charset="0"/>
                <a:ea typeface="Times New Roman" panose="02020603050405020304" pitchFamily="18" charset="0"/>
                <a:cs typeface="Calibri" panose="020F0502020204030204" pitchFamily="34" charset="0"/>
              </a:rPr>
              <a:t>2. </a:t>
            </a:r>
            <a:r>
              <a:rPr lang="nl-NL" sz="1800" dirty="0">
                <a:latin typeface="Calibri" panose="020F0502020204030204" pitchFamily="34" charset="0"/>
                <a:ea typeface="Times New Roman" panose="02020603050405020304" pitchFamily="18" charset="0"/>
                <a:cs typeface="Calibri" panose="020F0502020204030204" pitchFamily="34" charset="0"/>
              </a:rPr>
              <a:t>Switchen</a:t>
            </a: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lvl="0"/>
            <a:r>
              <a:rPr lang="nl-NL" sz="1800" dirty="0">
                <a:effectLst/>
                <a:latin typeface="Calibri" panose="020F0502020204030204" pitchFamily="34" charset="0"/>
                <a:ea typeface="Times New Roman" panose="02020603050405020304" pitchFamily="18" charset="0"/>
                <a:cs typeface="Calibri" panose="020F0502020204030204" pitchFamily="34" charset="0"/>
              </a:rPr>
              <a:t>3. Afbouwen</a:t>
            </a:r>
          </a:p>
        </p:txBody>
      </p:sp>
    </p:spTree>
    <p:extLst>
      <p:ext uri="{BB962C8B-B14F-4D97-AF65-F5344CB8AC3E}">
        <p14:creationId xmlns:p14="http://schemas.microsoft.com/office/powerpoint/2010/main" val="1727322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BB92A-7940-3886-AAA2-97A813EA66A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902F8BC-3997-6740-C4AD-159DAF10A7EF}"/>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b/</a:t>
            </a:r>
            <a:r>
              <a:rPr lang="nl-NL" dirty="0" err="1">
                <a:latin typeface="Calibri" panose="020F0502020204030204" pitchFamily="34" charset="0"/>
                <a:cs typeface="Calibri" panose="020F0502020204030204" pitchFamily="34" charset="0"/>
              </a:rPr>
              <a:t>tsDMARD’s</a:t>
            </a:r>
            <a:r>
              <a:rPr lang="nl-NL" dirty="0">
                <a:latin typeface="Calibri" panose="020F0502020204030204" pitchFamily="34" charset="0"/>
                <a:cs typeface="Calibri" panose="020F0502020204030204" pitchFamily="34" charset="0"/>
              </a:rPr>
              <a:t> - Plaatsbepaling</a:t>
            </a:r>
          </a:p>
        </p:txBody>
      </p:sp>
      <p:sp>
        <p:nvSpPr>
          <p:cNvPr id="8" name="Text Placeholder 7">
            <a:extLst>
              <a:ext uri="{FF2B5EF4-FFF2-40B4-BE49-F238E27FC236}">
                <a16:creationId xmlns:a16="http://schemas.microsoft.com/office/drawing/2014/main" id="{69EDC1E7-C724-0695-DA48-EF131E375A18}"/>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Overweeg behandeling met een TNF-, IL-17- of eventueel een JAK-remmer bij patiënten met de diagnose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met aanhoudend hoge ziekteactiviteit (bij grote voorkeur ASDAS ≥2.1) en objectieve tekenen van actieve ziekte (CRP en/of MRI), ondanks de inzet van conventionele behandeling. </a:t>
            </a:r>
          </a:p>
          <a:p>
            <a:pPr>
              <a:lnSpc>
                <a:spcPct val="100000"/>
              </a:lnSpc>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nl-NL" sz="1800" i="1" dirty="0">
                <a:effectLst/>
                <a:latin typeface="Calibri" panose="020F0502020204030204" pitchFamily="34" charset="0"/>
                <a:ea typeface="Calibri" panose="020F0502020204030204" pitchFamily="34" charset="0"/>
                <a:cs typeface="Calibri" panose="020F0502020204030204" pitchFamily="34" charset="0"/>
              </a:rPr>
              <a:t>Het laatste criterium (MRI) geldt specifiek voor patiënten met </a:t>
            </a:r>
            <a:r>
              <a:rPr lang="nl-NL" sz="1800" i="1" dirty="0" err="1">
                <a:effectLst/>
                <a:latin typeface="Calibri" panose="020F0502020204030204" pitchFamily="34" charset="0"/>
                <a:ea typeface="Calibri" panose="020F0502020204030204" pitchFamily="34" charset="0"/>
                <a:cs typeface="Calibri" panose="020F0502020204030204" pitchFamily="34" charset="0"/>
              </a:rPr>
              <a:t>nr-axSpA</a:t>
            </a:r>
            <a:r>
              <a:rPr lang="nl-NL" sz="1800" i="1" dirty="0">
                <a:effectLst/>
                <a:latin typeface="Calibri" panose="020F0502020204030204" pitchFamily="34" charset="0"/>
                <a:ea typeface="Calibri" panose="020F0502020204030204" pitchFamily="34" charset="0"/>
                <a:cs typeface="Calibri" panose="020F0502020204030204" pitchFamily="34" charset="0"/>
              </a:rPr>
              <a:t> en bij voorkeur ook voor patiënten met r-</a:t>
            </a:r>
            <a:r>
              <a:rPr lang="nl-NL" sz="1800" i="1" dirty="0" err="1">
                <a:effectLst/>
                <a:latin typeface="Calibri" panose="020F0502020204030204" pitchFamily="34" charset="0"/>
                <a:ea typeface="Calibri" panose="020F0502020204030204" pitchFamily="34" charset="0"/>
                <a:cs typeface="Calibri" panose="020F0502020204030204" pitchFamily="34" charset="0"/>
              </a:rPr>
              <a:t>axSp</a:t>
            </a:r>
            <a:endParaRPr lang="nl-NL" i="1" dirty="0">
              <a:latin typeface="Calibri" panose="020F0502020204030204" pitchFamily="34" charset="0"/>
              <a:cs typeface="Calibri" panose="020F0502020204030204" pitchFamily="34" charset="0"/>
            </a:endParaRPr>
          </a:p>
          <a:p>
            <a:pPr>
              <a:lnSpc>
                <a:spcPct val="100000"/>
              </a:lnSpc>
            </a:pPr>
            <a:endParaRPr lang="en-NL" dirty="0"/>
          </a:p>
        </p:txBody>
      </p:sp>
    </p:spTree>
    <p:extLst>
      <p:ext uri="{BB962C8B-B14F-4D97-AF65-F5344CB8AC3E}">
        <p14:creationId xmlns:p14="http://schemas.microsoft.com/office/powerpoint/2010/main" val="271115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61455-43A8-AAF4-2D0A-A31281718E9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B965F65-8CDE-A93F-6566-CDB18E9EE5DE}"/>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b/</a:t>
            </a:r>
            <a:r>
              <a:rPr lang="nl-NL" dirty="0" err="1">
                <a:latin typeface="Calibri" panose="020F0502020204030204" pitchFamily="34" charset="0"/>
                <a:cs typeface="Calibri" panose="020F0502020204030204" pitchFamily="34" charset="0"/>
              </a:rPr>
              <a:t>tsDMARD’s</a:t>
            </a:r>
            <a:r>
              <a:rPr lang="nl-NL" dirty="0">
                <a:latin typeface="Calibri" panose="020F0502020204030204" pitchFamily="34" charset="0"/>
                <a:cs typeface="Calibri" panose="020F0502020204030204" pitchFamily="34" charset="0"/>
              </a:rPr>
              <a:t> - Plaatsbepaling</a:t>
            </a:r>
          </a:p>
        </p:txBody>
      </p:sp>
      <p:sp>
        <p:nvSpPr>
          <p:cNvPr id="8" name="Text Placeholder 7">
            <a:extLst>
              <a:ext uri="{FF2B5EF4-FFF2-40B4-BE49-F238E27FC236}">
                <a16:creationId xmlns:a16="http://schemas.microsoft.com/office/drawing/2014/main" id="{CF09428F-5685-B853-365C-BF5CD8179074}"/>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Behandel patiënten met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met een voorgeschiedenis van recidiverende </a:t>
            </a:r>
            <a:r>
              <a:rPr lang="nl-NL" sz="1800" dirty="0" err="1">
                <a:effectLst/>
                <a:latin typeface="Calibri" panose="020F0502020204030204" pitchFamily="34" charset="0"/>
                <a:ea typeface="Calibri" panose="020F0502020204030204" pitchFamily="34" charset="0"/>
                <a:cs typeface="Calibri" panose="020F0502020204030204" pitchFamily="34" charset="0"/>
              </a:rPr>
              <a:t>uveïtis</a:t>
            </a:r>
            <a:r>
              <a:rPr lang="nl-NL" sz="1800" dirty="0">
                <a:effectLst/>
                <a:latin typeface="Calibri" panose="020F0502020204030204" pitchFamily="34" charset="0"/>
                <a:ea typeface="Calibri" panose="020F0502020204030204" pitchFamily="34" charset="0"/>
                <a:cs typeface="Calibri" panose="020F0502020204030204" pitchFamily="34" charset="0"/>
              </a:rPr>
              <a:t> of actieve IBD bij voorkeur met een monoklonaal antilichaam tegen TNF. Bij matig tot ernstige psoriasis kan een IL-17-remmer de voorkeur hebben.</a:t>
            </a:r>
          </a:p>
          <a:p>
            <a:pPr marL="285750" indent="-285750">
              <a:lnSpc>
                <a:spcPct val="100000"/>
              </a:lnSpc>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nl-NL" b="1" dirty="0">
                <a:latin typeface="Calibri" panose="020F0502020204030204" pitchFamily="34" charset="0"/>
                <a:cs typeface="Calibri" panose="020F0502020204030204" pitchFamily="34" charset="0"/>
              </a:rPr>
              <a:t>Appendix: </a:t>
            </a:r>
            <a:r>
              <a:rPr lang="nl-NL" sz="1800" b="1" dirty="0">
                <a:effectLst/>
                <a:latin typeface="Calibri" panose="020F0502020204030204" pitchFamily="34" charset="0"/>
                <a:ea typeface="Times New Roman" panose="02020603050405020304" pitchFamily="18" charset="0"/>
                <a:cs typeface="Calibri" panose="020F0502020204030204" pitchFamily="34" charset="0"/>
              </a:rPr>
              <a:t>Effectiviteit </a:t>
            </a:r>
            <a:r>
              <a:rPr lang="nl-NL" sz="1800" b="1" dirty="0" err="1">
                <a:effectLst/>
                <a:latin typeface="Calibri" panose="020F0502020204030204" pitchFamily="34" charset="0"/>
                <a:ea typeface="Times New Roman" panose="02020603050405020304" pitchFamily="18" charset="0"/>
                <a:cs typeface="Calibri" panose="020F0502020204030204" pitchFamily="34" charset="0"/>
              </a:rPr>
              <a:t>bDMARD’s</a:t>
            </a:r>
            <a:r>
              <a:rPr lang="nl-NL" sz="1800" b="1" dirty="0">
                <a:effectLst/>
                <a:latin typeface="Calibri" panose="020F0502020204030204" pitchFamily="34" charset="0"/>
                <a:ea typeface="Times New Roman" panose="02020603050405020304" pitchFamily="18" charset="0"/>
                <a:cs typeface="Calibri" panose="020F0502020204030204" pitchFamily="34" charset="0"/>
              </a:rPr>
              <a:t> en JAK-remmers bij perifere manifestaties of </a:t>
            </a:r>
            <a:r>
              <a:rPr lang="nl-NL" sz="1800" b="1" dirty="0" err="1">
                <a:effectLst/>
                <a:latin typeface="Calibri" panose="020F0502020204030204" pitchFamily="34" charset="0"/>
                <a:ea typeface="Times New Roman" panose="02020603050405020304" pitchFamily="18" charset="0"/>
                <a:cs typeface="Calibri" panose="020F0502020204030204" pitchFamily="34" charset="0"/>
              </a:rPr>
              <a:t>EMM’s</a:t>
            </a:r>
            <a:r>
              <a:rPr lang="nl-NL" sz="1800" b="1" dirty="0">
                <a:effectLst/>
                <a:latin typeface="Calibri" panose="020F0502020204030204" pitchFamily="34" charset="0"/>
                <a:ea typeface="Times New Roman" panose="02020603050405020304" pitchFamily="18" charset="0"/>
                <a:cs typeface="Calibri" panose="020F0502020204030204" pitchFamily="34" charset="0"/>
              </a:rPr>
              <a:t> bij </a:t>
            </a:r>
            <a:r>
              <a:rPr lang="nl-NL" sz="1800" b="1" dirty="0" err="1">
                <a:effectLst/>
                <a:latin typeface="Calibri" panose="020F0502020204030204" pitchFamily="34" charset="0"/>
                <a:ea typeface="Times New Roman" panose="02020603050405020304" pitchFamily="18" charset="0"/>
                <a:cs typeface="Calibri" panose="020F0502020204030204" pitchFamily="34" charset="0"/>
              </a:rPr>
              <a:t>patienten</a:t>
            </a:r>
            <a:r>
              <a:rPr lang="nl-NL" sz="1800" b="1" dirty="0">
                <a:effectLst/>
                <a:latin typeface="Calibri" panose="020F0502020204030204" pitchFamily="34" charset="0"/>
                <a:ea typeface="Times New Roman" panose="02020603050405020304" pitchFamily="18" charset="0"/>
                <a:cs typeface="Calibri" panose="020F0502020204030204" pitchFamily="34" charset="0"/>
              </a:rPr>
              <a:t> met </a:t>
            </a:r>
            <a:r>
              <a:rPr lang="nl-NL" sz="1800" b="1" dirty="0" err="1">
                <a:effectLst/>
                <a:latin typeface="Calibri" panose="020F0502020204030204" pitchFamily="34" charset="0"/>
                <a:ea typeface="Times New Roman" panose="02020603050405020304" pitchFamily="18" charset="0"/>
                <a:cs typeface="Calibri" panose="020F0502020204030204" pitchFamily="34" charset="0"/>
              </a:rPr>
              <a:t>axSpA</a:t>
            </a:r>
            <a:r>
              <a:rPr lang="nl-NL" b="1" dirty="0">
                <a:effectLst/>
                <a:latin typeface="Calibri" panose="020F0502020204030204" pitchFamily="34" charset="0"/>
                <a:cs typeface="Calibri" panose="020F0502020204030204" pitchFamily="34" charset="0"/>
              </a:rPr>
              <a:t> </a:t>
            </a:r>
          </a:p>
          <a:p>
            <a:pPr>
              <a:lnSpc>
                <a:spcPct val="100000"/>
              </a:lnSpc>
            </a:pPr>
            <a:endParaRPr lang="en-NL" dirty="0"/>
          </a:p>
        </p:txBody>
      </p:sp>
      <p:graphicFrame>
        <p:nvGraphicFramePr>
          <p:cNvPr id="3" name="Tabel 2">
            <a:extLst>
              <a:ext uri="{FF2B5EF4-FFF2-40B4-BE49-F238E27FC236}">
                <a16:creationId xmlns:a16="http://schemas.microsoft.com/office/drawing/2014/main" id="{D40592A6-7C19-DD6F-4971-24F0D74892FC}"/>
              </a:ext>
            </a:extLst>
          </p:cNvPr>
          <p:cNvGraphicFramePr>
            <a:graphicFrameLocks noGrp="1"/>
          </p:cNvGraphicFramePr>
          <p:nvPr>
            <p:extLst>
              <p:ext uri="{D42A27DB-BD31-4B8C-83A1-F6EECF244321}">
                <p14:modId xmlns:p14="http://schemas.microsoft.com/office/powerpoint/2010/main" val="3167174651"/>
              </p:ext>
            </p:extLst>
          </p:nvPr>
        </p:nvGraphicFramePr>
        <p:xfrm>
          <a:off x="720436" y="4429173"/>
          <a:ext cx="8387237" cy="1645920"/>
        </p:xfrm>
        <a:graphic>
          <a:graphicData uri="http://schemas.openxmlformats.org/drawingml/2006/table">
            <a:tbl>
              <a:tblPr firstRow="1" firstCol="1" bandRow="1">
                <a:tableStyleId>{72833802-FEF1-4C79-8D5D-14CF1EAF98D9}</a:tableStyleId>
              </a:tblPr>
              <a:tblGrid>
                <a:gridCol w="940724">
                  <a:extLst>
                    <a:ext uri="{9D8B030D-6E8A-4147-A177-3AD203B41FA5}">
                      <a16:colId xmlns:a16="http://schemas.microsoft.com/office/drawing/2014/main" val="3117469636"/>
                    </a:ext>
                  </a:extLst>
                </a:gridCol>
                <a:gridCol w="1760220">
                  <a:extLst>
                    <a:ext uri="{9D8B030D-6E8A-4147-A177-3AD203B41FA5}">
                      <a16:colId xmlns:a16="http://schemas.microsoft.com/office/drawing/2014/main" val="551180279"/>
                    </a:ext>
                  </a:extLst>
                </a:gridCol>
                <a:gridCol w="1744980">
                  <a:extLst>
                    <a:ext uri="{9D8B030D-6E8A-4147-A177-3AD203B41FA5}">
                      <a16:colId xmlns:a16="http://schemas.microsoft.com/office/drawing/2014/main" val="1556290026"/>
                    </a:ext>
                  </a:extLst>
                </a:gridCol>
                <a:gridCol w="1699260">
                  <a:extLst>
                    <a:ext uri="{9D8B030D-6E8A-4147-A177-3AD203B41FA5}">
                      <a16:colId xmlns:a16="http://schemas.microsoft.com/office/drawing/2014/main" val="1749946559"/>
                    </a:ext>
                  </a:extLst>
                </a:gridCol>
                <a:gridCol w="1091362">
                  <a:extLst>
                    <a:ext uri="{9D8B030D-6E8A-4147-A177-3AD203B41FA5}">
                      <a16:colId xmlns:a16="http://schemas.microsoft.com/office/drawing/2014/main" val="2394079667"/>
                    </a:ext>
                  </a:extLst>
                </a:gridCol>
                <a:gridCol w="1150691">
                  <a:extLst>
                    <a:ext uri="{9D8B030D-6E8A-4147-A177-3AD203B41FA5}">
                      <a16:colId xmlns:a16="http://schemas.microsoft.com/office/drawing/2014/main" val="3513763992"/>
                    </a:ext>
                  </a:extLst>
                </a:gridCol>
              </a:tblGrid>
              <a:tr h="0">
                <a:tc rowSpan="2" gridSpan="2">
                  <a:txBody>
                    <a:bodyPr/>
                    <a:lstStyle/>
                    <a:p>
                      <a:pPr algn="just"/>
                      <a:r>
                        <a:rPr lang="nl-NL" sz="1100" dirty="0">
                          <a:effectLst/>
                          <a:latin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hMerge="1">
                  <a:txBody>
                    <a:bodyPr/>
                    <a:lstStyle/>
                    <a:p>
                      <a:endParaRPr lang="nl-NL"/>
                    </a:p>
                  </a:txBody>
                  <a:tcPr/>
                </a:tc>
                <a:tc gridSpan="4">
                  <a:txBody>
                    <a:bodyPr/>
                    <a:lstStyle/>
                    <a:p>
                      <a:pPr algn="just"/>
                      <a:r>
                        <a:rPr lang="nl-NL" sz="1100" dirty="0">
                          <a:effectLst/>
                          <a:latin typeface="Calibri" panose="020F0502020204030204" pitchFamily="34" charset="0"/>
                          <a:cs typeface="Calibri" panose="020F0502020204030204" pitchFamily="34" charset="0"/>
                        </a:rPr>
                        <a:t>Medicatiegroep</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527929709"/>
                  </a:ext>
                </a:extLst>
              </a:tr>
              <a:tr h="0">
                <a:tc gridSpan="2" vMerge="1">
                  <a:txBody>
                    <a:bodyPr/>
                    <a:lstStyle/>
                    <a:p>
                      <a:endParaRPr lang="nl-NL"/>
                    </a:p>
                  </a:txBody>
                  <a:tcPr/>
                </a:tc>
                <a:tc hMerge="1" vMerge="1">
                  <a:txBody>
                    <a:bodyPr/>
                    <a:lstStyle/>
                    <a:p>
                      <a:endParaRPr lang="nl-NL"/>
                    </a:p>
                  </a:txBody>
                  <a:tcPr/>
                </a:tc>
                <a:tc>
                  <a:txBody>
                    <a:bodyPr/>
                    <a:lstStyle/>
                    <a:p>
                      <a:pPr algn="just"/>
                      <a:r>
                        <a:rPr lang="nl-NL" sz="1100" dirty="0">
                          <a:effectLst/>
                          <a:latin typeface="Calibri" panose="020F0502020204030204" pitchFamily="34" charset="0"/>
                          <a:cs typeface="Calibri" panose="020F0502020204030204" pitchFamily="34" charset="0"/>
                        </a:rPr>
                        <a:t>TNF-remmer (monoklonaal)</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TNF-remmer (</a:t>
                      </a:r>
                      <a:r>
                        <a:rPr lang="nl-NL" sz="1100" dirty="0" err="1">
                          <a:effectLst/>
                          <a:latin typeface="Calibri" panose="020F0502020204030204" pitchFamily="34" charset="0"/>
                          <a:cs typeface="Calibri" panose="020F0502020204030204" pitchFamily="34" charset="0"/>
                        </a:rPr>
                        <a:t>etanercept</a:t>
                      </a:r>
                      <a:r>
                        <a:rPr lang="nl-NL" sz="1100" dirty="0">
                          <a:effectLst/>
                          <a:latin typeface="Calibri" panose="020F0502020204030204" pitchFamily="34" charset="0"/>
                          <a:cs typeface="Calibri" panose="020F0502020204030204" pitchFamily="34" charset="0"/>
                        </a:rPr>
                        <a:t>)</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IL-17-remmer</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JAK-remmer</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087225"/>
                  </a:ext>
                </a:extLst>
              </a:tr>
              <a:tr h="0">
                <a:tc rowSpan="3">
                  <a:txBody>
                    <a:bodyPr/>
                    <a:lstStyle/>
                    <a:p>
                      <a:pPr algn="just"/>
                      <a:r>
                        <a:rPr lang="nl-NL" sz="1100">
                          <a:effectLst/>
                          <a:latin typeface="Calibri" panose="020F0502020204030204" pitchFamily="34" charset="0"/>
                          <a:cs typeface="Calibri" panose="020F0502020204030204" pitchFamily="34" charset="0"/>
                        </a:rPr>
                        <a:t>Perifere manifestaties</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Perifere artritis</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X</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X</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69270540"/>
                  </a:ext>
                </a:extLst>
              </a:tr>
              <a:tr h="0">
                <a:tc vMerge="1">
                  <a:txBody>
                    <a:bodyPr/>
                    <a:lstStyle/>
                    <a:p>
                      <a:endParaRPr lang="nl-NL"/>
                    </a:p>
                  </a:txBody>
                  <a:tcPr/>
                </a:tc>
                <a:tc>
                  <a:txBody>
                    <a:bodyPr/>
                    <a:lstStyle/>
                    <a:p>
                      <a:pPr algn="just"/>
                      <a:r>
                        <a:rPr lang="nl-NL" sz="1100">
                          <a:effectLst/>
                          <a:latin typeface="Calibri" panose="020F0502020204030204" pitchFamily="34" charset="0"/>
                          <a:cs typeface="Calibri" panose="020F0502020204030204" pitchFamily="34" charset="0"/>
                        </a:rPr>
                        <a:t>Enthesitis</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X</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X</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X</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856463107"/>
                  </a:ext>
                </a:extLst>
              </a:tr>
              <a:tr h="0">
                <a:tc vMerge="1">
                  <a:txBody>
                    <a:bodyPr/>
                    <a:lstStyle/>
                    <a:p>
                      <a:endParaRPr lang="nl-NL"/>
                    </a:p>
                  </a:txBody>
                  <a:tcPr/>
                </a:tc>
                <a:tc>
                  <a:txBody>
                    <a:bodyPr/>
                    <a:lstStyle/>
                    <a:p>
                      <a:pPr algn="just"/>
                      <a:r>
                        <a:rPr lang="nl-NL" sz="1100">
                          <a:effectLst/>
                          <a:latin typeface="Calibri" panose="020F0502020204030204" pitchFamily="34" charset="0"/>
                          <a:cs typeface="Calibri" panose="020F0502020204030204" pitchFamily="34" charset="0"/>
                        </a:rPr>
                        <a:t>Dactylitis</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X</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37476528"/>
                  </a:ext>
                </a:extLst>
              </a:tr>
              <a:tr h="0">
                <a:tc rowSpan="3">
                  <a:txBody>
                    <a:bodyPr/>
                    <a:lstStyle/>
                    <a:p>
                      <a:pPr algn="just"/>
                      <a:r>
                        <a:rPr lang="nl-NL" sz="1100">
                          <a:effectLst/>
                          <a:latin typeface="Calibri" panose="020F0502020204030204" pitchFamily="34" charset="0"/>
                          <a:cs typeface="Calibri" panose="020F0502020204030204" pitchFamily="34" charset="0"/>
                        </a:rPr>
                        <a:t>EMM’s</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Recidiverende uveïtis</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 </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36688920"/>
                  </a:ext>
                </a:extLst>
              </a:tr>
              <a:tr h="0">
                <a:tc vMerge="1">
                  <a:txBody>
                    <a:bodyPr/>
                    <a:lstStyle/>
                    <a:p>
                      <a:endParaRPr lang="nl-NL"/>
                    </a:p>
                  </a:txBody>
                  <a:tcPr/>
                </a:tc>
                <a:tc>
                  <a:txBody>
                    <a:bodyPr/>
                    <a:lstStyle/>
                    <a:p>
                      <a:pPr algn="just"/>
                      <a:r>
                        <a:rPr lang="nl-NL" sz="1100">
                          <a:effectLst/>
                          <a:latin typeface="Calibri" panose="020F0502020204030204" pitchFamily="34" charset="0"/>
                          <a:cs typeface="Calibri" panose="020F0502020204030204" pitchFamily="34" charset="0"/>
                        </a:rPr>
                        <a:t>Actieve IBD</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 </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 </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X</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29921676"/>
                  </a:ext>
                </a:extLst>
              </a:tr>
              <a:tr h="0">
                <a:tc vMerge="1">
                  <a:txBody>
                    <a:bodyPr/>
                    <a:lstStyle/>
                    <a:p>
                      <a:endParaRPr lang="nl-NL"/>
                    </a:p>
                  </a:txBody>
                  <a:tcPr/>
                </a:tc>
                <a:tc>
                  <a:txBody>
                    <a:bodyPr/>
                    <a:lstStyle/>
                    <a:p>
                      <a:pPr algn="l"/>
                      <a:r>
                        <a:rPr lang="nl-NL" sz="1100">
                          <a:effectLst/>
                          <a:latin typeface="Calibri" panose="020F0502020204030204" pitchFamily="34" charset="0"/>
                          <a:cs typeface="Calibri" panose="020F0502020204030204" pitchFamily="34" charset="0"/>
                        </a:rPr>
                        <a:t>Matig tot ernstige psoriasis</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 </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a:effectLst/>
                          <a:latin typeface="Calibri" panose="020F0502020204030204" pitchFamily="34" charset="0"/>
                          <a:cs typeface="Calibri" panose="020F0502020204030204" pitchFamily="34" charset="0"/>
                        </a:rPr>
                        <a:t>X</a:t>
                      </a:r>
                      <a:endParaRPr lang="nl-NL"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r>
                        <a:rPr lang="nl-NL" sz="1100" dirty="0">
                          <a:effectLst/>
                          <a:latin typeface="Calibri" panose="020F0502020204030204" pitchFamily="34" charset="0"/>
                          <a:cs typeface="Calibri" panose="020F0502020204030204" pitchFamily="34" charset="0"/>
                        </a:rPr>
                        <a:t> </a:t>
                      </a:r>
                      <a:endParaRPr lang="nl-NL"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36063610"/>
                  </a:ext>
                </a:extLst>
              </a:tr>
              <a:tr h="0">
                <a:tc gridSpan="6">
                  <a:txBody>
                    <a:bodyPr/>
                    <a:lstStyle/>
                    <a:p>
                      <a:pPr algn="l"/>
                      <a:r>
                        <a:rPr lang="nl-NL" sz="1000" b="0" i="1" dirty="0">
                          <a:effectLst/>
                          <a:latin typeface="Calibri" panose="020F0502020204030204" pitchFamily="34" charset="0"/>
                          <a:cs typeface="Calibri" panose="020F0502020204030204" pitchFamily="34" charset="0"/>
                        </a:rPr>
                        <a:t>X = bewezen effectief voor de desbetreffende perifere manifestatie of EMM. Voor de overige medicatiegroepen is de behandeling onvoldoende bewezen of ineffectief. </a:t>
                      </a:r>
                      <a:endParaRPr lang="nl-NL" sz="11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480980135"/>
                  </a:ext>
                </a:extLst>
              </a:tr>
            </a:tbl>
          </a:graphicData>
        </a:graphic>
      </p:graphicFrame>
    </p:spTree>
    <p:extLst>
      <p:ext uri="{BB962C8B-B14F-4D97-AF65-F5344CB8AC3E}">
        <p14:creationId xmlns:p14="http://schemas.microsoft.com/office/powerpoint/2010/main" val="353769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61FF6-BD67-10E7-5A6E-1481058762F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63369E-D8B7-9181-3671-4EAF93287278}"/>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b/</a:t>
            </a:r>
            <a:r>
              <a:rPr lang="nl-NL" dirty="0" err="1">
                <a:latin typeface="Calibri" panose="020F0502020204030204" pitchFamily="34" charset="0"/>
                <a:cs typeface="Calibri" panose="020F0502020204030204" pitchFamily="34" charset="0"/>
              </a:rPr>
              <a:t>tsDMARD’s</a:t>
            </a:r>
            <a:r>
              <a:rPr lang="nl-NL" dirty="0">
                <a:latin typeface="Calibri" panose="020F0502020204030204" pitchFamily="34" charset="0"/>
                <a:cs typeface="Calibri" panose="020F0502020204030204" pitchFamily="34" charset="0"/>
              </a:rPr>
              <a:t> - Switchen</a:t>
            </a:r>
          </a:p>
        </p:txBody>
      </p:sp>
      <p:sp>
        <p:nvSpPr>
          <p:cNvPr id="8" name="Text Placeholder 7">
            <a:extLst>
              <a:ext uri="{FF2B5EF4-FFF2-40B4-BE49-F238E27FC236}">
                <a16:creationId xmlns:a16="http://schemas.microsoft.com/office/drawing/2014/main" id="{C63106F2-D3A6-4B2C-5A66-CC96BE48A7E6}"/>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Heroverweeg (in samenspraak met de patiënt) de diagnose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bij falen van therapie en evalueer de aanwezigheid en invloed van </a:t>
            </a:r>
            <a:r>
              <a:rPr lang="nl-NL" sz="1800" dirty="0" err="1">
                <a:effectLst/>
                <a:latin typeface="Calibri" panose="020F0502020204030204" pitchFamily="34" charset="0"/>
                <a:ea typeface="Calibri" panose="020F0502020204030204" pitchFamily="34" charset="0"/>
                <a:cs typeface="Calibri" panose="020F0502020204030204" pitchFamily="34" charset="0"/>
              </a:rPr>
              <a:t>comorbiditeit</a:t>
            </a:r>
            <a:r>
              <a:rPr lang="nl-NL" sz="1800" dirty="0">
                <a:effectLst/>
                <a:latin typeface="Calibri" panose="020F0502020204030204" pitchFamily="34" charset="0"/>
                <a:ea typeface="Calibri" panose="020F0502020204030204" pitchFamily="34" charset="0"/>
                <a:cs typeface="Calibri" panose="020F0502020204030204" pitchFamily="34" charset="0"/>
              </a:rPr>
              <a:t>.</a:t>
            </a:r>
          </a:p>
          <a:p>
            <a:pPr>
              <a:lnSpc>
                <a:spcPct val="100000"/>
              </a:lnSpc>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Overweeg bij actieve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om een andere </a:t>
            </a:r>
            <a:r>
              <a:rPr lang="nl-NL" sz="1800" dirty="0" err="1">
                <a:effectLst/>
                <a:latin typeface="Calibri" panose="020F0502020204030204" pitchFamily="34" charset="0"/>
                <a:ea typeface="Calibri" panose="020F0502020204030204" pitchFamily="34" charset="0"/>
                <a:cs typeface="Calibri" panose="020F0502020204030204" pitchFamily="34" charset="0"/>
              </a:rPr>
              <a:t>bDMARD</a:t>
            </a:r>
            <a:r>
              <a:rPr lang="nl-NL" sz="1800" dirty="0">
                <a:effectLst/>
                <a:latin typeface="Calibri" panose="020F0502020204030204" pitchFamily="34" charset="0"/>
                <a:ea typeface="Calibri" panose="020F0502020204030204" pitchFamily="34" charset="0"/>
                <a:cs typeface="Calibri" panose="020F0502020204030204" pitchFamily="34" charset="0"/>
              </a:rPr>
              <a:t> (TNF-remmer of IL-17-remmer) of JAK-remmer voor te schrijven na het falen van een behandeling met een eerste b-/</a:t>
            </a:r>
            <a:r>
              <a:rPr lang="nl-NL" sz="1800" dirty="0" err="1">
                <a:effectLst/>
                <a:latin typeface="Calibri" panose="020F0502020204030204" pitchFamily="34" charset="0"/>
                <a:ea typeface="Calibri" panose="020F0502020204030204" pitchFamily="34" charset="0"/>
                <a:cs typeface="Calibri" panose="020F0502020204030204" pitchFamily="34" charset="0"/>
              </a:rPr>
              <a:t>tsDMARD</a:t>
            </a:r>
            <a:r>
              <a:rPr lang="nl-NL" sz="18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66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8814-51FD-C15F-6CD1-B3FA6A7E8F4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A20BB69-54F1-EAD4-6F04-6045D0C39CC3}"/>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b/</a:t>
            </a:r>
            <a:r>
              <a:rPr lang="nl-NL" dirty="0" err="1">
                <a:latin typeface="Calibri" panose="020F0502020204030204" pitchFamily="34" charset="0"/>
                <a:cs typeface="Calibri" panose="020F0502020204030204" pitchFamily="34" charset="0"/>
              </a:rPr>
              <a:t>tsDMARD’s</a:t>
            </a:r>
            <a:r>
              <a:rPr lang="nl-NL" dirty="0">
                <a:latin typeface="Calibri" panose="020F0502020204030204" pitchFamily="34" charset="0"/>
                <a:cs typeface="Calibri" panose="020F0502020204030204" pitchFamily="34" charset="0"/>
              </a:rPr>
              <a:t> - Afbouwen</a:t>
            </a:r>
          </a:p>
        </p:txBody>
      </p:sp>
      <p:sp>
        <p:nvSpPr>
          <p:cNvPr id="8" name="Text Placeholder 7">
            <a:extLst>
              <a:ext uri="{FF2B5EF4-FFF2-40B4-BE49-F238E27FC236}">
                <a16:creationId xmlns:a16="http://schemas.microsoft.com/office/drawing/2014/main" id="{490FA7FF-9553-19EF-C1F0-9E5F272B527E}"/>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Overweeg (in samenspraak met de patiënt) het afbouwen van een </a:t>
            </a:r>
            <a:r>
              <a:rPr lang="nl-NL" sz="1800" dirty="0" err="1">
                <a:effectLst/>
                <a:latin typeface="Calibri" panose="020F0502020204030204" pitchFamily="34" charset="0"/>
                <a:ea typeface="Calibri" panose="020F0502020204030204" pitchFamily="34" charset="0"/>
                <a:cs typeface="Calibri" panose="020F0502020204030204" pitchFamily="34" charset="0"/>
              </a:rPr>
              <a:t>bDMARD</a:t>
            </a:r>
            <a:r>
              <a:rPr lang="nl-NL" sz="1800" dirty="0">
                <a:effectLst/>
                <a:latin typeface="Calibri" panose="020F0502020204030204" pitchFamily="34" charset="0"/>
                <a:ea typeface="Calibri" panose="020F0502020204030204" pitchFamily="34" charset="0"/>
                <a:cs typeface="Calibri" panose="020F0502020204030204" pitchFamily="34" charset="0"/>
              </a:rPr>
              <a:t> bij een patiënt met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in langdurige remissie.</a:t>
            </a:r>
          </a:p>
        </p:txBody>
      </p:sp>
    </p:spTree>
    <p:extLst>
      <p:ext uri="{BB962C8B-B14F-4D97-AF65-F5344CB8AC3E}">
        <p14:creationId xmlns:p14="http://schemas.microsoft.com/office/powerpoint/2010/main" val="147070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3137F-5704-4754-5119-BF5674E4C33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18DD4C8-4327-AB88-2271-444A0E80CE1B}"/>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Chirurgische interventies</a:t>
            </a:r>
          </a:p>
        </p:txBody>
      </p:sp>
      <p:sp>
        <p:nvSpPr>
          <p:cNvPr id="8" name="Text Placeholder 7">
            <a:extLst>
              <a:ext uri="{FF2B5EF4-FFF2-40B4-BE49-F238E27FC236}">
                <a16:creationId xmlns:a16="http://schemas.microsoft.com/office/drawing/2014/main" id="{BA2D67A7-D08E-746A-E046-73C06A2A0C3B}"/>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Overweeg (in samenspraak met de patiënt) een totale </a:t>
            </a:r>
            <a:r>
              <a:rPr lang="nl-NL" sz="1800" dirty="0" err="1">
                <a:effectLst/>
                <a:latin typeface="Calibri" panose="020F0502020204030204" pitchFamily="34" charset="0"/>
                <a:ea typeface="Calibri" panose="020F0502020204030204" pitchFamily="34" charset="0"/>
                <a:cs typeface="Calibri" panose="020F0502020204030204" pitchFamily="34" charset="0"/>
              </a:rPr>
              <a:t>heupartroplastiek</a:t>
            </a:r>
            <a:r>
              <a:rPr lang="nl-NL" sz="1800" dirty="0">
                <a:effectLst/>
                <a:latin typeface="Calibri" panose="020F0502020204030204" pitchFamily="34" charset="0"/>
                <a:ea typeface="Calibri" panose="020F0502020204030204" pitchFamily="34" charset="0"/>
                <a:cs typeface="Calibri" panose="020F0502020204030204" pitchFamily="34" charset="0"/>
              </a:rPr>
              <a:t> bij patiënten met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en refractaire pijn of functiebeperking en radiografisch bewijs van structurele schade, onafhankelijk van leeftijd; spinale correctie osteotomie in gespecialiseerde centra kan worden overwogen bij patiënten met ernstige invaliderende vergroeiingen.</a:t>
            </a:r>
          </a:p>
        </p:txBody>
      </p:sp>
    </p:spTree>
    <p:extLst>
      <p:ext uri="{BB962C8B-B14F-4D97-AF65-F5344CB8AC3E}">
        <p14:creationId xmlns:p14="http://schemas.microsoft.com/office/powerpoint/2010/main" val="79788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9131-B515-E2E1-A4F3-BBAA27C3409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74EFA42-6F5B-E30F-7038-EA48B50E6D28}"/>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Organisatie van zorg</a:t>
            </a:r>
          </a:p>
        </p:txBody>
      </p:sp>
      <p:sp>
        <p:nvSpPr>
          <p:cNvPr id="8" name="Text Placeholder 7">
            <a:extLst>
              <a:ext uri="{FF2B5EF4-FFF2-40B4-BE49-F238E27FC236}">
                <a16:creationId xmlns:a16="http://schemas.microsoft.com/office/drawing/2014/main" id="{86E26696-8F86-8EA0-DFFF-E54844C94380}"/>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Module is onderverdeeld in drie </a:t>
            </a:r>
            <a:r>
              <a:rPr lang="nl-NL" b="1" dirty="0" err="1">
                <a:latin typeface="Calibri" panose="020F0502020204030204" pitchFamily="34" charset="0"/>
                <a:cs typeface="Calibri" panose="020F0502020204030204" pitchFamily="34" charset="0"/>
              </a:rPr>
              <a:t>submodules</a:t>
            </a:r>
            <a:r>
              <a:rPr lang="nl-NL" b="1" dirty="0">
                <a:latin typeface="Calibri" panose="020F0502020204030204" pitchFamily="34" charset="0"/>
                <a:cs typeface="Calibri" panose="020F0502020204030204" pitchFamily="34" charset="0"/>
              </a:rPr>
              <a:t>:</a:t>
            </a:r>
          </a:p>
          <a:p>
            <a:pPr lvl="0"/>
            <a:r>
              <a:rPr lang="nl-NL" sz="1800" dirty="0">
                <a:latin typeface="Calibri" panose="020F0502020204030204" pitchFamily="34" charset="0"/>
                <a:ea typeface="Times New Roman" panose="02020603050405020304" pitchFamily="18" charset="0"/>
                <a:cs typeface="Calibri" panose="020F0502020204030204" pitchFamily="34" charset="0"/>
              </a:rPr>
              <a:t>1. </a:t>
            </a:r>
            <a:r>
              <a:rPr lang="nl-NL" sz="1800" dirty="0">
                <a:effectLst/>
                <a:latin typeface="Calibri" panose="020F0502020204030204" pitchFamily="34" charset="0"/>
                <a:ea typeface="Times New Roman" panose="02020603050405020304" pitchFamily="18" charset="0"/>
                <a:cs typeface="Calibri" panose="020F0502020204030204" pitchFamily="34" charset="0"/>
              </a:rPr>
              <a:t>Algemene aandachtspunten tijdens behandeling en betrokken zorgverleners</a:t>
            </a:r>
          </a:p>
          <a:p>
            <a:pPr lvl="0"/>
            <a:r>
              <a:rPr lang="nl-NL" sz="1800" dirty="0">
                <a:effectLst/>
                <a:latin typeface="Calibri" panose="020F0502020204030204" pitchFamily="34" charset="0"/>
                <a:ea typeface="Times New Roman" panose="02020603050405020304" pitchFamily="18" charset="0"/>
                <a:cs typeface="Calibri" panose="020F0502020204030204" pitchFamily="34" charset="0"/>
              </a:rPr>
              <a:t>2. Besluitvorming in de spreekkamer</a:t>
            </a:r>
          </a:p>
          <a:p>
            <a:pPr lvl="0"/>
            <a:r>
              <a:rPr lang="nl-NL" sz="1800" dirty="0">
                <a:effectLst/>
                <a:latin typeface="Calibri" panose="020F0502020204030204" pitchFamily="34" charset="0"/>
                <a:ea typeface="Times New Roman" panose="02020603050405020304" pitchFamily="18" charset="0"/>
                <a:cs typeface="Calibri" panose="020F0502020204030204" pitchFamily="34" charset="0"/>
              </a:rPr>
              <a:t>3. Rol verpleegkundige</a:t>
            </a:r>
          </a:p>
        </p:txBody>
      </p:sp>
    </p:spTree>
    <p:extLst>
      <p:ext uri="{BB962C8B-B14F-4D97-AF65-F5344CB8AC3E}">
        <p14:creationId xmlns:p14="http://schemas.microsoft.com/office/powerpoint/2010/main" val="159445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Inhoud</a:t>
            </a:r>
          </a:p>
        </p:txBody>
      </p:sp>
      <p:sp>
        <p:nvSpPr>
          <p:cNvPr id="8" name="Text Placeholder 7">
            <a:extLst>
              <a:ext uri="{FF2B5EF4-FFF2-40B4-BE49-F238E27FC236}">
                <a16:creationId xmlns:a16="http://schemas.microsoft.com/office/drawing/2014/main" id="{166D0491-27B6-C618-0A57-1F7667060117}"/>
              </a:ext>
            </a:extLst>
          </p:cNvPr>
          <p:cNvSpPr>
            <a:spLocks noGrp="1"/>
          </p:cNvSpPr>
          <p:nvPr>
            <p:ph type="body" sz="quarter" idx="17"/>
          </p:nvPr>
        </p:nvSpPr>
        <p:spPr/>
        <p:txBody>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Achtergrond van de richtlijn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Afbakening</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Opgestelde modules en aanbevelingen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Tools bij de richtlijn</a:t>
            </a:r>
          </a:p>
          <a:p>
            <a:pPr marL="285664" indent="-285664"/>
            <a:endParaRPr lang="nl-NL" dirty="0"/>
          </a:p>
          <a:p>
            <a:endParaRPr lang="nl-NL" dirty="0"/>
          </a:p>
          <a:p>
            <a:endParaRPr lang="en-NL" dirty="0"/>
          </a:p>
        </p:txBody>
      </p:sp>
    </p:spTree>
    <p:extLst>
      <p:ext uri="{BB962C8B-B14F-4D97-AF65-F5344CB8AC3E}">
        <p14:creationId xmlns:p14="http://schemas.microsoft.com/office/powerpoint/2010/main" val="104897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B9983-C4A8-A7AE-0F2D-74466288CE58}"/>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DEF42BB-7513-D736-1110-1B7FA2C282E8}"/>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Algemene aandachtspunten tijdens behandeling en betrokken zorgverleners </a:t>
            </a:r>
          </a:p>
        </p:txBody>
      </p:sp>
      <p:sp>
        <p:nvSpPr>
          <p:cNvPr id="8" name="Text Placeholder 7">
            <a:extLst>
              <a:ext uri="{FF2B5EF4-FFF2-40B4-BE49-F238E27FC236}">
                <a16:creationId xmlns:a16="http://schemas.microsoft.com/office/drawing/2014/main" id="{0F931A08-89CE-E14B-50C0-A3F86BF53DD0}"/>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Zorg voor goede afstemming tussen de hoofd-/regiebehandelaar en andere zorgverleners die betrokken zijn bij patiënten met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Hierbij worden de voor de patiënt relevante punten meegenomen, zowel medicamenteus als niet-medicamenteus. </a:t>
            </a:r>
          </a:p>
        </p:txBody>
      </p:sp>
    </p:spTree>
    <p:extLst>
      <p:ext uri="{BB962C8B-B14F-4D97-AF65-F5344CB8AC3E}">
        <p14:creationId xmlns:p14="http://schemas.microsoft.com/office/powerpoint/2010/main" val="378931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D206E-67A1-3B5E-C6AA-2E84B905F68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CBEBAE7-818E-413E-4106-76D641F3C790}"/>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t>
            </a:r>
            <a:r>
              <a:rPr lang="nl-NL" dirty="0">
                <a:effectLst/>
                <a:latin typeface="Calibri" panose="020F0502020204030204" pitchFamily="34" charset="0"/>
                <a:ea typeface="Times New Roman" panose="02020603050405020304" pitchFamily="18" charset="0"/>
                <a:cs typeface="Calibri" panose="020F0502020204030204" pitchFamily="34" charset="0"/>
              </a:rPr>
              <a:t>Besluitvorming in de spreekkamer</a:t>
            </a:r>
            <a:r>
              <a:rPr lang="nl-NL" dirty="0">
                <a:effectLst/>
                <a:latin typeface="Calibri" panose="020F0502020204030204" pitchFamily="34" charset="0"/>
                <a:cs typeface="Calibri" panose="020F0502020204030204" pitchFamily="34" charset="0"/>
              </a:rPr>
              <a:t> </a:t>
            </a:r>
            <a:endParaRPr lang="nl-NL"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76A0C157-5455-0D31-FBEC-D4A9EE0CA6DC}"/>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Streef ernaar om samen (patiënt en behandelaar) beslissingen te nemen over de behandeling van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effectLst/>
                <a:latin typeface="Calibri" panose="020F0502020204030204" pitchFamily="34" charset="0"/>
                <a:ea typeface="Calibri" panose="020F0502020204030204" pitchFamily="34" charset="0"/>
                <a:cs typeface="Calibri" panose="020F0502020204030204" pitchFamily="34" charset="0"/>
              </a:rPr>
              <a:t>, nadat de patiënt op de individuele situatie afgestemd en naar behoefte is geïnformeerd. Deze beslissingen zijn gebaseerd op de mate van ziekteactiviteit (inclusief </a:t>
            </a:r>
            <a:r>
              <a:rPr lang="nl-NL" sz="1800" dirty="0" err="1">
                <a:effectLst/>
                <a:latin typeface="Calibri" panose="020F0502020204030204" pitchFamily="34" charset="0"/>
                <a:ea typeface="Calibri" panose="020F0502020204030204" pitchFamily="34" charset="0"/>
                <a:cs typeface="Calibri" panose="020F0502020204030204" pitchFamily="34" charset="0"/>
              </a:rPr>
              <a:t>EMM’s</a:t>
            </a:r>
            <a:r>
              <a:rPr lang="nl-NL" sz="1800" dirty="0">
                <a:effectLst/>
                <a:latin typeface="Calibri" panose="020F0502020204030204" pitchFamily="34" charset="0"/>
                <a:ea typeface="Calibri" panose="020F0502020204030204" pitchFamily="34" charset="0"/>
                <a:cs typeface="Calibri" panose="020F0502020204030204" pitchFamily="34" charset="0"/>
              </a:rPr>
              <a:t>) en andere patiëntfactoren zoals, </a:t>
            </a:r>
            <a:r>
              <a:rPr lang="nl-NL" sz="1800" dirty="0" err="1">
                <a:effectLst/>
                <a:latin typeface="Calibri" panose="020F0502020204030204" pitchFamily="34" charset="0"/>
                <a:ea typeface="Calibri" panose="020F0502020204030204" pitchFamily="34" charset="0"/>
                <a:cs typeface="Calibri" panose="020F0502020204030204" pitchFamily="34" charset="0"/>
              </a:rPr>
              <a:t>comorbiditeit</a:t>
            </a:r>
            <a:r>
              <a:rPr lang="nl-NL" sz="1800" dirty="0">
                <a:effectLst/>
                <a:latin typeface="Calibri" panose="020F0502020204030204" pitchFamily="34" charset="0"/>
                <a:ea typeface="Calibri" panose="020F0502020204030204" pitchFamily="34" charset="0"/>
                <a:cs typeface="Calibri" panose="020F0502020204030204" pitchFamily="34" charset="0"/>
              </a:rPr>
              <a:t>, veiligheidsoverwegingen, wensen en persoonlijke omstandigheden van de patiënt.</a:t>
            </a:r>
            <a:r>
              <a:rPr lang="nl-NL" sz="2000" dirty="0">
                <a:effectLst/>
                <a:latin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432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124D6-CC06-20EC-0A03-E40FF9A1DA2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56D4420-C7CA-6B19-6D6C-BB1FEE57EA04}"/>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t>
            </a:r>
            <a:r>
              <a:rPr lang="nl-NL" dirty="0">
                <a:effectLst/>
                <a:latin typeface="Calibri" panose="020F0502020204030204" pitchFamily="34" charset="0"/>
                <a:ea typeface="Times New Roman" panose="02020603050405020304" pitchFamily="18" charset="0"/>
                <a:cs typeface="Calibri" panose="020F0502020204030204" pitchFamily="34" charset="0"/>
              </a:rPr>
              <a:t>Rol van de gespecialiseerd reumaverpleegkundige </a:t>
            </a:r>
            <a:endParaRPr lang="nl-NL"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620961A1-8E05-AD58-D428-C0C16AC4485D}"/>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Geef voorlichting, educatie, instructie en begeleiding (o.a. over psychosociale aspecten en zelfmanagement). Dit dient toegankelijk te zijn voor alle patiënten met </a:t>
            </a:r>
            <a:r>
              <a:rPr lang="nl-NL" sz="180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dirty="0">
                <a:latin typeface="Calibri" panose="020F0502020204030204" pitchFamily="34" charset="0"/>
                <a:ea typeface="Calibri" panose="020F0502020204030204" pitchFamily="34" charset="0"/>
                <a:cs typeface="Calibri" panose="020F0502020204030204" pitchFamily="34" charset="0"/>
              </a:rPr>
              <a:t>.</a:t>
            </a:r>
          </a:p>
          <a:p>
            <a:pPr marL="285750" indent="-285750">
              <a:lnSpc>
                <a:spcPct val="100000"/>
              </a:lnSpc>
              <a:buFont typeface="Arial" panose="020B0604020202020204" pitchFamily="34" charset="0"/>
              <a:buChar char="•"/>
            </a:pPr>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r>
              <a:rPr lang="nl-NL" sz="1800" i="1" dirty="0">
                <a:effectLst/>
                <a:latin typeface="Calibri" panose="020F0502020204030204" pitchFamily="34" charset="0"/>
                <a:ea typeface="Times New Roman" panose="02020603050405020304" pitchFamily="18" charset="0"/>
                <a:cs typeface="Calibri" panose="020F0502020204030204" pitchFamily="34" charset="0"/>
              </a:rPr>
              <a:t>Algemene aandachtspunten zijn weergegeven in Appendix I</a:t>
            </a:r>
          </a:p>
        </p:txBody>
      </p:sp>
    </p:spTree>
    <p:extLst>
      <p:ext uri="{BB962C8B-B14F-4D97-AF65-F5344CB8AC3E}">
        <p14:creationId xmlns:p14="http://schemas.microsoft.com/office/powerpoint/2010/main" val="347795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98A0DEE-FE5F-E27A-56F7-A50CAC020EF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Organisatie van zorg – Appendix I</a:t>
            </a:r>
          </a:p>
        </p:txBody>
      </p:sp>
      <p:sp>
        <p:nvSpPr>
          <p:cNvPr id="3" name="Tijdelijke aanduiding voor tekst 2">
            <a:extLst>
              <a:ext uri="{FF2B5EF4-FFF2-40B4-BE49-F238E27FC236}">
                <a16:creationId xmlns:a16="http://schemas.microsoft.com/office/drawing/2014/main" id="{AA381BC7-F736-6FC2-FBD6-DBBC8FE71FBC}"/>
              </a:ext>
            </a:extLst>
          </p:cNvPr>
          <p:cNvSpPr>
            <a:spLocks noGrp="1"/>
          </p:cNvSpPr>
          <p:nvPr>
            <p:ph type="body" sz="quarter" idx="17"/>
          </p:nvPr>
        </p:nvSpPr>
        <p:spPr/>
        <p:txBody>
          <a:bodyPr>
            <a:normAutofit fontScale="92500" lnSpcReduction="20000"/>
          </a:bodyPr>
          <a:lstStyle/>
          <a:p>
            <a:r>
              <a:rPr lang="nl-NL" b="1" dirty="0">
                <a:latin typeface="Calibri" panose="020F0502020204030204" pitchFamily="34" charset="0"/>
                <a:cs typeface="Calibri" panose="020F0502020204030204" pitchFamily="34" charset="0"/>
              </a:rPr>
              <a:t>Algemene aandachtspunten</a:t>
            </a:r>
          </a:p>
          <a:p>
            <a:endParaRPr lang="nl-NL" i="1" u="sng" dirty="0"/>
          </a:p>
          <a:p>
            <a:endParaRPr lang="nl-NL" i="1" u="sng" dirty="0"/>
          </a:p>
          <a:p>
            <a:endParaRPr lang="nl-NL" i="1" u="sng" dirty="0"/>
          </a:p>
          <a:p>
            <a:endParaRPr lang="nl-NL" i="1" u="sng" dirty="0"/>
          </a:p>
          <a:p>
            <a:endParaRPr lang="nl-NL" i="1" u="sng" dirty="0"/>
          </a:p>
          <a:p>
            <a:endParaRPr lang="nl-NL" i="1" u="sng" dirty="0"/>
          </a:p>
          <a:p>
            <a:endParaRPr lang="nl-NL" i="1" u="sng" dirty="0"/>
          </a:p>
          <a:p>
            <a:endParaRPr lang="nl-NL" i="1" u="sng" dirty="0"/>
          </a:p>
          <a:p>
            <a:endParaRPr lang="nl-NL" i="1" u="sng" dirty="0"/>
          </a:p>
          <a:p>
            <a:r>
              <a:rPr lang="nl-NL" i="1" u="sng" dirty="0">
                <a:latin typeface="Calibri" panose="020F0502020204030204" pitchFamily="34" charset="0"/>
                <a:cs typeface="Calibri" panose="020F0502020204030204" pitchFamily="34" charset="0"/>
              </a:rPr>
              <a:t>De Appendix in de richtlijn bevat een tabel met (links naar) informatiebronnen voor behandelaars en patiënten. </a:t>
            </a:r>
          </a:p>
        </p:txBody>
      </p:sp>
      <p:graphicFrame>
        <p:nvGraphicFramePr>
          <p:cNvPr id="5" name="Tabel 4">
            <a:extLst>
              <a:ext uri="{FF2B5EF4-FFF2-40B4-BE49-F238E27FC236}">
                <a16:creationId xmlns:a16="http://schemas.microsoft.com/office/drawing/2014/main" id="{E2FB0E72-692C-7E94-38BA-E160446667C8}"/>
              </a:ext>
            </a:extLst>
          </p:cNvPr>
          <p:cNvGraphicFramePr>
            <a:graphicFrameLocks noGrp="1"/>
          </p:cNvGraphicFramePr>
          <p:nvPr>
            <p:extLst>
              <p:ext uri="{D42A27DB-BD31-4B8C-83A1-F6EECF244321}">
                <p14:modId xmlns:p14="http://schemas.microsoft.com/office/powerpoint/2010/main" val="2519081092"/>
              </p:ext>
            </p:extLst>
          </p:nvPr>
        </p:nvGraphicFramePr>
        <p:xfrm>
          <a:off x="789940" y="3017203"/>
          <a:ext cx="8178800" cy="1935480"/>
        </p:xfrm>
        <a:graphic>
          <a:graphicData uri="http://schemas.openxmlformats.org/drawingml/2006/table">
            <a:tbl>
              <a:tblPr firstRow="1" bandRow="1">
                <a:tableStyleId>{72833802-FEF1-4C79-8D5D-14CF1EAF98D9}</a:tableStyleId>
              </a:tblPr>
              <a:tblGrid>
                <a:gridCol w="2044700">
                  <a:extLst>
                    <a:ext uri="{9D8B030D-6E8A-4147-A177-3AD203B41FA5}">
                      <a16:colId xmlns:a16="http://schemas.microsoft.com/office/drawing/2014/main" val="1793885058"/>
                    </a:ext>
                  </a:extLst>
                </a:gridCol>
                <a:gridCol w="2044700">
                  <a:extLst>
                    <a:ext uri="{9D8B030D-6E8A-4147-A177-3AD203B41FA5}">
                      <a16:colId xmlns:a16="http://schemas.microsoft.com/office/drawing/2014/main" val="3117164688"/>
                    </a:ext>
                  </a:extLst>
                </a:gridCol>
                <a:gridCol w="2044700">
                  <a:extLst>
                    <a:ext uri="{9D8B030D-6E8A-4147-A177-3AD203B41FA5}">
                      <a16:colId xmlns:a16="http://schemas.microsoft.com/office/drawing/2014/main" val="2327238235"/>
                    </a:ext>
                  </a:extLst>
                </a:gridCol>
                <a:gridCol w="2044700">
                  <a:extLst>
                    <a:ext uri="{9D8B030D-6E8A-4147-A177-3AD203B41FA5}">
                      <a16:colId xmlns:a16="http://schemas.microsoft.com/office/drawing/2014/main" val="2834956715"/>
                    </a:ext>
                  </a:extLst>
                </a:gridCol>
              </a:tblGrid>
              <a:tr h="0">
                <a:tc gridSpan="2">
                  <a:txBody>
                    <a:bodyPr/>
                    <a:lstStyle/>
                    <a:p>
                      <a:r>
                        <a:rPr lang="nl-NL" sz="1400" dirty="0">
                          <a:latin typeface="Calibri" panose="020F0502020204030204" pitchFamily="34" charset="0"/>
                          <a:cs typeface="Calibri" panose="020F0502020204030204" pitchFamily="34" charset="0"/>
                        </a:rPr>
                        <a:t>Medicamenteus</a:t>
                      </a:r>
                    </a:p>
                  </a:txBody>
                  <a:tcPr/>
                </a:tc>
                <a:tc hMerge="1">
                  <a:txBody>
                    <a:bodyPr/>
                    <a:lstStyle/>
                    <a:p>
                      <a:endParaRPr lang="nl-NL" dirty="0"/>
                    </a:p>
                  </a:txBody>
                  <a:tcPr/>
                </a:tc>
                <a:tc gridSpan="2">
                  <a:txBody>
                    <a:bodyPr/>
                    <a:lstStyle/>
                    <a:p>
                      <a:r>
                        <a:rPr lang="nl-NL" sz="1400" dirty="0">
                          <a:latin typeface="Calibri" panose="020F0502020204030204" pitchFamily="34" charset="0"/>
                          <a:cs typeface="Calibri" panose="020F0502020204030204" pitchFamily="34" charset="0"/>
                        </a:rPr>
                        <a:t>Niet-medicamenteus</a:t>
                      </a:r>
                    </a:p>
                  </a:txBody>
                  <a:tcPr/>
                </a:tc>
                <a:tc hMerge="1">
                  <a:txBody>
                    <a:bodyPr/>
                    <a:lstStyle/>
                    <a:p>
                      <a:endParaRPr lang="nl-NL" dirty="0"/>
                    </a:p>
                  </a:txBody>
                  <a:tcPr/>
                </a:tc>
                <a:extLst>
                  <a:ext uri="{0D108BD9-81ED-4DB2-BD59-A6C34878D82A}">
                    <a16:rowId xmlns:a16="http://schemas.microsoft.com/office/drawing/2014/main" val="1698263956"/>
                  </a:ext>
                </a:extLst>
              </a:tr>
              <a:tr h="370840">
                <a:tc>
                  <a:txBody>
                    <a:bodyPr/>
                    <a:lstStyle/>
                    <a:p>
                      <a:r>
                        <a:rPr lang="nl-NL" sz="1400" b="0" kern="1200" dirty="0">
                          <a:solidFill>
                            <a:schemeClr val="tx1"/>
                          </a:solidFill>
                          <a:effectLst/>
                          <a:latin typeface="Calibri" panose="020F0502020204030204" pitchFamily="34" charset="0"/>
                          <a:ea typeface="+mn-ea"/>
                          <a:cs typeface="Calibri" panose="020F0502020204030204" pitchFamily="34" charset="0"/>
                        </a:rPr>
                        <a:t>Medicatie/bijwerkingen</a:t>
                      </a:r>
                      <a:r>
                        <a:rPr lang="nl-NL" sz="1400" b="0" dirty="0">
                          <a:effectLst/>
                          <a:latin typeface="Calibri" panose="020F0502020204030204" pitchFamily="34" charset="0"/>
                          <a:cs typeface="Calibri" panose="020F0502020204030204" pitchFamily="34" charset="0"/>
                        </a:rPr>
                        <a:t> </a:t>
                      </a:r>
                      <a:endParaRPr lang="nl-NL" sz="1400" b="0" dirty="0">
                        <a:latin typeface="Calibri" panose="020F0502020204030204" pitchFamily="34" charset="0"/>
                        <a:cs typeface="Calibri" panose="020F0502020204030204" pitchFamily="34" charset="0"/>
                      </a:endParaRPr>
                    </a:p>
                  </a:txBody>
                  <a:tcPr/>
                </a:tc>
                <a:tc>
                  <a:txBody>
                    <a:bodyPr/>
                    <a:lstStyle/>
                    <a:p>
                      <a:r>
                        <a:rPr lang="nl-NL" sz="1400" b="0" dirty="0">
                          <a:latin typeface="Calibri" panose="020F0502020204030204" pitchFamily="34" charset="0"/>
                          <a:cs typeface="Calibri" panose="020F0502020204030204" pitchFamily="34" charset="0"/>
                        </a:rPr>
                        <a:t>Infectie</a:t>
                      </a:r>
                    </a:p>
                  </a:txBody>
                  <a:tcPr/>
                </a:tc>
                <a:tc>
                  <a:txBody>
                    <a:bodyPr/>
                    <a:lstStyle/>
                    <a:p>
                      <a:r>
                        <a:rPr lang="nl-NL" sz="1400" b="0" dirty="0">
                          <a:latin typeface="Calibri" panose="020F0502020204030204" pitchFamily="34" charset="0"/>
                          <a:cs typeface="Calibri" panose="020F0502020204030204" pitchFamily="34" charset="0"/>
                        </a:rPr>
                        <a:t>Arbeid </a:t>
                      </a:r>
                    </a:p>
                  </a:txBody>
                  <a:tcPr/>
                </a:tc>
                <a:tc>
                  <a:txBody>
                    <a:bodyPr/>
                    <a:lstStyle/>
                    <a:p>
                      <a:r>
                        <a:rPr lang="nl-NL" sz="1400" b="0" dirty="0">
                          <a:latin typeface="Calibri" panose="020F0502020204030204" pitchFamily="34" charset="0"/>
                          <a:cs typeface="Calibri" panose="020F0502020204030204" pitchFamily="34" charset="0"/>
                        </a:rPr>
                        <a:t>Energiemanagement</a:t>
                      </a:r>
                    </a:p>
                  </a:txBody>
                  <a:tcPr/>
                </a:tc>
                <a:extLst>
                  <a:ext uri="{0D108BD9-81ED-4DB2-BD59-A6C34878D82A}">
                    <a16:rowId xmlns:a16="http://schemas.microsoft.com/office/drawing/2014/main" val="2561462956"/>
                  </a:ext>
                </a:extLst>
              </a:tr>
              <a:tr h="370840">
                <a:tc>
                  <a:txBody>
                    <a:bodyPr/>
                    <a:lstStyle/>
                    <a:p>
                      <a:r>
                        <a:rPr lang="nl-NL" sz="1400" b="0" kern="1200" dirty="0">
                          <a:solidFill>
                            <a:schemeClr val="tx1"/>
                          </a:solidFill>
                          <a:effectLst/>
                          <a:latin typeface="Calibri" panose="020F0502020204030204" pitchFamily="34" charset="0"/>
                          <a:ea typeface="+mn-ea"/>
                          <a:cs typeface="Calibri" panose="020F0502020204030204" pitchFamily="34" charset="0"/>
                        </a:rPr>
                        <a:t>Vaccinatie</a:t>
                      </a:r>
                      <a:r>
                        <a:rPr lang="nl-NL" sz="1400" b="0" dirty="0">
                          <a:effectLst/>
                          <a:latin typeface="Calibri" panose="020F0502020204030204" pitchFamily="34" charset="0"/>
                          <a:cs typeface="Calibri" panose="020F0502020204030204" pitchFamily="34" charset="0"/>
                        </a:rPr>
                        <a:t> </a:t>
                      </a:r>
                      <a:endParaRPr lang="nl-NL" sz="1400" b="0" dirty="0">
                        <a:latin typeface="Calibri" panose="020F0502020204030204" pitchFamily="34" charset="0"/>
                        <a:cs typeface="Calibri" panose="020F0502020204030204" pitchFamily="34" charset="0"/>
                      </a:endParaRPr>
                    </a:p>
                  </a:txBody>
                  <a:tcPr/>
                </a:tc>
                <a:tc>
                  <a:txBody>
                    <a:bodyPr/>
                    <a:lstStyle/>
                    <a:p>
                      <a:r>
                        <a:rPr lang="nl-NL" sz="1400" b="0" dirty="0">
                          <a:latin typeface="Calibri" panose="020F0502020204030204" pitchFamily="34" charset="0"/>
                          <a:cs typeface="Calibri" panose="020F0502020204030204" pitchFamily="34" charset="0"/>
                        </a:rPr>
                        <a:t>Osteoporose</a:t>
                      </a:r>
                    </a:p>
                  </a:txBody>
                  <a:tcPr/>
                </a:tc>
                <a:tc>
                  <a:txBody>
                    <a:bodyPr/>
                    <a:lstStyle/>
                    <a:p>
                      <a:r>
                        <a:rPr lang="nl-NL" sz="1400" b="0" dirty="0">
                          <a:latin typeface="Calibri" panose="020F0502020204030204" pitchFamily="34" charset="0"/>
                          <a:cs typeface="Calibri" panose="020F0502020204030204" pitchFamily="34" charset="0"/>
                        </a:rPr>
                        <a:t>Bewegend functioneren</a:t>
                      </a:r>
                    </a:p>
                  </a:txBody>
                  <a:tcPr/>
                </a:tc>
                <a:tc>
                  <a:txBody>
                    <a:bodyPr/>
                    <a:lstStyle/>
                    <a:p>
                      <a:r>
                        <a:rPr lang="nl-NL" sz="1400" b="0" dirty="0">
                          <a:latin typeface="Calibri" panose="020F0502020204030204" pitchFamily="34" charset="0"/>
                          <a:cs typeface="Calibri" panose="020F0502020204030204" pitchFamily="34" charset="0"/>
                        </a:rPr>
                        <a:t>Leefstijl</a:t>
                      </a:r>
                    </a:p>
                  </a:txBody>
                  <a:tcPr/>
                </a:tc>
                <a:extLst>
                  <a:ext uri="{0D108BD9-81ED-4DB2-BD59-A6C34878D82A}">
                    <a16:rowId xmlns:a16="http://schemas.microsoft.com/office/drawing/2014/main" val="1610618085"/>
                  </a:ext>
                </a:extLst>
              </a:tr>
              <a:tr h="370840">
                <a:tc>
                  <a:txBody>
                    <a:bodyPr/>
                    <a:lstStyle/>
                    <a:p>
                      <a:r>
                        <a:rPr lang="nl-NL" sz="1400" b="0" kern="1200" dirty="0">
                          <a:solidFill>
                            <a:schemeClr val="tx1"/>
                          </a:solidFill>
                          <a:effectLst/>
                          <a:latin typeface="Calibri" panose="020F0502020204030204" pitchFamily="34" charset="0"/>
                          <a:ea typeface="+mn-ea"/>
                          <a:cs typeface="Calibri" panose="020F0502020204030204" pitchFamily="34" charset="0"/>
                        </a:rPr>
                        <a:t>Zwangerschap, pre- en anticonceptie</a:t>
                      </a:r>
                      <a:endParaRPr lang="nl-NL" sz="1400" b="0" dirty="0">
                        <a:latin typeface="Calibri" panose="020F0502020204030204" pitchFamily="34" charset="0"/>
                        <a:cs typeface="Calibri" panose="020F0502020204030204" pitchFamily="34" charset="0"/>
                      </a:endParaRPr>
                    </a:p>
                  </a:txBody>
                  <a:tcPr/>
                </a:tc>
                <a:tc>
                  <a:txBody>
                    <a:bodyPr/>
                    <a:lstStyle/>
                    <a:p>
                      <a:r>
                        <a:rPr lang="nl-NL" sz="1400" b="0" dirty="0">
                          <a:latin typeface="Calibri" panose="020F0502020204030204" pitchFamily="34" charset="0"/>
                          <a:cs typeface="Calibri" panose="020F0502020204030204" pitchFamily="34" charset="0"/>
                        </a:rPr>
                        <a:t>Extra-musculoskeletale manifestaties</a:t>
                      </a:r>
                    </a:p>
                  </a:txBody>
                  <a:tcPr/>
                </a:tc>
                <a:tc>
                  <a:txBody>
                    <a:bodyPr/>
                    <a:lstStyle/>
                    <a:p>
                      <a:r>
                        <a:rPr lang="nl-NL" sz="1400" b="0" dirty="0">
                          <a:latin typeface="Calibri" panose="020F0502020204030204" pitchFamily="34" charset="0"/>
                          <a:cs typeface="Calibri" panose="020F0502020204030204" pitchFamily="34" charset="0"/>
                        </a:rPr>
                        <a:t>Cardiovasculair risicomanagement</a:t>
                      </a:r>
                    </a:p>
                  </a:txBody>
                  <a:tcPr/>
                </a:tc>
                <a:tc>
                  <a:txBody>
                    <a:bodyPr/>
                    <a:lstStyle/>
                    <a:p>
                      <a:r>
                        <a:rPr lang="nl-NL" sz="1400" b="0" dirty="0">
                          <a:latin typeface="Calibri" panose="020F0502020204030204" pitchFamily="34" charset="0"/>
                          <a:cs typeface="Calibri" panose="020F0502020204030204" pitchFamily="34" charset="0"/>
                        </a:rPr>
                        <a:t>Lotgenotencontact, patiëntinformatie</a:t>
                      </a:r>
                    </a:p>
                  </a:txBody>
                  <a:tcPr/>
                </a:tc>
                <a:extLst>
                  <a:ext uri="{0D108BD9-81ED-4DB2-BD59-A6C34878D82A}">
                    <a16:rowId xmlns:a16="http://schemas.microsoft.com/office/drawing/2014/main" val="257397936"/>
                  </a:ext>
                </a:extLst>
              </a:tr>
              <a:tr h="370840">
                <a:tc>
                  <a:txBody>
                    <a:bodyPr/>
                    <a:lstStyle/>
                    <a:p>
                      <a:r>
                        <a:rPr lang="nl-NL" sz="1400" b="0" dirty="0">
                          <a:latin typeface="Calibri" panose="020F0502020204030204" pitchFamily="34" charset="0"/>
                          <a:cs typeface="Calibri" panose="020F0502020204030204" pitchFamily="34" charset="0"/>
                        </a:rPr>
                        <a:t>Latente infecties</a:t>
                      </a:r>
                    </a:p>
                  </a:txBody>
                  <a:tcPr/>
                </a:tc>
                <a:tc>
                  <a:txBody>
                    <a:bodyPr/>
                    <a:lstStyle/>
                    <a:p>
                      <a:endParaRPr lang="nl-NL" sz="1400" b="0" dirty="0">
                        <a:latin typeface="Calibri" panose="020F0502020204030204" pitchFamily="34" charset="0"/>
                        <a:cs typeface="Calibri" panose="020F0502020204030204" pitchFamily="34" charset="0"/>
                      </a:endParaRPr>
                    </a:p>
                  </a:txBody>
                  <a:tcPr/>
                </a:tc>
                <a:tc>
                  <a:txBody>
                    <a:bodyPr/>
                    <a:lstStyle/>
                    <a:p>
                      <a:r>
                        <a:rPr lang="nl-NL" sz="1400" b="0" dirty="0">
                          <a:latin typeface="Calibri" panose="020F0502020204030204" pitchFamily="34" charset="0"/>
                          <a:cs typeface="Calibri" panose="020F0502020204030204" pitchFamily="34" charset="0"/>
                        </a:rPr>
                        <a:t>Chronische pijn</a:t>
                      </a:r>
                    </a:p>
                  </a:txBody>
                  <a:tcPr/>
                </a:tc>
                <a:tc>
                  <a:txBody>
                    <a:bodyPr/>
                    <a:lstStyle/>
                    <a:p>
                      <a:r>
                        <a:rPr lang="nl-NL" sz="1400" b="0" dirty="0">
                          <a:latin typeface="Calibri" panose="020F0502020204030204" pitchFamily="34" charset="0"/>
                          <a:cs typeface="Calibri" panose="020F0502020204030204" pitchFamily="34" charset="0"/>
                        </a:rPr>
                        <a:t>Mentale gezondheid</a:t>
                      </a:r>
                    </a:p>
                  </a:txBody>
                  <a:tcPr/>
                </a:tc>
                <a:extLst>
                  <a:ext uri="{0D108BD9-81ED-4DB2-BD59-A6C34878D82A}">
                    <a16:rowId xmlns:a16="http://schemas.microsoft.com/office/drawing/2014/main" val="1242660557"/>
                  </a:ext>
                </a:extLst>
              </a:tr>
            </a:tbl>
          </a:graphicData>
        </a:graphic>
      </p:graphicFrame>
    </p:spTree>
    <p:extLst>
      <p:ext uri="{BB962C8B-B14F-4D97-AF65-F5344CB8AC3E}">
        <p14:creationId xmlns:p14="http://schemas.microsoft.com/office/powerpoint/2010/main" val="256034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1B70B14-C571-4328-A407-9FD64AED3DA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 Behandeling van axiale spondyloartritis</a:t>
            </a:r>
          </a:p>
        </p:txBody>
      </p:sp>
      <p:sp>
        <p:nvSpPr>
          <p:cNvPr id="8" name="Text Placeholder 7">
            <a:extLst>
              <a:ext uri="{FF2B5EF4-FFF2-40B4-BE49-F238E27FC236}">
                <a16:creationId xmlns:a16="http://schemas.microsoft.com/office/drawing/2014/main" id="{68E16C5F-39F4-7737-D30C-0D985E0EDECB}"/>
              </a:ext>
            </a:extLst>
          </p:cNvPr>
          <p:cNvSpPr>
            <a:spLocks noGrp="1"/>
          </p:cNvSpPr>
          <p:nvPr>
            <p:ph type="body" sz="quarter" idx="17"/>
          </p:nvPr>
        </p:nvSpPr>
        <p:spPr/>
        <p:txBody>
          <a:bodyPr/>
          <a:lstStyle/>
          <a:p>
            <a:r>
              <a:rPr lang="nl-NL" b="1" dirty="0">
                <a:latin typeface="Calibri" panose="020F0502020204030204" pitchFamily="34" charset="0"/>
                <a:cs typeface="Calibri" panose="020F0502020204030204" pitchFamily="34" charset="0"/>
              </a:rPr>
              <a:t>Tools bij de richtlijn</a:t>
            </a:r>
          </a:p>
          <a:p>
            <a:pPr marL="285750" indent="-285750">
              <a:buFont typeface="Arial" panose="020B0604020202020204" pitchFamily="34" charset="0"/>
              <a:buChar char="•"/>
            </a:pPr>
            <a:r>
              <a:rPr lang="nl-NL" dirty="0" err="1">
                <a:latin typeface="Calibri" panose="020F0502020204030204" pitchFamily="34" charset="0"/>
                <a:cs typeface="Calibri" panose="020F0502020204030204" pitchFamily="34" charset="0"/>
              </a:rPr>
              <a:t>Infographic</a:t>
            </a: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hlinkClick r:id="rId3"/>
              </a:rPr>
              <a:t>Thuisarts </a:t>
            </a: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Implementatieplan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Appendix - Aandachtspunten tijdens behandeling en begeleiding</a:t>
            </a:r>
          </a:p>
          <a:p>
            <a:endParaRPr lang="nl-NL" dirty="0"/>
          </a:p>
          <a:p>
            <a:endParaRPr lang="en-NL" dirty="0"/>
          </a:p>
        </p:txBody>
      </p:sp>
    </p:spTree>
    <p:extLst>
      <p:ext uri="{BB962C8B-B14F-4D97-AF65-F5344CB8AC3E}">
        <p14:creationId xmlns:p14="http://schemas.microsoft.com/office/powerpoint/2010/main" val="2051471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 Behandeling van axiale spondyloartritis</a:t>
            </a:r>
          </a:p>
        </p:txBody>
      </p:sp>
      <p:sp>
        <p:nvSpPr>
          <p:cNvPr id="8" name="Text Placeholder 7">
            <a:extLst>
              <a:ext uri="{FF2B5EF4-FFF2-40B4-BE49-F238E27FC236}">
                <a16:creationId xmlns:a16="http://schemas.microsoft.com/office/drawing/2014/main" id="{B8705DB6-622A-92BB-F909-7567BA0729C6}"/>
              </a:ext>
            </a:extLst>
          </p:cNvPr>
          <p:cNvSpPr>
            <a:spLocks noGrp="1"/>
          </p:cNvSpPr>
          <p:nvPr>
            <p:ph type="body" sz="quarter" idx="17"/>
          </p:nvPr>
        </p:nvSpPr>
        <p:spPr/>
        <p:txBody>
          <a:bodyPr/>
          <a:lstStyle/>
          <a:p>
            <a:r>
              <a:rPr lang="nl-NL" b="1" dirty="0">
                <a:latin typeface="Calibri" panose="020F0502020204030204" pitchFamily="34" charset="0"/>
                <a:cs typeface="Calibri" panose="020F0502020204030204" pitchFamily="34" charset="0"/>
              </a:rPr>
              <a:t>Feedback:</a:t>
            </a:r>
            <a:endParaRPr lang="nl-NL" dirty="0">
              <a:latin typeface="Calibri" panose="020F0502020204030204" pitchFamily="34" charset="0"/>
              <a:cs typeface="Calibri" panose="020F0502020204030204" pitchFamily="34" charset="0"/>
            </a:endParaRPr>
          </a:p>
          <a:p>
            <a:pPr marL="342797" indent="-342797">
              <a:buFont typeface="Arial" panose="020B0604020202020204" pitchFamily="34" charset="0"/>
              <a:buChar char="•"/>
            </a:pPr>
            <a:r>
              <a:rPr lang="nl-NL" dirty="0">
                <a:latin typeface="Calibri" panose="020F0502020204030204" pitchFamily="34" charset="0"/>
                <a:cs typeface="Calibri" panose="020F0502020204030204" pitchFamily="34" charset="0"/>
              </a:rPr>
              <a:t>Indien u commentaar heeft op de richtlijn kunt u in de </a:t>
            </a:r>
            <a:r>
              <a:rPr lang="nl-NL" dirty="0" err="1">
                <a:latin typeface="Calibri" panose="020F0502020204030204" pitchFamily="34" charset="0"/>
                <a:cs typeface="Calibri" panose="020F0502020204030204" pitchFamily="34" charset="0"/>
              </a:rPr>
              <a:t>richtlijnendatabase.nl</a:t>
            </a:r>
            <a:r>
              <a:rPr lang="nl-NL" dirty="0">
                <a:latin typeface="Calibri" panose="020F0502020204030204" pitchFamily="34" charset="0"/>
                <a:cs typeface="Calibri" panose="020F0502020204030204" pitchFamily="34" charset="0"/>
              </a:rPr>
              <a:t> bij de modules commentaar geven en lezen. </a:t>
            </a:r>
          </a:p>
          <a:p>
            <a:pPr marL="342797" indent="-342797">
              <a:buFont typeface="Arial" panose="020B0604020202020204" pitchFamily="34" charset="0"/>
              <a:buChar char="•"/>
            </a:pPr>
            <a:r>
              <a:rPr lang="nl-NL" dirty="0">
                <a:latin typeface="Calibri" panose="020F0502020204030204" pitchFamily="34" charset="0"/>
                <a:cs typeface="Calibri" panose="020F0502020204030204" pitchFamily="34" charset="0"/>
              </a:rPr>
              <a:t>Dit commentaar is alleen zichtbaar voor medisch specialisten met een account en wordt doorgegeven aan de verantwoordelijke wetenschappelijke verenigingen zodat er, indien nodig, snel gepaste actie kan worden ondernomen.</a:t>
            </a:r>
          </a:p>
          <a:p>
            <a:endParaRPr lang="nl-NL" dirty="0"/>
          </a:p>
          <a:p>
            <a:pPr marL="174573">
              <a:spcAft>
                <a:spcPts val="1799"/>
              </a:spcAft>
              <a:defRPr/>
            </a:pPr>
            <a:endParaRPr lang="en-GB" dirty="0"/>
          </a:p>
          <a:p>
            <a:endParaRPr lang="nl-NL" dirty="0"/>
          </a:p>
          <a:p>
            <a:endParaRPr lang="nl-NL" dirty="0"/>
          </a:p>
          <a:p>
            <a:endParaRPr lang="en-NL" dirty="0"/>
          </a:p>
        </p:txBody>
      </p:sp>
    </p:spTree>
    <p:extLst>
      <p:ext uri="{BB962C8B-B14F-4D97-AF65-F5344CB8AC3E}">
        <p14:creationId xmlns:p14="http://schemas.microsoft.com/office/powerpoint/2010/main" val="955045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3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 Behandeling van axiale spondyloartritis</a:t>
            </a:r>
          </a:p>
        </p:txBody>
      </p:sp>
      <p:sp>
        <p:nvSpPr>
          <p:cNvPr id="8" name="Text Placeholder 7">
            <a:extLst>
              <a:ext uri="{FF2B5EF4-FFF2-40B4-BE49-F238E27FC236}">
                <a16:creationId xmlns:a16="http://schemas.microsoft.com/office/drawing/2014/main" id="{88093E94-27E3-C3CE-D96F-644B633B5482}"/>
              </a:ext>
            </a:extLst>
          </p:cNvPr>
          <p:cNvSpPr>
            <a:spLocks noGrp="1"/>
          </p:cNvSpPr>
          <p:nvPr>
            <p:ph type="body" sz="quarter" idx="17"/>
          </p:nvPr>
        </p:nvSpPr>
        <p:spPr/>
        <p:txBody>
          <a:bodyPr>
            <a:norm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Nieuwe richtlijn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Adaptatie van de ASAS-EULAR richtlijn uit 2022</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Initiatief door Nederlandse Vereniging voor Reumatologie</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In samenwerking met:</a:t>
            </a:r>
          </a:p>
          <a:p>
            <a:pPr>
              <a:lnSpc>
                <a:spcPct val="107000"/>
              </a:lnSpc>
              <a:spcAft>
                <a:spcPts val="800"/>
              </a:spcAft>
            </a:pPr>
            <a:r>
              <a:rPr lang="nl-NL" kern="100" dirty="0">
                <a:effectLst/>
                <a:latin typeface="Calibri" panose="020F0502020204030204" pitchFamily="34" charset="0"/>
                <a:ea typeface="Calibri" panose="020F0502020204030204" pitchFamily="34" charset="0"/>
                <a:cs typeface="Calibri" panose="020F0502020204030204" pitchFamily="34" charset="0"/>
              </a:rPr>
              <a:t>     - Nederlands Oogheelkundig Gezelschap</a:t>
            </a:r>
            <a:br>
              <a:rPr lang="nl-NL" kern="100" dirty="0">
                <a:effectLst/>
                <a:latin typeface="Calibri" panose="020F0502020204030204" pitchFamily="34" charset="0"/>
                <a:ea typeface="Calibri" panose="020F0502020204030204" pitchFamily="34" charset="0"/>
                <a:cs typeface="Calibri" panose="020F0502020204030204" pitchFamily="34" charset="0"/>
              </a:rPr>
            </a:br>
            <a:r>
              <a:rPr lang="nl-NL" kern="100" dirty="0">
                <a:effectLst/>
                <a:latin typeface="Calibri" panose="020F0502020204030204" pitchFamily="34" charset="0"/>
                <a:ea typeface="Calibri" panose="020F0502020204030204" pitchFamily="34" charset="0"/>
                <a:cs typeface="Calibri" panose="020F0502020204030204" pitchFamily="34" charset="0"/>
              </a:rPr>
              <a:t>     - Nederlandse Vereniging van Ziekenhuis Apothekers</a:t>
            </a:r>
            <a:br>
              <a:rPr lang="nl-NL" kern="100" dirty="0">
                <a:effectLst/>
                <a:latin typeface="Calibri" panose="020F0502020204030204" pitchFamily="34" charset="0"/>
                <a:ea typeface="Calibri" panose="020F0502020204030204" pitchFamily="34" charset="0"/>
                <a:cs typeface="Calibri" panose="020F0502020204030204" pitchFamily="34" charset="0"/>
              </a:rPr>
            </a:br>
            <a:r>
              <a:rPr lang="nl-NL" kern="100" dirty="0">
                <a:effectLst/>
                <a:latin typeface="Calibri" panose="020F0502020204030204" pitchFamily="34" charset="0"/>
                <a:ea typeface="Calibri" panose="020F0502020204030204" pitchFamily="34" charset="0"/>
                <a:cs typeface="Calibri" panose="020F0502020204030204" pitchFamily="34" charset="0"/>
              </a:rPr>
              <a:t>     - Koninklijk Nederlands Genootschap voor Fysiotherapie</a:t>
            </a:r>
            <a:br>
              <a:rPr lang="nl-NL" kern="100" dirty="0">
                <a:effectLst/>
                <a:latin typeface="Calibri" panose="020F0502020204030204" pitchFamily="34" charset="0"/>
                <a:ea typeface="Calibri" panose="020F0502020204030204" pitchFamily="34" charset="0"/>
                <a:cs typeface="Calibri" panose="020F0502020204030204" pitchFamily="34" charset="0"/>
              </a:rPr>
            </a:br>
            <a:r>
              <a:rPr lang="nl-NL" kern="100" dirty="0">
                <a:effectLst/>
                <a:latin typeface="Calibri" panose="020F0502020204030204" pitchFamily="34" charset="0"/>
                <a:ea typeface="Calibri" panose="020F0502020204030204" pitchFamily="34" charset="0"/>
                <a:cs typeface="Calibri" panose="020F0502020204030204" pitchFamily="34" charset="0"/>
              </a:rPr>
              <a:t>     - </a:t>
            </a:r>
            <a:r>
              <a:rPr lang="nl-NL" kern="100" dirty="0">
                <a:latin typeface="Calibri" panose="020F0502020204030204" pitchFamily="34" charset="0"/>
                <a:ea typeface="Calibri" panose="020F0502020204030204" pitchFamily="34" charset="0"/>
                <a:cs typeface="Calibri" panose="020F0502020204030204" pitchFamily="34" charset="0"/>
              </a:rPr>
              <a:t>Verpleegkundigen en Verzorgenden Nederland</a:t>
            </a:r>
            <a:br>
              <a:rPr lang="nl-NL" kern="100" dirty="0">
                <a:effectLst/>
                <a:latin typeface="Calibri" panose="020F0502020204030204" pitchFamily="34" charset="0"/>
                <a:ea typeface="Calibri" panose="020F0502020204030204" pitchFamily="34" charset="0"/>
                <a:cs typeface="Calibri" panose="020F0502020204030204" pitchFamily="34" charset="0"/>
              </a:rPr>
            </a:br>
            <a:r>
              <a:rPr lang="nl-NL" kern="100" dirty="0">
                <a:effectLst/>
                <a:latin typeface="Calibri" panose="020F0502020204030204" pitchFamily="34" charset="0"/>
                <a:ea typeface="Calibri" panose="020F0502020204030204" pitchFamily="34" charset="0"/>
                <a:cs typeface="Calibri" panose="020F0502020204030204" pitchFamily="34" charset="0"/>
              </a:rPr>
              <a:t>     - Nationale Vereniging </a:t>
            </a:r>
            <a:r>
              <a:rPr lang="nl-NL" kern="100" dirty="0" err="1">
                <a:effectLst/>
                <a:latin typeface="Calibri" panose="020F0502020204030204" pitchFamily="34" charset="0"/>
                <a:ea typeface="Calibri" panose="020F0502020204030204" pitchFamily="34" charset="0"/>
                <a:cs typeface="Calibri" panose="020F0502020204030204" pitchFamily="34" charset="0"/>
              </a:rPr>
              <a:t>ReumaZorg</a:t>
            </a:r>
            <a:r>
              <a:rPr lang="nl-NL" kern="100" dirty="0">
                <a:effectLst/>
                <a:latin typeface="Calibri" panose="020F0502020204030204" pitchFamily="34" charset="0"/>
                <a:ea typeface="Calibri" panose="020F0502020204030204" pitchFamily="34" charset="0"/>
                <a:cs typeface="Calibri" panose="020F0502020204030204" pitchFamily="34" charset="0"/>
              </a:rPr>
              <a:t> Nederland</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Met ondersteuning van Kennisinstituut van de Federatie van Medisch Specialisten</a:t>
            </a:r>
          </a:p>
          <a:p>
            <a:endParaRPr lang="en-NL" dirty="0"/>
          </a:p>
        </p:txBody>
      </p:sp>
    </p:spTree>
    <p:extLst>
      <p:ext uri="{BB962C8B-B14F-4D97-AF65-F5344CB8AC3E}">
        <p14:creationId xmlns:p14="http://schemas.microsoft.com/office/powerpoint/2010/main" val="17048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BD0DD7-B626-1ACC-CF04-187BD7D64E87}"/>
              </a:ext>
            </a:extLst>
          </p:cNvPr>
          <p:cNvSpPr>
            <a:spLocks noGrp="1"/>
          </p:cNvSpPr>
          <p:nvPr>
            <p:ph type="body" sz="quarter" idx="17"/>
          </p:nvPr>
        </p:nvSpPr>
        <p:spPr/>
        <p:txBody>
          <a:bodyPr>
            <a:normAutofit/>
          </a:bodyPr>
          <a:lstStyle/>
          <a:p>
            <a:r>
              <a:rPr lang="nl-NL" b="1" dirty="0">
                <a:latin typeface="Calibri" panose="020F0502020204030204" pitchFamily="34" charset="0"/>
                <a:cs typeface="Calibri" panose="020F0502020204030204" pitchFamily="34" charset="0"/>
              </a:rPr>
              <a:t>Achtergrond:</a:t>
            </a: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Axiale spondyloartritis is een chronische, reumatische ontstekingsziekte waarbij met name de gewrichten in de bekken (SI-gewrichten) en de wervelkolom ontstoken zijn. </a:t>
            </a:r>
            <a:r>
              <a:rPr lang="nl-NL" dirty="0">
                <a:effectLst/>
                <a:latin typeface="Calibri" panose="020F0502020204030204" pitchFamily="34" charset="0"/>
                <a:cs typeface="Calibri" panose="020F0502020204030204" pitchFamily="34" charset="0"/>
              </a:rPr>
              <a:t>De klachten gaan vaak gepaard met vermoeidheid en functionele beperkingen. </a:t>
            </a:r>
            <a:endParaRPr lang="nl-NL" dirty="0">
              <a:solidFill>
                <a:schemeClr val="accent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Tot op heden is alleen een verouderde richtlijn uit 2014 beschikbaar; sindsdien is veel veranderd in de klinische praktijk én is veel nieuwe wetenschappelijk literatuur beschikbaar. </a:t>
            </a:r>
          </a:p>
          <a:p>
            <a:pPr marL="285750" indent="-285750">
              <a:buFont typeface="Arial" panose="020B0604020202020204" pitchFamily="34" charset="0"/>
              <a:buChar char="•"/>
            </a:pPr>
            <a:endParaRPr lang="nl-NL" dirty="0">
              <a:latin typeface="Calibri" panose="020F0502020204030204" pitchFamily="34" charset="0"/>
              <a:cs typeface="Calibri" panose="020F0502020204030204" pitchFamily="34" charset="0"/>
            </a:endParaRPr>
          </a:p>
          <a:p>
            <a:endParaRPr lang="nl-NL" dirty="0"/>
          </a:p>
          <a:p>
            <a:endParaRPr lang="en-NL" dirty="0"/>
          </a:p>
        </p:txBody>
      </p:sp>
      <p:sp>
        <p:nvSpPr>
          <p:cNvPr id="5" name="Text Placeholder 4">
            <a:extLst>
              <a:ext uri="{FF2B5EF4-FFF2-40B4-BE49-F238E27FC236}">
                <a16:creationId xmlns:a16="http://schemas.microsoft.com/office/drawing/2014/main" id="{09E2DC26-2A77-5430-A6FE-025524874385}"/>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 Behandeling van axiale spondyloartritis</a:t>
            </a:r>
            <a:endParaRPr lang="en-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45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Richtlijn Behandeling van axiale spondyloartritis</a:t>
            </a:r>
          </a:p>
        </p:txBody>
      </p:sp>
      <p:sp>
        <p:nvSpPr>
          <p:cNvPr id="8" name="Text Placeholder 7">
            <a:extLst>
              <a:ext uri="{FF2B5EF4-FFF2-40B4-BE49-F238E27FC236}">
                <a16:creationId xmlns:a16="http://schemas.microsoft.com/office/drawing/2014/main" id="{A040CA5A-A314-2E3E-AF57-DE8F38F86169}"/>
              </a:ext>
            </a:extLst>
          </p:cNvPr>
          <p:cNvSpPr>
            <a:spLocks noGrp="1"/>
          </p:cNvSpPr>
          <p:nvPr>
            <p:ph type="body" sz="quarter" idx="17"/>
          </p:nvPr>
        </p:nvSpPr>
        <p:spPr/>
        <p:txBody>
          <a:bodyPr>
            <a:normAutofit/>
          </a:bodyPr>
          <a:lstStyle/>
          <a:p>
            <a:r>
              <a:rPr lang="nl-NL" b="1" dirty="0">
                <a:latin typeface="Calibri" panose="020F0502020204030204" pitchFamily="34" charset="0"/>
                <a:cs typeface="Calibri" panose="020F0502020204030204" pitchFamily="34" charset="0"/>
              </a:rPr>
              <a:t>Afbakening:</a:t>
            </a: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Calibri" panose="020F0502020204030204" pitchFamily="34" charset="0"/>
              </a:rPr>
              <a:t>De richtlijn richt zich op wat volgens de huidige maatstaven de beste zorg is voor volwassen patiënten met </a:t>
            </a:r>
            <a:r>
              <a:rPr lang="nl-NL" dirty="0" err="1">
                <a:effectLst/>
                <a:latin typeface="Calibri" panose="020F0502020204030204" pitchFamily="34" charset="0"/>
                <a:ea typeface="Calibri" panose="020F0502020204030204" pitchFamily="34" charset="0"/>
                <a:cs typeface="Calibri" panose="020F0502020204030204" pitchFamily="34" charset="0"/>
              </a:rPr>
              <a:t>axSpA</a:t>
            </a:r>
            <a:r>
              <a:rPr lang="nl-NL"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nl-NL" kern="100" dirty="0">
                <a:effectLst/>
                <a:latin typeface="Calibri" panose="020F0502020204030204" pitchFamily="34" charset="0"/>
                <a:ea typeface="Calibri" panose="020F0502020204030204" pitchFamily="34" charset="0"/>
                <a:cs typeface="Calibri" panose="020F0502020204030204" pitchFamily="34" charset="0"/>
              </a:rPr>
              <a:t>Deze richtlijn is geschreven voor alle zorgverleners die betrokken zijn rondom de zorg voor patiënten met </a:t>
            </a:r>
            <a:r>
              <a:rPr lang="nl-NL" kern="100" dirty="0" err="1">
                <a:effectLst/>
                <a:latin typeface="Calibri" panose="020F0502020204030204" pitchFamily="34" charset="0"/>
                <a:ea typeface="Calibri" panose="020F0502020204030204" pitchFamily="34" charset="0"/>
                <a:cs typeface="Calibri" panose="020F0502020204030204" pitchFamily="34" charset="0"/>
              </a:rPr>
              <a:t>axSpA</a:t>
            </a:r>
            <a:r>
              <a:rPr lang="nl-NL" kern="100" dirty="0">
                <a:effectLst/>
                <a:latin typeface="Calibri" panose="020F0502020204030204" pitchFamily="34" charset="0"/>
                <a:ea typeface="Calibri" panose="020F0502020204030204" pitchFamily="34" charset="0"/>
                <a:cs typeface="Calibri" panose="020F0502020204030204" pitchFamily="34" charset="0"/>
              </a:rPr>
              <a:t> zoals medisch specialisten (reumatologen, oogartsen, maag-darm-lever-artsen, dermatologen, orthopeden), ziekenhuisapothekers, gespecialiseerd reumaverpleegkundigen/verpleegkundig specialisten/</a:t>
            </a:r>
            <a:r>
              <a:rPr lang="nl-NL" kern="100" dirty="0" err="1">
                <a:effectLst/>
                <a:latin typeface="Calibri" panose="020F0502020204030204" pitchFamily="34" charset="0"/>
                <a:ea typeface="Calibri" panose="020F0502020204030204" pitchFamily="34" charset="0"/>
                <a:cs typeface="Calibri" panose="020F0502020204030204" pitchFamily="34" charset="0"/>
              </a:rPr>
              <a:t>physician</a:t>
            </a:r>
            <a:r>
              <a:rPr lang="nl-NL" kern="100" dirty="0">
                <a:effectLst/>
                <a:latin typeface="Calibri" panose="020F0502020204030204" pitchFamily="34" charset="0"/>
                <a:ea typeface="Calibri" panose="020F0502020204030204" pitchFamily="34" charset="0"/>
                <a:cs typeface="Calibri" panose="020F0502020204030204" pitchFamily="34" charset="0"/>
              </a:rPr>
              <a:t> </a:t>
            </a:r>
            <a:r>
              <a:rPr lang="nl-NL" kern="100" dirty="0" err="1">
                <a:effectLst/>
                <a:latin typeface="Calibri" panose="020F0502020204030204" pitchFamily="34" charset="0"/>
                <a:ea typeface="Calibri" panose="020F0502020204030204" pitchFamily="34" charset="0"/>
                <a:cs typeface="Calibri" panose="020F0502020204030204" pitchFamily="34" charset="0"/>
              </a:rPr>
              <a:t>assistants</a:t>
            </a:r>
            <a:r>
              <a:rPr lang="nl-NL" kern="100" dirty="0">
                <a:effectLst/>
                <a:latin typeface="Calibri" panose="020F0502020204030204" pitchFamily="34" charset="0"/>
                <a:ea typeface="Calibri" panose="020F0502020204030204" pitchFamily="34" charset="0"/>
                <a:cs typeface="Calibri" panose="020F0502020204030204" pitchFamily="34" charset="0"/>
              </a:rPr>
              <a:t> en paramedici (o.a. fysio-/oefentherapeuten en ergotherapeuten). </a:t>
            </a:r>
          </a:p>
          <a:p>
            <a:endParaRPr lang="nl-NL" dirty="0"/>
          </a:p>
          <a:p>
            <a:endParaRPr lang="nl-NL" dirty="0"/>
          </a:p>
          <a:p>
            <a:endParaRPr lang="nl-NL" dirty="0"/>
          </a:p>
          <a:p>
            <a:endParaRPr lang="nl-NL" dirty="0"/>
          </a:p>
          <a:p>
            <a:endParaRPr lang="en-NL" dirty="0"/>
          </a:p>
        </p:txBody>
      </p:sp>
    </p:spTree>
    <p:extLst>
      <p:ext uri="{BB962C8B-B14F-4D97-AF65-F5344CB8AC3E}">
        <p14:creationId xmlns:p14="http://schemas.microsoft.com/office/powerpoint/2010/main" val="71565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6C9AF-566A-E8E4-C02B-8E10EA10B02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B03EC6C-6C62-EB5E-722F-431A39A7CD37}"/>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Prognostische factoren</a:t>
            </a:r>
          </a:p>
        </p:txBody>
      </p:sp>
      <p:sp>
        <p:nvSpPr>
          <p:cNvPr id="8" name="Text Placeholder 7">
            <a:extLst>
              <a:ext uri="{FF2B5EF4-FFF2-40B4-BE49-F238E27FC236}">
                <a16:creationId xmlns:a16="http://schemas.microsoft.com/office/drawing/2014/main" id="{AABE67DF-BE37-301A-A0A2-D2E08601FA6E}"/>
              </a:ext>
            </a:extLst>
          </p:cNvPr>
          <p:cNvSpPr>
            <a:spLocks noGrp="1"/>
          </p:cNvSpPr>
          <p:nvPr>
            <p:ph type="body" sz="quarter" idx="17"/>
          </p:nvPr>
        </p:nvSpPr>
        <p:spPr>
          <a:xfrm>
            <a:off x="706438" y="2566718"/>
            <a:ext cx="10765126" cy="3508375"/>
          </a:xfrm>
        </p:spPr>
        <p:txBody>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Behandel een patiënt met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kern="0" dirty="0">
                <a:effectLst/>
                <a:latin typeface="Calibri" panose="020F0502020204030204" pitchFamily="34" charset="0"/>
                <a:ea typeface="Calibri" panose="020F0502020204030204" pitchFamily="34" charset="0"/>
                <a:cs typeface="Calibri" panose="020F0502020204030204" pitchFamily="34" charset="0"/>
              </a:rPr>
              <a:t> op basis van de aanwezige symptomen van de ziekte (axiale, perifere en extra-musculoskeletale manifestaties) en de individuele kenmerken van de patiënt, waaronder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comorbiditeit</a:t>
            </a:r>
            <a:r>
              <a:rPr lang="nl-NL" sz="1800" kern="0" dirty="0">
                <a:effectLst/>
                <a:latin typeface="Calibri" panose="020F0502020204030204" pitchFamily="34" charset="0"/>
                <a:ea typeface="Calibri" panose="020F0502020204030204" pitchFamily="34" charset="0"/>
                <a:cs typeface="Calibri" panose="020F0502020204030204" pitchFamily="34" charset="0"/>
              </a:rPr>
              <a:t> en psychosociale factoren.</a:t>
            </a: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428176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B5FC3-D0B3-D95F-041D-BB5C5A8519A8}"/>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27ACB33-35B1-A256-3E97-D00DF6D6E597}"/>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Monitoring en behandeldoel</a:t>
            </a:r>
          </a:p>
        </p:txBody>
      </p:sp>
      <p:sp>
        <p:nvSpPr>
          <p:cNvPr id="8" name="Text Placeholder 7">
            <a:extLst>
              <a:ext uri="{FF2B5EF4-FFF2-40B4-BE49-F238E27FC236}">
                <a16:creationId xmlns:a16="http://schemas.microsoft.com/office/drawing/2014/main" id="{7BC6229B-8FF3-9F21-8EDB-F61167F0A8C1}"/>
              </a:ext>
            </a:extLst>
          </p:cNvPr>
          <p:cNvSpPr>
            <a:spLocks noGrp="1"/>
          </p:cNvSpPr>
          <p:nvPr>
            <p:ph type="body" sz="quarter" idx="17"/>
          </p:nvPr>
        </p:nvSpPr>
        <p:spPr>
          <a:xfrm>
            <a:off x="706438" y="2566718"/>
            <a:ext cx="10765126" cy="3508375"/>
          </a:xfrm>
        </p:spPr>
        <p:txBody>
          <a:bodyPr>
            <a:normAutofit fontScale="92500" lnSpcReduction="20000"/>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Monitor bij patiënten met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axSpA</a:t>
            </a:r>
            <a:r>
              <a:rPr lang="nl-NL" sz="1800" kern="0" dirty="0">
                <a:effectLst/>
                <a:latin typeface="Calibri" panose="020F0502020204030204" pitchFamily="34" charset="0"/>
                <a:ea typeface="Calibri" panose="020F0502020204030204" pitchFamily="34" charset="0"/>
                <a:cs typeface="Calibri" panose="020F0502020204030204" pitchFamily="34" charset="0"/>
              </a:rPr>
              <a:t> de ziekte door middel van door patiënt gerapporteerde uitkomsten (PROM’s), klinische bevindingen, laboratoriumtesten en beeldvorming. Bepaal de frequentie van monitoring op individuele basis, afhankelijk van symptomen, ernst en behandeling. </a:t>
            </a:r>
          </a:p>
          <a:p>
            <a:pPr>
              <a:lnSpc>
                <a:spcPct val="100000"/>
              </a:lnSpc>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Gebruik voor het monitoren van de ziekteactiviteit bij voorkeur de ASDAS. </a:t>
            </a:r>
          </a:p>
          <a:p>
            <a:pPr marL="285750" indent="-285750">
              <a:lnSpc>
                <a:spcPct val="100000"/>
              </a:lnSpc>
              <a:buFont typeface="Arial" panose="020B0604020202020204" pitchFamily="34" charset="0"/>
              <a:buChar char="•"/>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Behandel volgens een vooraf gedefinieerd behandeldoel.</a:t>
            </a:r>
          </a:p>
          <a:p>
            <a:pPr>
              <a:lnSpc>
                <a:spcPct val="100000"/>
              </a:lnSpc>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Overweeg andere oorzaken dan actieve inflammatie (zoals een wervelfractuur, </a:t>
            </a:r>
            <a:r>
              <a:rPr lang="nl-NL" sz="1800" kern="0" dirty="0" err="1">
                <a:effectLst/>
                <a:latin typeface="Calibri" panose="020F0502020204030204" pitchFamily="34" charset="0"/>
                <a:ea typeface="Calibri" panose="020F0502020204030204" pitchFamily="34" charset="0"/>
                <a:cs typeface="Calibri" panose="020F0502020204030204" pitchFamily="34" charset="0"/>
              </a:rPr>
              <a:t>myogene</a:t>
            </a:r>
            <a:r>
              <a:rPr lang="nl-NL" sz="1800" kern="0" dirty="0">
                <a:effectLst/>
                <a:latin typeface="Calibri" panose="020F0502020204030204" pitchFamily="34" charset="0"/>
                <a:ea typeface="Calibri" panose="020F0502020204030204" pitchFamily="34" charset="0"/>
                <a:cs typeface="Calibri" panose="020F0502020204030204" pitchFamily="34" charset="0"/>
              </a:rPr>
              <a:t> problematiek, spondylodiscitis) bij significante verandering in het verloop van de ziekte. Maak hierbij gebruik van een passende evaluatie, inclusief beeldvorming. </a:t>
            </a:r>
          </a:p>
          <a:p>
            <a:pPr>
              <a:lnSpc>
                <a:spcPct val="100000"/>
              </a:lnSpc>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Overweeg, indien geïndiceerd, een screening op osteoporose. </a:t>
            </a:r>
          </a:p>
          <a:p>
            <a:pPr>
              <a:lnSpc>
                <a:spcPct val="100000"/>
              </a:lnSpc>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Denk bij verhoogd cardiovasculair risico aan CVRM (zie de richtlijn Cardiovasculair risicomanagement).</a:t>
            </a: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165605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C4D14-A5F1-FEBC-CE12-4F117E0E8D2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3E59AE9-59B7-F3C4-39FB-5537271ABF18}"/>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Niet-medicamenteuze behandeling</a:t>
            </a:r>
          </a:p>
        </p:txBody>
      </p:sp>
      <p:sp>
        <p:nvSpPr>
          <p:cNvPr id="8" name="Text Placeholder 7">
            <a:extLst>
              <a:ext uri="{FF2B5EF4-FFF2-40B4-BE49-F238E27FC236}">
                <a16:creationId xmlns:a16="http://schemas.microsoft.com/office/drawing/2014/main" id="{98391513-5F12-FE2C-0A92-71CF4D97C47F}"/>
              </a:ext>
            </a:extLst>
          </p:cNvPr>
          <p:cNvSpPr>
            <a:spLocks noGrp="1"/>
          </p:cNvSpPr>
          <p:nvPr>
            <p:ph type="body" sz="quarter" idx="17"/>
          </p:nvPr>
        </p:nvSpPr>
        <p:spPr>
          <a:xfrm>
            <a:off x="706438" y="2566718"/>
            <a:ext cx="10765126" cy="3508375"/>
          </a:xfrm>
        </p:spPr>
        <p:txBody>
          <a:bodyPr>
            <a:normAutofit fontScale="92500" lnSpcReduction="10000"/>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Geef patiënten educatie over de aandoening, behandelopties, prognose en het omgaan met de aandoening in het dagelijks leven.</a:t>
            </a:r>
          </a:p>
          <a:p>
            <a:pPr>
              <a:lnSpc>
                <a:spcPct val="100000"/>
              </a:lnSpc>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Moedig patiënten aan om regelmatig te (blijven) bewegen in de juiste dosis (frequentie, intensiteit, type, omvang en opbouw) en minimaal te voldoen aan de Nederlandse Beweegrichtlijnen en hier begeleiding bij te zoeken als dit niet zelfstandig lukt.</a:t>
            </a:r>
          </a:p>
          <a:p>
            <a:pPr>
              <a:lnSpc>
                <a:spcPct val="100000"/>
              </a:lnSpc>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Overweeg actieve oefentherapie door een fysio- of oefentherapeut bij alle patiënten. Adviseer dit vooral bij patiënten met beperkingen in activiteiten en/of participatie (inclusief werk en studie) en bij patiënten die niet zelfstandig in staat zijn een gezond beweegpatroon te hebben of houden.</a:t>
            </a:r>
          </a:p>
          <a:p>
            <a:pPr>
              <a:lnSpc>
                <a:spcPct val="100000"/>
              </a:lnSpc>
            </a:pPr>
            <a:endParaRPr lang="nl-NL" sz="1800"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nl-NL" sz="1800" kern="0" dirty="0">
                <a:effectLst/>
                <a:latin typeface="Calibri" panose="020F0502020204030204" pitchFamily="34" charset="0"/>
                <a:ea typeface="Calibri" panose="020F0502020204030204" pitchFamily="34" charset="0"/>
                <a:cs typeface="Calibri" panose="020F0502020204030204" pitchFamily="34" charset="0"/>
              </a:rPr>
              <a:t>Bevorder een gezonde leefstijl bij patiënten, inclusief het hebben van een gezond gewicht, voldoende beweging, voldoende ontspanning en slaap en het stoppen met roken.</a:t>
            </a:r>
            <a:endParaRPr lang="nl-NL"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49036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3C83-2B65-23B3-0179-5A8A0C50B55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E95FF18-B655-7C4F-A509-4712865187BD}"/>
              </a:ext>
            </a:extLst>
          </p:cNvPr>
          <p:cNvSpPr>
            <a:spLocks noGrp="1"/>
          </p:cNvSpPr>
          <p:nvPr>
            <p:ph type="body" sz="quarter" idx="13"/>
          </p:nvPr>
        </p:nvSpPr>
        <p:spPr/>
        <p:txBody>
          <a:bodyPr/>
          <a:lstStyle/>
          <a:p>
            <a:r>
              <a:rPr lang="nl-NL" dirty="0">
                <a:latin typeface="Calibri" panose="020F0502020204030204" pitchFamily="34" charset="0"/>
                <a:cs typeface="Calibri" panose="020F0502020204030204" pitchFamily="34" charset="0"/>
              </a:rPr>
              <a:t>Module </a:t>
            </a:r>
            <a:r>
              <a:rPr lang="nl-NL" dirty="0" err="1">
                <a:latin typeface="Calibri" panose="020F0502020204030204" pitchFamily="34" charset="0"/>
                <a:cs typeface="Calibri" panose="020F0502020204030204" pitchFamily="34" charset="0"/>
              </a:rPr>
              <a:t>NSAID’s</a:t>
            </a:r>
            <a:endParaRPr lang="nl-NL"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27BD9423-B899-2CA6-03DC-DC592723CAF3}"/>
              </a:ext>
            </a:extLst>
          </p:cNvPr>
          <p:cNvSpPr>
            <a:spLocks noGrp="1"/>
          </p:cNvSpPr>
          <p:nvPr>
            <p:ph type="body" sz="quarter" idx="17"/>
          </p:nvPr>
        </p:nvSpPr>
        <p:spPr>
          <a:xfrm>
            <a:off x="706438" y="2566718"/>
            <a:ext cx="10765126" cy="3508375"/>
          </a:xfrm>
        </p:spPr>
        <p:txBody>
          <a:bodyPr>
            <a:normAutofit/>
          </a:bodyPr>
          <a:lstStyle/>
          <a:p>
            <a:r>
              <a:rPr lang="nl-NL" b="1" dirty="0">
                <a:latin typeface="Calibri" panose="020F0502020204030204" pitchFamily="34" charset="0"/>
                <a:cs typeface="Calibri" panose="020F0502020204030204" pitchFamily="34" charset="0"/>
              </a:rPr>
              <a:t>Aanbeveling</a:t>
            </a:r>
          </a:p>
          <a:p>
            <a:pPr marL="285750" indent="-285750">
              <a:lnSpc>
                <a:spcPct val="100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Behandel patiënten </a:t>
            </a:r>
            <a:r>
              <a:rPr lang="nl-NL" sz="1800" dirty="0">
                <a:effectLst/>
                <a:latin typeface="Calibri" panose="020F0502020204030204" pitchFamily="34" charset="0"/>
                <a:ea typeface="Times New Roman" panose="02020603050405020304" pitchFamily="18" charset="0"/>
                <a:cs typeface="Calibri" panose="020F0502020204030204" pitchFamily="34" charset="0"/>
              </a:rPr>
              <a:t>met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axSpA</a:t>
            </a:r>
            <a:r>
              <a:rPr lang="nl-NL" sz="1800" dirty="0">
                <a:effectLst/>
                <a:latin typeface="Calibri" panose="020F0502020204030204" pitchFamily="34" charset="0"/>
                <a:ea typeface="Times New Roman" panose="02020603050405020304" pitchFamily="18" charset="0"/>
                <a:cs typeface="Calibri" panose="020F0502020204030204" pitchFamily="34" charset="0"/>
              </a:rPr>
              <a:t> </a:t>
            </a:r>
            <a:r>
              <a:rPr lang="nl-NL" sz="1800" dirty="0">
                <a:effectLst/>
                <a:latin typeface="Calibri" panose="020F0502020204030204" pitchFamily="34" charset="0"/>
                <a:ea typeface="Calibri" panose="020F0502020204030204" pitchFamily="34" charset="0"/>
                <a:cs typeface="Calibri" panose="020F0502020204030204" pitchFamily="34" charset="0"/>
              </a:rPr>
              <a:t>die last hebben van pijn en stijfheid met een NSAID als eerstelijns medicamenteuze behandeling, rekening houdend met de risico’s en voordelen van de NSAID behandeling.</a:t>
            </a:r>
            <a:endParaRPr lang="nl-NL"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dirty="0"/>
          </a:p>
          <a:p>
            <a:endParaRPr lang="nl-NL" dirty="0"/>
          </a:p>
          <a:p>
            <a:endParaRPr lang="en-NL" dirty="0"/>
          </a:p>
        </p:txBody>
      </p:sp>
    </p:spTree>
    <p:extLst>
      <p:ext uri="{BB962C8B-B14F-4D97-AF65-F5344CB8AC3E}">
        <p14:creationId xmlns:p14="http://schemas.microsoft.com/office/powerpoint/2010/main" val="3114943063"/>
      </p:ext>
    </p:extLst>
  </p:cSld>
  <p:clrMapOvr>
    <a:masterClrMapping/>
  </p:clrMapOvr>
</p:sld>
</file>

<file path=ppt/theme/theme1.xml><?xml version="1.0" encoding="utf-8"?>
<a:theme xmlns:a="http://schemas.openxmlformats.org/drawingml/2006/main" name="Office Theme">
  <a:themeElements>
    <a:clrScheme name="FMS">
      <a:dk1>
        <a:srgbClr val="00354E"/>
      </a:dk1>
      <a:lt1>
        <a:srgbClr val="FFFFFF"/>
      </a:lt1>
      <a:dk2>
        <a:srgbClr val="00354E"/>
      </a:dk2>
      <a:lt2>
        <a:srgbClr val="A2B6C8"/>
      </a:lt2>
      <a:accent1>
        <a:srgbClr val="00354E"/>
      </a:accent1>
      <a:accent2>
        <a:srgbClr val="00AFCB"/>
      </a:accent2>
      <a:accent3>
        <a:srgbClr val="00569F"/>
      </a:accent3>
      <a:accent4>
        <a:srgbClr val="009E88"/>
      </a:accent4>
      <a:accent5>
        <a:srgbClr val="FFD974"/>
      </a:accent5>
      <a:accent6>
        <a:srgbClr val="F26945"/>
      </a:accent6>
      <a:hlink>
        <a:srgbClr val="4EACC8"/>
      </a:hlink>
      <a:folHlink>
        <a:srgbClr val="4498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eratie presentatie sjabloon" id="{917CD84E-7A81-AE4D-BF8E-95470797EFC9}" vid="{31ADC36C-593B-A848-8002-62DCF03C2A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151581E8A75E4F8C7BF8171A0146D9" ma:contentTypeVersion="3" ma:contentTypeDescription="Een nieuw document maken." ma:contentTypeScope="" ma:versionID="a94fca04eb8c60dc3a940eb711303fbb">
  <xsd:schema xmlns:xsd="http://www.w3.org/2001/XMLSchema" xmlns:xs="http://www.w3.org/2001/XMLSchema" xmlns:p="http://schemas.microsoft.com/office/2006/metadata/properties" xmlns:ns2="109bb1df-16e4-4d12-88d3-6ec7f3f58f1a" targetNamespace="http://schemas.microsoft.com/office/2006/metadata/properties" ma:root="true" ma:fieldsID="de0bb6b487b1c4c7688fe27012f3f913" ns2:_="">
    <xsd:import namespace="109bb1df-16e4-4d12-88d3-6ec7f3f58f1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bb1df-16e4-4d12-88d3-6ec7f3f58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juid xmlns="http://www.joulesunlimited.com/juid"/>
</file>

<file path=customXml/item4.xml><?xml version="1.0" encoding="utf-8"?>
<juid xmlns="http://www.joulesunlimited.com/juid"/>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5E0F91-3728-41F5-AF1C-74B13067AED9}">
  <ds:schemaRefs>
    <ds:schemaRef ds:uri="http://schemas.microsoft.com/sharepoint/v3/contenttype/forms"/>
  </ds:schemaRefs>
</ds:datastoreItem>
</file>

<file path=customXml/itemProps2.xml><?xml version="1.0" encoding="utf-8"?>
<ds:datastoreItem xmlns:ds="http://schemas.openxmlformats.org/officeDocument/2006/customXml" ds:itemID="{60B4E576-DD6C-4620-9EF8-0910744EE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bb1df-16e4-4d12-88d3-6ec7f3f58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3690C7-A403-4147-90F6-D84072359708}">
  <ds:schemaRefs>
    <ds:schemaRef ds:uri="http://www.joulesunlimited.com/juid"/>
  </ds:schemaRefs>
</ds:datastoreItem>
</file>

<file path=customXml/itemProps4.xml><?xml version="1.0" encoding="utf-8"?>
<ds:datastoreItem xmlns:ds="http://schemas.openxmlformats.org/officeDocument/2006/customXml" ds:itemID="{B21B1462-BF51-4501-8EF0-20EE4A096FD3}">
  <ds:schemaRefs>
    <ds:schemaRef ds:uri="http://www.joulesunlimited.com/juid"/>
  </ds:schemaRefs>
</ds:datastoreItem>
</file>

<file path=customXml/itemProps5.xml><?xml version="1.0" encoding="utf-8"?>
<ds:datastoreItem xmlns:ds="http://schemas.openxmlformats.org/officeDocument/2006/customXml" ds:itemID="{3022BE38-C9C3-446A-B815-50F3E16545DE}">
  <ds:schemaRefs>
    <ds:schemaRef ds:uri="http://purl.org/dc/elements/1.1/"/>
    <ds:schemaRef ds:uri="http://www.w3.org/XML/1998/namespace"/>
    <ds:schemaRef ds:uri="109bb1df-16e4-4d12-88d3-6ec7f3f58f1a"/>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604</TotalTime>
  <Words>3681</Words>
  <Application>Microsoft Macintosh PowerPoint</Application>
  <PresentationFormat>Breedbeeld</PresentationFormat>
  <Paragraphs>351</Paragraphs>
  <Slides>26</Slides>
  <Notes>25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Helvetica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Bernardine Stegeman</dc:creator>
  <cp:lastModifiedBy>Harm-Jan van der Hart</cp:lastModifiedBy>
  <cp:revision>14</cp:revision>
  <dcterms:created xsi:type="dcterms:W3CDTF">2023-08-10T08:52:35Z</dcterms:created>
  <dcterms:modified xsi:type="dcterms:W3CDTF">2025-05-08T08:32:54Z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0x01010073151581E8A75E4F8C7BF8171A0146D9</vt:lpwstr>
  </property>
  <property fmtid="{D5CDD505-2E9C-101B-9397-08002B2CF9AE}" pid="3" name="MediaServiceImageTags">
    <vt:lpwstr/>
  </property>
  <property fmtid="{D5CDD505-2E9C-101B-9397-08002B2CF9AE}" pid="4" name="_dlc_DocIdItemGuid">
    <vt:lpwstr>a83899b6-a748-49a5-82d6-8f0f6e397ac1</vt:lpwstr>
  </property>
</Properties>
</file>