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1"/>
  </p:sldMasterIdLst>
  <p:notesMasterIdLst>
    <p:notesMasterId r:id="rId37"/>
  </p:notesMasterIdLst>
  <p:handoutMasterIdLst>
    <p:handoutMasterId r:id="rId38"/>
  </p:handoutMasterIdLst>
  <p:sldIdLst>
    <p:sldId id="280" r:id="rId12"/>
    <p:sldId id="267" r:id="rId13"/>
    <p:sldId id="268" r:id="rId14"/>
    <p:sldId id="370" r:id="rId15"/>
    <p:sldId id="350" r:id="rId16"/>
    <p:sldId id="282" r:id="rId17"/>
    <p:sldId id="352" r:id="rId18"/>
    <p:sldId id="353" r:id="rId19"/>
    <p:sldId id="354" r:id="rId20"/>
    <p:sldId id="372" r:id="rId21"/>
    <p:sldId id="356" r:id="rId22"/>
    <p:sldId id="373" r:id="rId23"/>
    <p:sldId id="359" r:id="rId24"/>
    <p:sldId id="360" r:id="rId25"/>
    <p:sldId id="371" r:id="rId26"/>
    <p:sldId id="362" r:id="rId27"/>
    <p:sldId id="363" r:id="rId28"/>
    <p:sldId id="364" r:id="rId29"/>
    <p:sldId id="365" r:id="rId30"/>
    <p:sldId id="366" r:id="rId31"/>
    <p:sldId id="367" r:id="rId32"/>
    <p:sldId id="368" r:id="rId33"/>
    <p:sldId id="369" r:id="rId34"/>
    <p:sldId id="276" r:id="rId35"/>
    <p:sldId id="277" r:id="rId36"/>
  </p:sldIdLst>
  <p:sldSz cx="12195175" cy="6858000"/>
  <p:notesSz cx="6797675" cy="9926638"/>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464A4B-FEBA-F05E-FD5A-65423025BEE8}" name="Herwaarden, Noortje van" initials="HNv" userId="S::Noortje.vanHerwaarden@radboudumc.nl::83fcc999-c774-4a8f-857b-201562e94af7" providerId="AD"/>
  <p188:author id="{F5245B8D-5E69-E07E-ADB9-8ABB66734183}" name="Fieke Pepping" initials="FP" userId="S::f.pepping@kennisinstituut.nl::577e8438-77ec-44d3-b109-7ecc27fea4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n Smits" initials="MS" lastIdx="6" clrIdx="0">
    <p:extLst>
      <p:ext uri="{19B8F6BF-5375-455C-9EA6-DF929625EA0E}">
        <p15:presenceInfo xmlns:p15="http://schemas.microsoft.com/office/powerpoint/2012/main" userId="Marijn Smi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70522" autoAdjust="0"/>
  </p:normalViewPr>
  <p:slideViewPr>
    <p:cSldViewPr>
      <p:cViewPr>
        <p:scale>
          <a:sx n="150" d="100"/>
          <a:sy n="150" d="100"/>
        </p:scale>
        <p:origin x="3088" y="272"/>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16-01-2025</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16-01-2025</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dia’s</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opgesteld</a:t>
            </a:r>
            <a:r>
              <a:rPr lang="en-GB" altLang="nl-NL" b="0" dirty="0">
                <a:latin typeface="Arial" panose="020B0604020202020204" pitchFamily="34" charset="0"/>
              </a:rPr>
              <a:t> met de </a:t>
            </a:r>
            <a:r>
              <a:rPr lang="en-GB" altLang="nl-NL" b="0" dirty="0" err="1">
                <a:latin typeface="Arial" panose="020B0604020202020204" pitchFamily="34" charset="0"/>
              </a:rPr>
              <a:t>meest</a:t>
            </a:r>
            <a:r>
              <a:rPr lang="en-GB" altLang="nl-NL" b="0" dirty="0">
                <a:latin typeface="Arial" panose="020B0604020202020204" pitchFamily="34" charset="0"/>
              </a:rPr>
              <a:t> </a:t>
            </a:r>
            <a:r>
              <a:rPr lang="en-GB" altLang="nl-NL" b="0" dirty="0" err="1">
                <a:latin typeface="Arial" panose="020B0604020202020204" pitchFamily="34" charset="0"/>
              </a:rPr>
              <a:t>recente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over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nl-NL" dirty="0"/>
              <a:t>Topicale en systemische behandeling van de ziekte van Sjögren.</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nl-NL" dirty="0"/>
              <a:t>Topicale en systemische behandeling van de ziekte van Sjögren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0" dirty="0">
              <a:latin typeface="Arial" panose="020B0604020202020204" pitchFamily="34" charset="0"/>
            </a:endParaRP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nl-NL" b="0" i="0" dirty="0">
                <a:solidFill>
                  <a:srgbClr val="00354E"/>
                </a:solidFill>
                <a:effectLst/>
                <a:latin typeface="Avenir" panose="02000503020000020003" pitchFamily="2" charset="0"/>
              </a:rPr>
              <a:t>patiënten met de ziekte van Sjögren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reumatologen</a:t>
            </a:r>
            <a:r>
              <a:rPr lang="en-GB" altLang="nl-NL" b="0" dirty="0">
                <a:latin typeface="Arial" panose="020B0604020202020204" pitchFamily="34" charset="0"/>
              </a:rPr>
              <a:t>, </a:t>
            </a:r>
            <a:r>
              <a:rPr lang="en-GB" altLang="nl-NL" b="0" dirty="0" err="1">
                <a:latin typeface="Arial" panose="020B0604020202020204" pitchFamily="34" charset="0"/>
              </a:rPr>
              <a:t>oogartsen</a:t>
            </a:r>
            <a:r>
              <a:rPr lang="en-GB" altLang="nl-NL" b="0" dirty="0">
                <a:latin typeface="Arial" panose="020B0604020202020204" pitchFamily="34" charset="0"/>
              </a:rPr>
              <a:t>, </a:t>
            </a:r>
            <a:r>
              <a:rPr lang="en-GB" altLang="nl-NL" b="0" dirty="0" err="1">
                <a:latin typeface="Arial" panose="020B0604020202020204" pitchFamily="34" charset="0"/>
              </a:rPr>
              <a:t>internisten</a:t>
            </a:r>
            <a:r>
              <a:rPr lang="en-GB" altLang="nl-NL" b="0" dirty="0">
                <a:latin typeface="Arial" panose="020B0604020202020204" pitchFamily="34" charset="0"/>
              </a:rPr>
              <a:t>, </a:t>
            </a:r>
            <a:r>
              <a:rPr lang="nl-NL" b="0" i="0" dirty="0">
                <a:solidFill>
                  <a:srgbClr val="00354E"/>
                </a:solidFill>
                <a:effectLst/>
                <a:latin typeface="Avenir" panose="02000503020000020003" pitchFamily="2" charset="0"/>
              </a:rPr>
              <a:t>MKA-chirurgen, KNO-artsen, </a:t>
            </a:r>
            <a:r>
              <a:rPr lang="en-GB" altLang="nl-NL" b="0" dirty="0" err="1">
                <a:latin typeface="Arial" panose="020B0604020202020204" pitchFamily="34" charset="0"/>
              </a:rPr>
              <a:t>verpleegkundig</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endParaRPr lang="en-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86519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FEE5-2C4C-2AC9-F634-58686E50A2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AE0905-5DE5-7F36-5F56-51FB376731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895679-A045-6362-6F14-F43F3AE381E8}"/>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1F845338-4D3E-FE19-4DCB-C12426DC4A6F}"/>
              </a:ext>
            </a:extLst>
          </p:cNvPr>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227535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B9CA-9DC3-459B-75D1-625C1399B1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B25A08-7B77-1021-D14F-0AB271C75D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A557F39-5C53-8A80-2796-C2D1676BC449}"/>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B38CCC43-F609-61B6-56D7-FE99644D2A41}"/>
              </a:ext>
            </a:extLst>
          </p:cNvPr>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9510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4770-75B8-5584-270F-2336CF1FF7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692BCE-082B-F61A-0B31-711C7C0563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F6A3B1-A48F-265F-79E8-57AC317326E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F1A70CC-470E-5403-1FAA-73B360707735}"/>
              </a:ext>
            </a:extLst>
          </p:cNvPr>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28398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5BA23-EE08-A9B2-F2E6-D329116F3A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81E805-F5F9-9185-992D-88AF494075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D03C30-963D-E29B-56E0-B89BFC6C0F8D}"/>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7DC27F4E-420A-E206-D636-468BBEA28360}"/>
              </a:ext>
            </a:extLst>
          </p:cNvPr>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88893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1D07-611C-1BBC-1A59-31C01800ED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312174-A624-DF47-A58C-7A0DB9A9B52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DD5CC0-FE7C-B03F-7110-144A09C2DFE4}"/>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4F49355D-19BB-8451-6D07-A57A9120A944}"/>
              </a:ext>
            </a:extLst>
          </p:cNvPr>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269285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B1E2-8491-9843-0E96-062A521C5B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FA7000-B5D9-8DCF-19E5-B1BAAB7635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C8A46B-2416-BFF5-DEB5-5FCCEDBE5C5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92B0A1CB-18A8-3B99-19A5-4D2FFBC1B080}"/>
              </a:ext>
            </a:extLst>
          </p:cNvPr>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895200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F6DA-A713-5F82-4B6F-0EC2BC5555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C98B90-A9AC-01AE-5744-083DF066FE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54EEDA-6505-65A3-2074-0675F7128954}"/>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47E3403-D1F7-08AD-C267-1FC54E0DB516}"/>
              </a:ext>
            </a:extLst>
          </p:cNvPr>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84903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522F0-62C3-6619-BD65-176A1DD3E7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DC3D79-7281-FF52-7853-0501F56375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EE8699-8A77-C10A-AAD2-2484140134A5}"/>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F3EB23EC-988A-E870-8ABA-4448CFCF17DB}"/>
              </a:ext>
            </a:extLst>
          </p:cNvPr>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160469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575D3-C557-7292-8353-85A9C67462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8DED75-76D1-D0BC-5C2E-E86DA07B4F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BAA1F9-28A9-B35E-B4F6-33D677B9A74A}"/>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0DE77CFF-7D1F-8611-2932-6B40098D6778}"/>
              </a:ext>
            </a:extLst>
          </p:cNvPr>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33249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C1965-E9FC-4224-9798-B6FB824ACD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417C81-77B1-3D0C-4270-41950E31B2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47ECEB-DCC5-9CA9-F172-423FB906E3FE}"/>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8B9C8ECA-C106-68B0-A933-78C3FC67BBA2}"/>
              </a:ext>
            </a:extLst>
          </p:cNvPr>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403252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0AE6-7611-FC42-88E4-FD078930D3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DE72D4-0105-99A4-AA09-84A3A9A4B7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E9082B-C61B-DC9D-75E7-E7BEB49066EC}"/>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9D3AA039-E3AD-ADF8-66C0-E10E4763006B}"/>
              </a:ext>
            </a:extLst>
          </p:cNvPr>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50332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FEEE-A669-29CD-5301-8278163293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6991DA-8920-B5B0-5E57-4DC1110392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3E5140-8394-201B-7FEE-C054D8599E22}"/>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398AA90F-C563-2B8E-8B4B-41A040088FDB}"/>
              </a:ext>
            </a:extLst>
          </p:cNvPr>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36916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A9A40-CBE4-1DAC-7D14-51B033BB3C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5E24D5-7815-294D-19B8-4096A4C642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7B94CD-2833-BE96-B858-0DE415625F0D}"/>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ECD70D61-63D3-9D35-CD27-63F8366A2D0C}"/>
              </a:ext>
            </a:extLst>
          </p:cNvPr>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281254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EEDB6-1143-7599-766B-3B6CF73CF6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ED38A4-D196-6C9B-8BB9-A66CA14C6C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A68444-422A-85D2-F9C7-4664DB39DE9E}"/>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0B414E2E-B911-DBE2-1399-712B7446080A}"/>
              </a:ext>
            </a:extLst>
          </p:cNvPr>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323939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endParaRPr lang="en-GB" altLang="nl-NL" b="0"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1081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33157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C598-89E3-86D0-04C5-6596545D7A1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D36F35-B74A-1CFD-A1B5-CDDDDE4C39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DE2AA2-D5AC-2A3C-8AED-DD42917E242A}"/>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99854D53-9C98-3028-EC06-293E79029F8F}"/>
              </a:ext>
            </a:extLst>
          </p:cNvPr>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24410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CB21-AA98-3BCF-B27A-FB7899183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C3180-B4BC-884A-67B7-D6A73DA39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FCC79-CBF4-C81C-7509-D5AE368E1DE8}"/>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AEA09DD3-AD5C-AD57-8CFF-95353504B5C2}"/>
              </a:ext>
            </a:extLst>
          </p:cNvPr>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267736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393970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55F0-150E-73FA-E990-1FB465CF87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8BF0B2-1BA4-2CAB-B5F7-D3F70000FD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48A2D9-79A4-5581-67DB-C9A16878F220}"/>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DC0B3752-DDC2-15FB-EA12-958CF7A987A0}"/>
              </a:ext>
            </a:extLst>
          </p:cNvPr>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20912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A005-BD52-2A86-AC41-EFC697CAB2C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29CB2A-2148-3A19-B41D-0C913CC93A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595266-05A9-BBCA-DC8D-140B3D243AEA}"/>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0750A7EC-0A7E-9A49-20F9-6647FDD50BCE}"/>
              </a:ext>
            </a:extLst>
          </p:cNvPr>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270588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7A1B-8677-1E23-5815-313A6A9486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107D6C-D5EC-CA9F-FA3A-E1B717DA08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C58239-CF51-B89A-EB16-5449B27D3AE4}"/>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78E4085D-96EB-DEB9-07DF-4534E80FAA61}"/>
              </a:ext>
            </a:extLst>
          </p:cNvPr>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493247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0.xml"/><Relationship Id="rId1" Type="http://schemas.openxmlformats.org/officeDocument/2006/relationships/customXml" Target="../../customXml/item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16 januari 2025</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ichtlijnendatabase.nl/richtlijn/chronisch_vermoeidheidssyndroom_cvs/diagnostiek_bij_cv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ard.bmj.com/content/annrheumdis/early/2023/11/22/ard-2023-224514.ful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ichtlijnendatabase.nl/uploaded/docs/Stroomschema_Sjogren_module_systemische_behandeling_deel_1.pdf?u=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richtlijnendatabase.nl/uploaded/docs/Stroomschema_Sjogren_module_systemische_behandeling_deel_3.pdf?u=1dKkZ9" TargetMode="External"/><Relationship Id="rId4" Type="http://schemas.openxmlformats.org/officeDocument/2006/relationships/hyperlink" Target="https://richtlijnendatabase.nl/uploaded/docs/Stroomschema_Sjogren_module_systemische_behandeling_deel_2.pdf?u=1dKg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d.bmj.com/content/79/1/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A7B44E-0242-7138-2DCF-55EAD82AC755}"/>
              </a:ext>
            </a:extLst>
          </p:cNvPr>
          <p:cNvSpPr>
            <a:spLocks noGrp="1"/>
          </p:cNvSpPr>
          <p:nvPr>
            <p:ph idx="1"/>
          </p:nvPr>
        </p:nvSpPr>
        <p:spPr>
          <a:xfrm>
            <a:off x="913011" y="3062674"/>
            <a:ext cx="9137691" cy="1655704"/>
          </a:xfrm>
        </p:spPr>
        <p:txBody>
          <a:bodyPr/>
          <a:lstStyle/>
          <a:p>
            <a:pPr marL="0" indent="0">
              <a:buNone/>
            </a:pPr>
            <a:r>
              <a:rPr lang="nl-NL" sz="1300" b="1" dirty="0"/>
              <a:t>INITIATIEF</a:t>
            </a:r>
          </a:p>
          <a:p>
            <a:pPr marL="0" indent="0">
              <a:buNone/>
            </a:pPr>
            <a:r>
              <a:rPr lang="nl-NL" sz="1300" dirty="0"/>
              <a:t>Nederlandse Vereniging voor Reumatologie</a:t>
            </a:r>
          </a:p>
          <a:p>
            <a:pPr marL="0" indent="0">
              <a:buNone/>
            </a:pPr>
            <a:endParaRPr lang="nl-NL" sz="1300" dirty="0"/>
          </a:p>
          <a:p>
            <a:pPr marL="0" indent="0">
              <a:buNone/>
            </a:pPr>
            <a:r>
              <a:rPr lang="nl-NL" sz="1300" b="1" dirty="0"/>
              <a:t>IN SAMENWERKING MET </a:t>
            </a:r>
          </a:p>
          <a:p>
            <a:pPr marL="0" indent="0" algn="l">
              <a:buNone/>
            </a:pPr>
            <a:r>
              <a:rPr lang="nl-NL" sz="1300" b="0" i="0" dirty="0">
                <a:solidFill>
                  <a:srgbClr val="00354E"/>
                </a:solidFill>
                <a:effectLst/>
              </a:rPr>
              <a:t>Nederlands Oogheelkundig Gezelschap</a:t>
            </a:r>
          </a:p>
          <a:p>
            <a:pPr marL="0" indent="0" algn="l">
              <a:buNone/>
            </a:pPr>
            <a:r>
              <a:rPr lang="nl-NL" sz="1300" b="0" i="0" dirty="0">
                <a:solidFill>
                  <a:srgbClr val="00354E"/>
                </a:solidFill>
                <a:effectLst/>
              </a:rPr>
              <a:t>Nederlandse Internisten Vereniging</a:t>
            </a:r>
          </a:p>
          <a:p>
            <a:pPr marL="0" indent="0" algn="l">
              <a:buNone/>
            </a:pPr>
            <a:r>
              <a:rPr lang="nl-NL" sz="1300" b="0" i="0" dirty="0">
                <a:solidFill>
                  <a:srgbClr val="00354E"/>
                </a:solidFill>
                <a:effectLst/>
              </a:rPr>
              <a:t>Nederlandse Vereniging voor Mondziekten, Kaak- en Aangezichtschirurgie </a:t>
            </a:r>
          </a:p>
          <a:p>
            <a:pPr marL="0" indent="0" algn="l">
              <a:buNone/>
            </a:pPr>
            <a:r>
              <a:rPr lang="nl-NL" sz="1300" b="0" i="0" dirty="0">
                <a:solidFill>
                  <a:srgbClr val="00354E"/>
                </a:solidFill>
                <a:effectLst/>
              </a:rPr>
              <a:t>Nationale Vereniging Sjögrenpatiënten</a:t>
            </a:r>
          </a:p>
          <a:p>
            <a:pPr marL="0" indent="0" algn="l">
              <a:buNone/>
            </a:pPr>
            <a:endParaRPr lang="nl-NL" sz="1300" dirty="0">
              <a:solidFill>
                <a:srgbClr val="00354E"/>
              </a:solidFill>
            </a:endParaRPr>
          </a:p>
          <a:p>
            <a:pPr marL="0" indent="0">
              <a:buNone/>
            </a:pPr>
            <a:r>
              <a:rPr lang="nl-NL" sz="1300" dirty="0"/>
              <a:t>Met ondersteuning van het Kennisinstituut van de Federatie van Medisch Specialisten</a:t>
            </a:r>
          </a:p>
          <a:p>
            <a:pPr marL="0" indent="0" algn="l">
              <a:buNone/>
            </a:pPr>
            <a:endParaRPr lang="nl-NL" sz="1300" b="0" i="0" dirty="0">
              <a:solidFill>
                <a:srgbClr val="00354E"/>
              </a:solidFill>
              <a:effectLst/>
            </a:endParaRPr>
          </a:p>
          <a:p>
            <a:pPr marL="0" indent="0">
              <a:buNone/>
            </a:pPr>
            <a:endParaRPr lang="nl-NL" sz="1300" dirty="0"/>
          </a:p>
        </p:txBody>
      </p:sp>
      <p:sp>
        <p:nvSpPr>
          <p:cNvPr id="3" name="Titel 2">
            <a:extLst>
              <a:ext uri="{FF2B5EF4-FFF2-40B4-BE49-F238E27FC236}">
                <a16:creationId xmlns:a16="http://schemas.microsoft.com/office/drawing/2014/main" id="{D9CF9424-EDDA-309A-B706-6C36C1E4DFA9}"/>
              </a:ext>
            </a:extLst>
          </p:cNvPr>
          <p:cNvSpPr>
            <a:spLocks noGrp="1"/>
          </p:cNvSpPr>
          <p:nvPr>
            <p:ph type="title"/>
          </p:nvPr>
        </p:nvSpPr>
        <p:spPr>
          <a:xfrm>
            <a:off x="913011" y="1766674"/>
            <a:ext cx="10153128" cy="1296000"/>
          </a:xfrm>
        </p:spPr>
        <p:txBody>
          <a:bodyPr/>
          <a:lstStyle/>
          <a:p>
            <a:r>
              <a:rPr lang="nl-NL" dirty="0"/>
              <a:t>Richtlijn Topicale en systemische behandeling van de ziekte van Sjögren</a:t>
            </a:r>
            <a:br>
              <a:rPr lang="nl-NL" dirty="0"/>
            </a:br>
            <a:endParaRPr lang="nl-NL" dirty="0"/>
          </a:p>
        </p:txBody>
      </p:sp>
      <p:pic>
        <p:nvPicPr>
          <p:cNvPr id="5" name="Afbeelding 4">
            <a:extLst>
              <a:ext uri="{FF2B5EF4-FFF2-40B4-BE49-F238E27FC236}">
                <a16:creationId xmlns:a16="http://schemas.microsoft.com/office/drawing/2014/main" id="{6E5B571F-A3C8-92FD-07DE-7156C76E2375}"/>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84235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523E-1098-2306-A5A0-BCB56C234F9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CCDC4E-25C1-BAF2-1BF7-9DBBF1DF7A05}"/>
              </a:ext>
            </a:extLst>
          </p:cNvPr>
          <p:cNvSpPr>
            <a:spLocks noGrp="1"/>
          </p:cNvSpPr>
          <p:nvPr>
            <p:ph idx="1"/>
          </p:nvPr>
        </p:nvSpPr>
        <p:spPr>
          <a:xfrm>
            <a:off x="908907" y="1664804"/>
            <a:ext cx="10440000" cy="4500500"/>
          </a:xfrm>
        </p:spPr>
        <p:txBody>
          <a:bodyPr/>
          <a:lstStyle/>
          <a:p>
            <a:pPr marL="0" indent="0">
              <a:buNone/>
            </a:pPr>
            <a:r>
              <a:rPr lang="nl-NL" sz="1800" b="1" i="1" dirty="0">
                <a:solidFill>
                  <a:srgbClr val="00354E"/>
                </a:solidFill>
              </a:rPr>
              <a:t>Multidisciplinaire behandeling en overleg met expertisecentrum</a:t>
            </a:r>
            <a:endParaRPr lang="nl-NL" sz="1800" dirty="0">
              <a:ea typeface="Times New Roman" panose="02020603050405020304" pitchFamily="18" charset="0"/>
              <a:cs typeface="Times New Roman" panose="02020603050405020304" pitchFamily="18" charset="0"/>
            </a:endParaRPr>
          </a:p>
          <a:p>
            <a:pPr marL="0" indent="0">
              <a:buNone/>
            </a:pPr>
            <a:endParaRPr lang="nl-NL" sz="1800" b="1" dirty="0">
              <a:ea typeface="Times New Roman" panose="02020603050405020304" pitchFamily="18" charset="0"/>
              <a:cs typeface="Times New Roman" panose="02020603050405020304" pitchFamily="18" charset="0"/>
            </a:endParaRPr>
          </a:p>
          <a:p>
            <a:pPr marL="0" indent="0">
              <a:buNone/>
            </a:pPr>
            <a:r>
              <a:rPr lang="nl-NL" sz="1800" b="1" dirty="0">
                <a:ea typeface="Times New Roman" panose="02020603050405020304" pitchFamily="18" charset="0"/>
                <a:cs typeface="Times New Roman" panose="02020603050405020304" pitchFamily="18" charset="0"/>
              </a:rPr>
              <a:t>Aanbeveling</a:t>
            </a:r>
          </a:p>
          <a:p>
            <a:pPr marL="0" indent="0">
              <a:buNone/>
            </a:pPr>
            <a:r>
              <a:rPr lang="nl-NL" sz="1800" dirty="0">
                <a:solidFill>
                  <a:srgbClr val="00354E"/>
                </a:solidFill>
              </a:rPr>
              <a:t>Overleg met een medisch specialist, in een ARCH MDO of met een centrum met expertise op het gebied van de ziekte van Sjögren bij: </a:t>
            </a:r>
          </a:p>
          <a:p>
            <a:r>
              <a:rPr lang="nl-NL" sz="1800" dirty="0">
                <a:solidFill>
                  <a:srgbClr val="00354E"/>
                </a:solidFill>
              </a:rPr>
              <a:t>(verdenking op) ernstige orgaanmanifestaties; </a:t>
            </a:r>
          </a:p>
          <a:p>
            <a:r>
              <a:rPr lang="nl-NL" sz="1800" dirty="0">
                <a:solidFill>
                  <a:srgbClr val="00354E"/>
                </a:solidFill>
              </a:rPr>
              <a:t>twijfel over de aard van de symptomatologie (onzekerheid in de differentiaal diagnostiek); </a:t>
            </a:r>
          </a:p>
          <a:p>
            <a:r>
              <a:rPr lang="nl-NL" sz="1800" dirty="0">
                <a:solidFill>
                  <a:srgbClr val="00354E"/>
                </a:solidFill>
              </a:rPr>
              <a:t>twijfel over een vervolgstap in therapie.</a:t>
            </a:r>
          </a:p>
          <a:p>
            <a:pPr marL="0" indent="0" algn="l">
              <a:buNone/>
            </a:pPr>
            <a:endParaRPr lang="nl-NL" sz="1800" dirty="0">
              <a:effectLst/>
              <a:ea typeface="Times New Roman" panose="02020603050405020304" pitchFamily="18"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CD9F792C-3FF9-1B07-7DC1-15BA4F99E302}"/>
              </a:ext>
            </a:extLst>
          </p:cNvPr>
          <p:cNvSpPr>
            <a:spLocks noGrp="1"/>
          </p:cNvSpPr>
          <p:nvPr>
            <p:ph type="title"/>
          </p:nvPr>
        </p:nvSpPr>
        <p:spPr/>
        <p:txBody>
          <a:bodyPr/>
          <a:lstStyle/>
          <a:p>
            <a:r>
              <a:rPr lang="nl-NL" b="1" dirty="0">
                <a:effectLst/>
              </a:rPr>
              <a:t>Organisatie van zorg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79987A6A-BE14-497C-4632-1645AFAB3112}"/>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24215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605E-571E-6B38-FE94-52865BC7A41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5362310-D7CC-9AB1-C067-DF85A8167173}"/>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buNone/>
            </a:pPr>
            <a:r>
              <a:rPr lang="nl-NL" sz="1800" b="0" i="0" dirty="0">
                <a:solidFill>
                  <a:srgbClr val="00354E"/>
                </a:solidFill>
                <a:effectLst/>
              </a:rPr>
              <a:t>Wat zijn de mogelijkheden in de behandeling van siccaklachten bij patiënten met de ziekte van Sjögren (</a:t>
            </a:r>
            <a:r>
              <a:rPr lang="nl-NL" sz="1800" b="0" i="0" dirty="0" err="1">
                <a:solidFill>
                  <a:srgbClr val="00354E"/>
                </a:solidFill>
                <a:effectLst/>
              </a:rPr>
              <a:t>SjD</a:t>
            </a:r>
            <a:r>
              <a:rPr lang="nl-NL" sz="1800" b="0" i="0" dirty="0">
                <a:solidFill>
                  <a:srgbClr val="00354E"/>
                </a:solidFill>
                <a:effectLst/>
              </a:rPr>
              <a:t>)?    </a:t>
            </a:r>
          </a:p>
          <a:p>
            <a:pPr marL="0" indent="0">
              <a:buNone/>
            </a:pPr>
            <a:endParaRPr lang="nl-NL" sz="1800" b="0" i="0" dirty="0">
              <a:solidFill>
                <a:srgbClr val="00354E"/>
              </a:solidFill>
              <a:effectLst/>
            </a:endParaRPr>
          </a:p>
          <a:p>
            <a:pPr marL="0" indent="0" algn="l">
              <a:buNone/>
            </a:pPr>
            <a:r>
              <a:rPr lang="nl-NL" sz="1600" b="0" i="0" dirty="0">
                <a:solidFill>
                  <a:srgbClr val="00354E"/>
                </a:solidFill>
                <a:effectLst/>
              </a:rPr>
              <a:t>Deze uitgangsvraag bevat de volgende deelvragen: </a:t>
            </a:r>
          </a:p>
          <a:p>
            <a:pPr algn="l"/>
            <a:r>
              <a:rPr lang="nl-NL" sz="1600" b="0" i="0" dirty="0">
                <a:solidFill>
                  <a:srgbClr val="00354E"/>
                </a:solidFill>
                <a:effectLst/>
              </a:rPr>
              <a:t>Wat zijn de algemene aanbevelingen bij siccaklachten?  </a:t>
            </a:r>
          </a:p>
          <a:p>
            <a:pPr algn="l"/>
            <a:r>
              <a:rPr lang="nl-NL" sz="1600" b="0" i="0" dirty="0">
                <a:solidFill>
                  <a:srgbClr val="00354E"/>
                </a:solidFill>
                <a:effectLst/>
              </a:rPr>
              <a:t>Wat is de plaatsbepaling van de behandeling bij:</a:t>
            </a:r>
          </a:p>
          <a:p>
            <a:pPr lvl="1"/>
            <a:r>
              <a:rPr lang="nl-NL" sz="1600" b="0" i="0" dirty="0">
                <a:solidFill>
                  <a:srgbClr val="00354E"/>
                </a:solidFill>
                <a:effectLst/>
              </a:rPr>
              <a:t>Orale siccaklachten?  </a:t>
            </a:r>
          </a:p>
          <a:p>
            <a:pPr lvl="1"/>
            <a:r>
              <a:rPr lang="nl-NL" sz="1600" b="0" i="0" dirty="0">
                <a:solidFill>
                  <a:srgbClr val="00354E"/>
                </a:solidFill>
                <a:effectLst/>
              </a:rPr>
              <a:t>Oculaire siccaklachten? </a:t>
            </a:r>
          </a:p>
          <a:p>
            <a:pPr lvl="1"/>
            <a:r>
              <a:rPr lang="nl-NL" sz="1600" b="0" i="0" dirty="0">
                <a:solidFill>
                  <a:srgbClr val="00354E"/>
                </a:solidFill>
                <a:effectLst/>
              </a:rPr>
              <a:t>Droogheid van de neus en luchtwegen?  </a:t>
            </a:r>
          </a:p>
          <a:p>
            <a:pPr lvl="1"/>
            <a:r>
              <a:rPr lang="nl-NL" sz="1600" b="0" i="0" dirty="0">
                <a:solidFill>
                  <a:srgbClr val="00354E"/>
                </a:solidFill>
                <a:effectLst/>
              </a:rPr>
              <a:t>Droogheid van de huid?   </a:t>
            </a:r>
          </a:p>
          <a:p>
            <a:pPr lvl="1"/>
            <a:r>
              <a:rPr lang="nl-NL" sz="1600" b="0" i="0" dirty="0">
                <a:solidFill>
                  <a:srgbClr val="00354E"/>
                </a:solidFill>
                <a:effectLst/>
              </a:rPr>
              <a:t>Vaginale droogheid?  </a:t>
            </a:r>
          </a:p>
          <a:p>
            <a:pPr algn="l"/>
            <a:r>
              <a:rPr lang="nl-NL" sz="1600" b="0" i="0" dirty="0">
                <a:solidFill>
                  <a:srgbClr val="00354E"/>
                </a:solidFill>
                <a:effectLst/>
              </a:rPr>
              <a:t>Hoe dient het effect van de therapie op siccaklachten geëvalueerd te worden?</a:t>
            </a: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CBAC14EB-AD5A-4C48-81CC-3AFE7F9F12B4}"/>
              </a:ext>
            </a:extLst>
          </p:cNvPr>
          <p:cNvSpPr>
            <a:spLocks noGrp="1"/>
          </p:cNvSpPr>
          <p:nvPr>
            <p:ph type="title"/>
          </p:nvPr>
        </p:nvSpPr>
        <p:spPr/>
        <p:txBody>
          <a:bodyPr/>
          <a:lstStyle/>
          <a:p>
            <a:r>
              <a:rPr lang="nl-NL" b="1" dirty="0">
                <a:effectLst/>
              </a:rPr>
              <a:t>Siccaklachten</a:t>
            </a:r>
            <a:endParaRPr lang="nl-NL" b="0" i="0" dirty="0">
              <a:solidFill>
                <a:srgbClr val="00354E"/>
              </a:solidFill>
              <a:effectLst/>
            </a:endParaRPr>
          </a:p>
        </p:txBody>
      </p:sp>
      <p:pic>
        <p:nvPicPr>
          <p:cNvPr id="4" name="Afbeelding 3">
            <a:extLst>
              <a:ext uri="{FF2B5EF4-FFF2-40B4-BE49-F238E27FC236}">
                <a16:creationId xmlns:a16="http://schemas.microsoft.com/office/drawing/2014/main" id="{EDC14A9E-0FB1-4361-3B15-8705FF3EA909}"/>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8010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3EBC-5368-35BF-32A3-3EBB7EF98DD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F25A24-FF04-AF8F-9B7C-87410C951AE4}"/>
              </a:ext>
            </a:extLst>
          </p:cNvPr>
          <p:cNvSpPr>
            <a:spLocks noGrp="1"/>
          </p:cNvSpPr>
          <p:nvPr>
            <p:ph idx="1"/>
          </p:nvPr>
        </p:nvSpPr>
        <p:spPr>
          <a:xfrm>
            <a:off x="908907" y="1664804"/>
            <a:ext cx="6052776" cy="4320000"/>
          </a:xfrm>
        </p:spPr>
        <p:txBody>
          <a:bodyPr/>
          <a:lstStyle/>
          <a:p>
            <a:pPr marL="0" indent="0" algn="l">
              <a:buNone/>
            </a:pPr>
            <a:r>
              <a:rPr lang="nl-NL" sz="1550" b="1" dirty="0">
                <a:effectLst/>
                <a:ea typeface="Times New Roman" panose="02020603050405020304" pitchFamily="18" charset="0"/>
                <a:cs typeface="Times New Roman" panose="02020603050405020304" pitchFamily="18" charset="0"/>
              </a:rPr>
              <a:t>Aanbeveling </a:t>
            </a:r>
            <a:r>
              <a:rPr lang="nl-NL" sz="1550" b="1" u="sng" dirty="0">
                <a:effectLst/>
                <a:ea typeface="Times New Roman" panose="02020603050405020304" pitchFamily="18" charset="0"/>
                <a:cs typeface="Times New Roman" panose="02020603050405020304" pitchFamily="18" charset="0"/>
              </a:rPr>
              <a:t>orale</a:t>
            </a:r>
            <a:r>
              <a:rPr lang="nl-NL" sz="1550" b="1" dirty="0">
                <a:effectLst/>
                <a:ea typeface="Times New Roman" panose="02020603050405020304" pitchFamily="18" charset="0"/>
                <a:cs typeface="Times New Roman" panose="02020603050405020304" pitchFamily="18" charset="0"/>
              </a:rPr>
              <a:t> siccaklachten</a:t>
            </a:r>
            <a:endParaRPr lang="nl-NL" sz="1550" b="1" dirty="0">
              <a:ea typeface="Times New Roman" panose="02020603050405020304" pitchFamily="18" charset="0"/>
              <a:cs typeface="Times New Roman" panose="02020603050405020304" pitchFamily="18" charset="0"/>
            </a:endParaRPr>
          </a:p>
          <a:p>
            <a:pPr algn="l"/>
            <a:r>
              <a:rPr lang="nl-NL" sz="1550" b="0" i="0" dirty="0">
                <a:solidFill>
                  <a:srgbClr val="00354E"/>
                </a:solidFill>
                <a:effectLst/>
              </a:rPr>
              <a:t>Start de behandeling van orale siccaklachten met symptoombestrijding door gebruik te maken van speekselsubstituten en/of stimulatietherapie, afhankelijk van de ervaren monddroogheid en de restfunctie van de speekselklieren. </a:t>
            </a:r>
          </a:p>
          <a:p>
            <a:r>
              <a:rPr lang="nl-NL" sz="1550" b="0" i="0" dirty="0">
                <a:solidFill>
                  <a:srgbClr val="00354E"/>
                </a:solidFill>
                <a:effectLst/>
              </a:rPr>
              <a:t>Meet bij voorkeur eerst de speekselklierfunctie (indien beschikbaar) om beter in te kunnen schatten of het zinvol is de patiënt te adviseren de </a:t>
            </a:r>
            <a:r>
              <a:rPr lang="nl-NL" sz="1550" b="0" i="0" dirty="0">
                <a:solidFill>
                  <a:srgbClr val="00354E"/>
                </a:solidFill>
                <a:effectLst/>
                <a:cs typeface="Calibri" panose="020F0502020204030204" pitchFamily="34" charset="0"/>
              </a:rPr>
              <a:t>speekselklieren te stimuleren of dat aanvullende maatregelen nodig zijn. Afhankelijk van de uitkomst wordt geadviseerd om: een niet-medicamenteuze stimulatie te hanteren in geval van een milde disfunctie; </a:t>
            </a:r>
          </a:p>
          <a:p>
            <a:pPr lvl="1">
              <a:buFont typeface="Courier New" panose="02070309020205020404" pitchFamily="49" charset="0"/>
              <a:buChar char="o"/>
            </a:pPr>
            <a:r>
              <a:rPr lang="nl-NL" sz="1550" b="0" i="0" dirty="0">
                <a:solidFill>
                  <a:srgbClr val="00354E"/>
                </a:solidFill>
                <a:effectLst/>
                <a:cs typeface="Calibri" panose="020F0502020204030204" pitchFamily="34" charset="0"/>
              </a:rPr>
              <a:t>een medicamenteuze stimulatie te hanteren bij matige disfunctie, vooral als met een niet-medicamenteuze stimulatie onvoldoende of niet het gewenste effect wordt bereikt; </a:t>
            </a:r>
          </a:p>
          <a:p>
            <a:pPr lvl="1">
              <a:buFont typeface="Courier New" panose="02070309020205020404" pitchFamily="49" charset="0"/>
              <a:buChar char="o"/>
            </a:pPr>
            <a:r>
              <a:rPr lang="nl-NL" sz="1550" b="0" i="0" dirty="0">
                <a:solidFill>
                  <a:srgbClr val="00354E"/>
                </a:solidFill>
                <a:effectLst/>
              </a:rPr>
              <a:t>een speekselsubstituut aan te raden indien met stimulatie niet het gewenste effect kan worden bereikt. </a:t>
            </a:r>
          </a:p>
          <a:p>
            <a:pPr algn="l"/>
            <a:r>
              <a:rPr lang="nl-NL" sz="1550" b="0" i="0" dirty="0">
                <a:solidFill>
                  <a:srgbClr val="00354E"/>
                </a:solidFill>
                <a:effectLst/>
              </a:rPr>
              <a:t>Borg daarnaast een goede mondhygiëne door gebruik te maken van preventieve tandheelkundige maatregelen volgens protocol uitgevoerd door tandarts en/of mondhygiëniste. </a:t>
            </a:r>
            <a:endParaRPr lang="nl-NL" sz="1550" dirty="0">
              <a:effectLst/>
              <a:ea typeface="Times New Roman" panose="02020603050405020304" pitchFamily="18" charset="0"/>
              <a:cs typeface="Times New Roman" panose="02020603050405020304" pitchFamily="18" charset="0"/>
            </a:endParaRPr>
          </a:p>
          <a:p>
            <a:pPr algn="l"/>
            <a:endParaRPr lang="nl-NL" sz="1500" b="0" i="0" dirty="0">
              <a:solidFill>
                <a:srgbClr val="00354E"/>
              </a:solidFill>
              <a:effectLst/>
            </a:endParaRPr>
          </a:p>
          <a:p>
            <a:pPr marL="0" indent="0">
              <a:buNone/>
            </a:pPr>
            <a:endParaRPr lang="nl-NL" sz="1600" dirty="0"/>
          </a:p>
        </p:txBody>
      </p:sp>
      <p:sp>
        <p:nvSpPr>
          <p:cNvPr id="3" name="Titel 2">
            <a:extLst>
              <a:ext uri="{FF2B5EF4-FFF2-40B4-BE49-F238E27FC236}">
                <a16:creationId xmlns:a16="http://schemas.microsoft.com/office/drawing/2014/main" id="{3BC50898-F2C3-BEDA-6F51-4243DFEA76A1}"/>
              </a:ext>
            </a:extLst>
          </p:cNvPr>
          <p:cNvSpPr>
            <a:spLocks noGrp="1"/>
          </p:cNvSpPr>
          <p:nvPr>
            <p:ph type="title"/>
          </p:nvPr>
        </p:nvSpPr>
        <p:spPr/>
        <p:txBody>
          <a:bodyPr/>
          <a:lstStyle/>
          <a:p>
            <a:r>
              <a:rPr lang="nl-NL" b="1" dirty="0">
                <a:effectLst/>
              </a:rPr>
              <a:t>Siccaklachten</a:t>
            </a:r>
            <a:endParaRPr lang="nl-NL" b="0" i="0" dirty="0">
              <a:solidFill>
                <a:srgbClr val="00354E"/>
              </a:solidFill>
              <a:effectLst/>
            </a:endParaRPr>
          </a:p>
        </p:txBody>
      </p:sp>
      <p:pic>
        <p:nvPicPr>
          <p:cNvPr id="4" name="Afbeelding 3">
            <a:extLst>
              <a:ext uri="{FF2B5EF4-FFF2-40B4-BE49-F238E27FC236}">
                <a16:creationId xmlns:a16="http://schemas.microsoft.com/office/drawing/2014/main" id="{2CE23EAF-F92E-D681-0DD1-FB8741F385E7}"/>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pic>
        <p:nvPicPr>
          <p:cNvPr id="5" name="Afbeelding 4">
            <a:extLst>
              <a:ext uri="{FF2B5EF4-FFF2-40B4-BE49-F238E27FC236}">
                <a16:creationId xmlns:a16="http://schemas.microsoft.com/office/drawing/2014/main" id="{854F7482-DFDF-3BB9-1C2F-13BD74E834FF}"/>
              </a:ext>
            </a:extLst>
          </p:cNvPr>
          <p:cNvPicPr>
            <a:picLocks noChangeAspect="1"/>
          </p:cNvPicPr>
          <p:nvPr/>
        </p:nvPicPr>
        <p:blipFill>
          <a:blip r:embed="rId4"/>
          <a:srcRect r="1020" b="12201"/>
          <a:stretch/>
        </p:blipFill>
        <p:spPr>
          <a:xfrm>
            <a:off x="7010907" y="188640"/>
            <a:ext cx="5024675" cy="6480720"/>
          </a:xfrm>
          <a:prstGeom prst="rect">
            <a:avLst/>
          </a:prstGeom>
        </p:spPr>
      </p:pic>
    </p:spTree>
    <p:extLst>
      <p:ext uri="{BB962C8B-B14F-4D97-AF65-F5344CB8AC3E}">
        <p14:creationId xmlns:p14="http://schemas.microsoft.com/office/powerpoint/2010/main" val="12684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8847-99A2-E41D-A706-58038D6FD39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B6DD715-81D7-7598-5B41-C798A605C060}"/>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buNone/>
            </a:pPr>
            <a:r>
              <a:rPr lang="nl-NL" sz="1800" b="0" i="0" dirty="0">
                <a:solidFill>
                  <a:srgbClr val="00354E"/>
                </a:solidFill>
                <a:effectLst/>
              </a:rPr>
              <a:t>Wat zijn de mogelijkheden in de behandeling van siccaklachten bij patiënten met de ziekte van Sjögren (</a:t>
            </a:r>
            <a:r>
              <a:rPr lang="nl-NL" sz="1800" b="0" i="0" dirty="0" err="1">
                <a:solidFill>
                  <a:srgbClr val="00354E"/>
                </a:solidFill>
                <a:effectLst/>
              </a:rPr>
              <a:t>SjD</a:t>
            </a:r>
            <a:r>
              <a:rPr lang="nl-NL" sz="1800" b="0" i="0" dirty="0">
                <a:solidFill>
                  <a:srgbClr val="00354E"/>
                </a:solidFill>
                <a:effectLst/>
              </a:rPr>
              <a:t>)?    </a:t>
            </a:r>
          </a:p>
          <a:p>
            <a:pPr marL="0" indent="0">
              <a:buNone/>
            </a:pPr>
            <a:endParaRPr lang="nl-NL" sz="1600" b="0" i="0" dirty="0">
              <a:solidFill>
                <a:srgbClr val="00354E"/>
              </a:solidFill>
              <a:effectLst/>
            </a:endParaRPr>
          </a:p>
          <a:p>
            <a:pPr marL="0" indent="0" algn="l">
              <a:buNone/>
            </a:pPr>
            <a:r>
              <a:rPr lang="nl-NL" sz="1600" b="1" dirty="0">
                <a:effectLst/>
                <a:ea typeface="Times New Roman" panose="02020603050405020304" pitchFamily="18" charset="0"/>
                <a:cs typeface="Times New Roman" panose="02020603050405020304" pitchFamily="18" charset="0"/>
              </a:rPr>
              <a:t>Aanbeveling </a:t>
            </a:r>
            <a:r>
              <a:rPr lang="nl-NL" sz="1600" b="1" u="sng" dirty="0">
                <a:effectLst/>
                <a:ea typeface="Times New Roman" panose="02020603050405020304" pitchFamily="18" charset="0"/>
                <a:cs typeface="Times New Roman" panose="02020603050405020304" pitchFamily="18" charset="0"/>
              </a:rPr>
              <a:t>oculaire</a:t>
            </a:r>
            <a:r>
              <a:rPr lang="nl-NL" sz="1600" b="1" dirty="0">
                <a:effectLst/>
                <a:ea typeface="Times New Roman" panose="02020603050405020304" pitchFamily="18" charset="0"/>
                <a:cs typeface="Times New Roman" panose="02020603050405020304" pitchFamily="18" charset="0"/>
              </a:rPr>
              <a:t> siccaklachten</a:t>
            </a:r>
            <a:endParaRPr lang="nl-NL" sz="1600" dirty="0">
              <a:effectLst/>
              <a:ea typeface="Times New Roman" panose="02020603050405020304" pitchFamily="18" charset="0"/>
              <a:cs typeface="Times New Roman" panose="02020603050405020304" pitchFamily="18" charset="0"/>
            </a:endParaRPr>
          </a:p>
          <a:p>
            <a:pPr algn="l"/>
            <a:r>
              <a:rPr lang="nl-NL" sz="1600" b="0" i="0" dirty="0">
                <a:solidFill>
                  <a:srgbClr val="00354E"/>
                </a:solidFill>
                <a:effectLst/>
              </a:rPr>
              <a:t>Gebruik kunsttranen of oculaire gels/zalven als eerstelijns therapeutische behandeling van oculaire droogheid. </a:t>
            </a:r>
          </a:p>
          <a:p>
            <a:pPr algn="l"/>
            <a:r>
              <a:rPr lang="nl-NL" sz="1600" b="0" i="0" dirty="0">
                <a:solidFill>
                  <a:srgbClr val="00354E"/>
                </a:solidFill>
                <a:effectLst/>
              </a:rPr>
              <a:t>Adviseer kortdurend lokale corticosteroïden druppels bij refractaire/ernstige oculaire siccaklachten. Overweeg ciclosporine oogdruppels bij patiënten met ernstige siccaklachten waarbij herhaaldelijke corticosteroïden kuren nodig zijn. Overweeg serum oogdruppels bij intolerantie of non-</a:t>
            </a:r>
            <a:r>
              <a:rPr lang="nl-NL" sz="1600" b="0" i="0" dirty="0" err="1">
                <a:solidFill>
                  <a:srgbClr val="00354E"/>
                </a:solidFill>
                <a:effectLst/>
              </a:rPr>
              <a:t>responders</a:t>
            </a:r>
            <a:r>
              <a:rPr lang="nl-NL" sz="1600" b="0" i="0" dirty="0">
                <a:solidFill>
                  <a:srgbClr val="00354E"/>
                </a:solidFill>
                <a:effectLst/>
              </a:rPr>
              <a:t> op cyclosporine oogdruppels. Deze behandelingen zijn alleen voor te schrijven door oogartsen.</a:t>
            </a:r>
          </a:p>
          <a:p>
            <a:pPr marL="0" indent="0">
              <a:buNone/>
            </a:pPr>
            <a:endParaRPr lang="nl-NL" sz="1600" dirty="0"/>
          </a:p>
        </p:txBody>
      </p:sp>
      <p:sp>
        <p:nvSpPr>
          <p:cNvPr id="3" name="Titel 2">
            <a:extLst>
              <a:ext uri="{FF2B5EF4-FFF2-40B4-BE49-F238E27FC236}">
                <a16:creationId xmlns:a16="http://schemas.microsoft.com/office/drawing/2014/main" id="{0BE191BF-C1A9-882A-1268-A73A3F3A8C7A}"/>
              </a:ext>
            </a:extLst>
          </p:cNvPr>
          <p:cNvSpPr>
            <a:spLocks noGrp="1"/>
          </p:cNvSpPr>
          <p:nvPr>
            <p:ph type="title"/>
          </p:nvPr>
        </p:nvSpPr>
        <p:spPr/>
        <p:txBody>
          <a:bodyPr/>
          <a:lstStyle/>
          <a:p>
            <a:r>
              <a:rPr lang="nl-NL" b="1" dirty="0">
                <a:effectLst/>
              </a:rPr>
              <a:t>Siccaklachten</a:t>
            </a:r>
            <a:endParaRPr lang="nl-NL" b="0" i="0" dirty="0">
              <a:solidFill>
                <a:srgbClr val="00354E"/>
              </a:solidFill>
              <a:effectLst/>
            </a:endParaRPr>
          </a:p>
        </p:txBody>
      </p:sp>
      <p:pic>
        <p:nvPicPr>
          <p:cNvPr id="4" name="Afbeelding 3">
            <a:extLst>
              <a:ext uri="{FF2B5EF4-FFF2-40B4-BE49-F238E27FC236}">
                <a16:creationId xmlns:a16="http://schemas.microsoft.com/office/drawing/2014/main" id="{42ED8DEE-10FB-7F8B-211C-5076E046F8FF}"/>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44755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B7789-2162-3DD2-B96F-6648A2BE7EE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6A78297-49F7-62E3-B30E-A0AB9AECDA03}"/>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buNone/>
            </a:pPr>
            <a:r>
              <a:rPr lang="nl-NL" sz="1800" b="0" i="0" dirty="0">
                <a:solidFill>
                  <a:srgbClr val="00354E"/>
                </a:solidFill>
                <a:effectLst/>
              </a:rPr>
              <a:t>Wat zijn de mogelijkheden in de behandeling van siccaklachten bij patiënten met de ziekte van Sjögren (</a:t>
            </a:r>
            <a:r>
              <a:rPr lang="nl-NL" sz="1800" b="0" i="0" dirty="0" err="1">
                <a:solidFill>
                  <a:srgbClr val="00354E"/>
                </a:solidFill>
                <a:effectLst/>
              </a:rPr>
              <a:t>SjD</a:t>
            </a:r>
            <a:r>
              <a:rPr lang="nl-NL" sz="1800" b="0" i="0" dirty="0">
                <a:solidFill>
                  <a:srgbClr val="00354E"/>
                </a:solidFill>
                <a:effectLst/>
              </a:rPr>
              <a:t>)?    </a:t>
            </a:r>
          </a:p>
          <a:p>
            <a:pPr marL="0" indent="0">
              <a:buNone/>
            </a:pPr>
            <a:endParaRPr lang="nl-NL" sz="1600" b="0" i="0" dirty="0">
              <a:solidFill>
                <a:srgbClr val="00354E"/>
              </a:solidFill>
              <a:effectLst/>
            </a:endParaRPr>
          </a:p>
          <a:p>
            <a:pPr marL="0" indent="0" algn="l">
              <a:buNone/>
            </a:pPr>
            <a:r>
              <a:rPr lang="nl-NL" sz="1600" b="1" dirty="0">
                <a:effectLst/>
                <a:ea typeface="Times New Roman" panose="02020603050405020304" pitchFamily="18" charset="0"/>
                <a:cs typeface="Times New Roman" panose="02020603050405020304" pitchFamily="18" charset="0"/>
              </a:rPr>
              <a:t>Aanbeveling </a:t>
            </a:r>
            <a:r>
              <a:rPr lang="nl-NL" sz="1600" b="1" u="sng" dirty="0">
                <a:effectLst/>
                <a:ea typeface="Times New Roman" panose="02020603050405020304" pitchFamily="18" charset="0"/>
                <a:cs typeface="Times New Roman" panose="02020603050405020304" pitchFamily="18" charset="0"/>
              </a:rPr>
              <a:t>andere</a:t>
            </a:r>
            <a:r>
              <a:rPr lang="nl-NL" sz="1600" b="1" dirty="0">
                <a:effectLst/>
                <a:ea typeface="Times New Roman" panose="02020603050405020304" pitchFamily="18" charset="0"/>
                <a:cs typeface="Times New Roman" panose="02020603050405020304" pitchFamily="18" charset="0"/>
              </a:rPr>
              <a:t> droo</a:t>
            </a:r>
            <a:r>
              <a:rPr lang="nl-NL" sz="1600" b="1" dirty="0">
                <a:ea typeface="Times New Roman" panose="02020603050405020304" pitchFamily="18" charset="0"/>
                <a:cs typeface="Times New Roman" panose="02020603050405020304" pitchFamily="18" charset="0"/>
              </a:rPr>
              <a:t>gheidsklachten</a:t>
            </a:r>
            <a:endParaRPr lang="nl-NL" sz="1600" dirty="0">
              <a:effectLst/>
              <a:ea typeface="Times New Roman" panose="02020603050405020304" pitchFamily="18" charset="0"/>
              <a:cs typeface="Times New Roman" panose="02020603050405020304" pitchFamily="18" charset="0"/>
            </a:endParaRPr>
          </a:p>
          <a:p>
            <a:pPr algn="l"/>
            <a:r>
              <a:rPr lang="nl-NL" sz="1600" b="0" i="0" dirty="0">
                <a:solidFill>
                  <a:srgbClr val="00354E"/>
                </a:solidFill>
                <a:effectLst/>
              </a:rPr>
              <a:t>Overweeg bij droogheidsklachten van andere slijmvliezen (zoals neus, luchtwegen, huid en vagina) de adviezen in deze richtlijn te volgen en/of de betreffende specialismen te consulteren voor advies en/of therapie.  </a:t>
            </a:r>
            <a:endParaRPr lang="nl-NL" sz="1600" dirty="0"/>
          </a:p>
        </p:txBody>
      </p:sp>
      <p:sp>
        <p:nvSpPr>
          <p:cNvPr id="3" name="Titel 2">
            <a:extLst>
              <a:ext uri="{FF2B5EF4-FFF2-40B4-BE49-F238E27FC236}">
                <a16:creationId xmlns:a16="http://schemas.microsoft.com/office/drawing/2014/main" id="{D8C780C7-2B57-AF30-CD4A-238F96E07D60}"/>
              </a:ext>
            </a:extLst>
          </p:cNvPr>
          <p:cNvSpPr>
            <a:spLocks noGrp="1"/>
          </p:cNvSpPr>
          <p:nvPr>
            <p:ph type="title"/>
          </p:nvPr>
        </p:nvSpPr>
        <p:spPr/>
        <p:txBody>
          <a:bodyPr/>
          <a:lstStyle/>
          <a:p>
            <a:r>
              <a:rPr lang="nl-NL" b="1" dirty="0">
                <a:effectLst/>
              </a:rPr>
              <a:t>Siccaklachten</a:t>
            </a:r>
            <a:endParaRPr lang="nl-NL" b="0" i="0" dirty="0">
              <a:solidFill>
                <a:srgbClr val="00354E"/>
              </a:solidFill>
              <a:effectLst/>
            </a:endParaRPr>
          </a:p>
        </p:txBody>
      </p:sp>
      <p:pic>
        <p:nvPicPr>
          <p:cNvPr id="4" name="Afbeelding 3">
            <a:extLst>
              <a:ext uri="{FF2B5EF4-FFF2-40B4-BE49-F238E27FC236}">
                <a16:creationId xmlns:a16="http://schemas.microsoft.com/office/drawing/2014/main" id="{6787C7C8-5BA9-D7D0-0C33-D130AA71B7BD}"/>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15249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3A30-D40B-4621-17D0-3C938F19828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7F423D4-BFEC-648B-1BD3-E21179B8BE44}"/>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buNone/>
            </a:pPr>
            <a:r>
              <a:rPr lang="nl-NL" sz="1800" b="0" i="0" dirty="0">
                <a:solidFill>
                  <a:srgbClr val="00354E"/>
                </a:solidFill>
                <a:effectLst/>
              </a:rPr>
              <a:t>Wat zijn de mogelijkheden in de behandeling van siccaklachten bij patiënten met de ziekte van Sjögren (</a:t>
            </a:r>
            <a:r>
              <a:rPr lang="nl-NL" sz="1800" b="0" i="0" dirty="0" err="1">
                <a:solidFill>
                  <a:srgbClr val="00354E"/>
                </a:solidFill>
                <a:effectLst/>
              </a:rPr>
              <a:t>SjD</a:t>
            </a:r>
            <a:r>
              <a:rPr lang="nl-NL" sz="1800" b="0" i="0" dirty="0">
                <a:solidFill>
                  <a:srgbClr val="00354E"/>
                </a:solidFill>
                <a:effectLst/>
              </a:rPr>
              <a:t>)?    </a:t>
            </a:r>
          </a:p>
          <a:p>
            <a:pPr marL="0" indent="0">
              <a:buNone/>
            </a:pPr>
            <a:endParaRPr lang="nl-NL" sz="1800" b="0" i="0" dirty="0">
              <a:solidFill>
                <a:srgbClr val="00354E"/>
              </a:solidFill>
              <a:effectLst/>
            </a:endParaRPr>
          </a:p>
          <a:p>
            <a:pPr marL="0" indent="0" algn="l">
              <a:buNone/>
            </a:pPr>
            <a:r>
              <a:rPr lang="nl-NL" sz="1800" b="0" i="0" dirty="0">
                <a:solidFill>
                  <a:srgbClr val="00354E"/>
                </a:solidFill>
                <a:effectLst/>
              </a:rPr>
              <a:t>Deze uitgangsvraag bevat de volgende deelvragen: </a:t>
            </a:r>
          </a:p>
          <a:p>
            <a:r>
              <a:rPr lang="nl-NL" sz="1800" dirty="0">
                <a:solidFill>
                  <a:srgbClr val="00354E"/>
                </a:solidFill>
              </a:rPr>
              <a:t>Hoe dient het effect van de therapie op siccaklachten geëvalueerd te worden?</a:t>
            </a:r>
            <a:endParaRPr lang="nl-NL" sz="1800" b="0" i="0" dirty="0">
              <a:solidFill>
                <a:srgbClr val="00354E"/>
              </a:solidFill>
              <a:effectLst/>
            </a:endParaRPr>
          </a:p>
          <a:p>
            <a:pPr marL="0" indent="0">
              <a:buNone/>
            </a:pPr>
            <a:endParaRPr lang="nl-NL" sz="1800" b="1" dirty="0">
              <a:effectLst/>
              <a:ea typeface="Times New Roman" panose="02020603050405020304" pitchFamily="18" charset="0"/>
              <a:cs typeface="Times New Roman" panose="02020603050405020304" pitchFamily="18" charset="0"/>
            </a:endParaRPr>
          </a:p>
          <a:p>
            <a:pPr marL="0" indent="0">
              <a:buNone/>
            </a:pPr>
            <a:r>
              <a:rPr lang="nl-NL" sz="1800" b="1" dirty="0">
                <a:effectLst/>
                <a:ea typeface="Times New Roman" panose="02020603050405020304" pitchFamily="18" charset="0"/>
                <a:cs typeface="Times New Roman" panose="02020603050405020304" pitchFamily="18" charset="0"/>
              </a:rPr>
              <a:t>Aanbeveling</a:t>
            </a:r>
          </a:p>
          <a:p>
            <a:pPr marL="0" indent="0">
              <a:buNone/>
            </a:pPr>
            <a:r>
              <a:rPr lang="nl-NL" sz="1800" dirty="0">
                <a:effectLst/>
              </a:rPr>
              <a:t>Evalueer siccaklachten op basis van de subjectieve verbetering van gevoel van droogheid. </a:t>
            </a: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7E0FD8D2-3E52-08E9-A897-C8F89E82274C}"/>
              </a:ext>
            </a:extLst>
          </p:cNvPr>
          <p:cNvSpPr>
            <a:spLocks noGrp="1"/>
          </p:cNvSpPr>
          <p:nvPr>
            <p:ph type="title"/>
          </p:nvPr>
        </p:nvSpPr>
        <p:spPr/>
        <p:txBody>
          <a:bodyPr/>
          <a:lstStyle/>
          <a:p>
            <a:r>
              <a:rPr lang="nl-NL" b="1" dirty="0">
                <a:effectLst/>
              </a:rPr>
              <a:t>Siccaklachten</a:t>
            </a:r>
            <a:endParaRPr lang="nl-NL" b="0" i="0" dirty="0">
              <a:solidFill>
                <a:srgbClr val="00354E"/>
              </a:solidFill>
              <a:effectLst/>
            </a:endParaRPr>
          </a:p>
        </p:txBody>
      </p:sp>
      <p:pic>
        <p:nvPicPr>
          <p:cNvPr id="4" name="Afbeelding 3">
            <a:extLst>
              <a:ext uri="{FF2B5EF4-FFF2-40B4-BE49-F238E27FC236}">
                <a16:creationId xmlns:a16="http://schemas.microsoft.com/office/drawing/2014/main" id="{CD0FDB64-C91B-F4DA-0F14-16B456407A7C}"/>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399617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48CF7-1740-1B98-ED0E-0D8CEA61E99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030F194-D332-758B-294F-5F8AA5D59438}"/>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zijn de aanbevelingen bij vermoeidheid en pijn bij patiënten met de ziekte van Sjögren? </a:t>
            </a:r>
          </a:p>
          <a:p>
            <a:pPr marL="0" indent="0">
              <a:buNone/>
            </a:pPr>
            <a:endParaRPr lang="nl-NL" sz="1800" dirty="0">
              <a:solidFill>
                <a:srgbClr val="00354E"/>
              </a:solidFill>
            </a:endParaRPr>
          </a:p>
          <a:p>
            <a:pPr algn="l"/>
            <a:endParaRPr lang="nl-NL" sz="18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BA51AC85-C3EA-D57C-6AC8-F8C25E747477}"/>
              </a:ext>
            </a:extLst>
          </p:cNvPr>
          <p:cNvSpPr>
            <a:spLocks noGrp="1"/>
          </p:cNvSpPr>
          <p:nvPr>
            <p:ph type="title"/>
          </p:nvPr>
        </p:nvSpPr>
        <p:spPr/>
        <p:txBody>
          <a:bodyPr/>
          <a:lstStyle/>
          <a:p>
            <a:r>
              <a:rPr lang="nl-NL" b="1" dirty="0">
                <a:effectLst/>
              </a:rPr>
              <a:t>Pijn en vermoeidheid</a:t>
            </a:r>
            <a:endParaRPr lang="nl-NL" b="0" i="0" dirty="0">
              <a:solidFill>
                <a:srgbClr val="00354E"/>
              </a:solidFill>
              <a:effectLst/>
            </a:endParaRPr>
          </a:p>
        </p:txBody>
      </p:sp>
      <p:pic>
        <p:nvPicPr>
          <p:cNvPr id="4" name="Afbeelding 3">
            <a:extLst>
              <a:ext uri="{FF2B5EF4-FFF2-40B4-BE49-F238E27FC236}">
                <a16:creationId xmlns:a16="http://schemas.microsoft.com/office/drawing/2014/main" id="{33A14C8E-E12C-2DA4-75DA-C649A867C9C4}"/>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61540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E150-D996-F59D-A094-8D69544C6F76}"/>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A39582-DEBD-7CAB-6810-4D67D3359AC2}"/>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zijn de aanbevelingen bij vermoeidheid en pijn bij patiënten met de ziekte van Sjögren? </a:t>
            </a:r>
          </a:p>
          <a:p>
            <a:pPr marL="0" indent="0">
              <a:buNone/>
            </a:pPr>
            <a:endParaRPr lang="nl-NL" sz="1800" dirty="0">
              <a:solidFill>
                <a:srgbClr val="00354E"/>
              </a:solidFill>
            </a:endParaRPr>
          </a:p>
          <a:p>
            <a:pPr marL="0" indent="0" algn="l">
              <a:buNone/>
            </a:pPr>
            <a:r>
              <a:rPr lang="nl-NL" sz="1800" b="1" dirty="0">
                <a:solidFill>
                  <a:srgbClr val="00354E"/>
                </a:solidFill>
                <a:effectLst/>
              </a:rPr>
              <a:t>Algemene aanbevelingen bij pijn en vermoeidheid </a:t>
            </a:r>
          </a:p>
          <a:p>
            <a:pPr algn="l">
              <a:buFont typeface="Arial" panose="020B0604020202020204" pitchFamily="34" charset="0"/>
              <a:buChar char="•"/>
            </a:pPr>
            <a:r>
              <a:rPr lang="nl-NL" sz="1800" b="0" i="0" dirty="0">
                <a:solidFill>
                  <a:srgbClr val="00354E"/>
                </a:solidFill>
                <a:effectLst/>
              </a:rPr>
              <a:t>Schenk in de consulten regelmatig aandacht aan de ernst, impact en manier van omgang met chronische vermoeidheid en pijn. </a:t>
            </a:r>
          </a:p>
          <a:p>
            <a:pPr algn="l">
              <a:buFont typeface="Arial" panose="020B0604020202020204" pitchFamily="34" charset="0"/>
              <a:buChar char="•"/>
            </a:pPr>
            <a:r>
              <a:rPr lang="nl-NL" sz="1800" b="0" i="0" dirty="0">
                <a:solidFill>
                  <a:srgbClr val="00354E"/>
                </a:solidFill>
                <a:effectLst/>
              </a:rPr>
              <a:t>Moedig patiënten aan om actief leefstijlinterventies op te pakken (bv. voldoende lichaamsbeweging, een adequate slaaphygiëne, een gezond voedingspatroon en stress vermindering). Verwijs indien nodig naar een reumaverpleegkundige en/of leefstijlcoach.  </a:t>
            </a:r>
          </a:p>
          <a:p>
            <a:pPr algn="l">
              <a:buFont typeface="Arial" panose="020B0604020202020204" pitchFamily="34" charset="0"/>
              <a:buChar char="•"/>
            </a:pPr>
            <a:r>
              <a:rPr lang="nl-NL" sz="1800" b="0" i="0" dirty="0">
                <a:solidFill>
                  <a:srgbClr val="00354E"/>
                </a:solidFill>
                <a:effectLst/>
              </a:rPr>
              <a:t>Bespreek mogelijkheden voor op het individu toegesneden </a:t>
            </a:r>
            <a:r>
              <a:rPr lang="nl-NL" sz="1800" b="0" i="0" dirty="0" err="1">
                <a:solidFill>
                  <a:srgbClr val="00354E"/>
                </a:solidFill>
                <a:effectLst/>
              </a:rPr>
              <a:t>psycho-educationele</a:t>
            </a:r>
            <a:r>
              <a:rPr lang="nl-NL" sz="1800" b="0" i="0" dirty="0">
                <a:solidFill>
                  <a:srgbClr val="00354E"/>
                </a:solidFill>
                <a:effectLst/>
              </a:rPr>
              <a:t> interventies bij coping problematiek.  </a:t>
            </a:r>
          </a:p>
          <a:p>
            <a:pPr algn="l">
              <a:buFont typeface="Arial" panose="020B0604020202020204" pitchFamily="34" charset="0"/>
              <a:buChar char="•"/>
            </a:pPr>
            <a:r>
              <a:rPr lang="nl-NL" sz="1800" b="0" i="0" dirty="0">
                <a:solidFill>
                  <a:srgbClr val="00354E"/>
                </a:solidFill>
                <a:effectLst/>
              </a:rPr>
              <a:t>Overweeg andere oorzaken van vermoeidheid en pijn bij duidelijke veranderingen van het klinisch beeld. </a:t>
            </a:r>
          </a:p>
          <a:p>
            <a:pPr algn="l"/>
            <a:endParaRPr lang="nl-NL" sz="18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7A7AEFF1-2027-6CD4-76EF-413E8462FC09}"/>
              </a:ext>
            </a:extLst>
          </p:cNvPr>
          <p:cNvSpPr>
            <a:spLocks noGrp="1"/>
          </p:cNvSpPr>
          <p:nvPr>
            <p:ph type="title"/>
          </p:nvPr>
        </p:nvSpPr>
        <p:spPr/>
        <p:txBody>
          <a:bodyPr/>
          <a:lstStyle/>
          <a:p>
            <a:r>
              <a:rPr lang="nl-NL" b="1" dirty="0">
                <a:effectLst/>
              </a:rPr>
              <a:t>Pijn en vermoeidheid</a:t>
            </a:r>
            <a:endParaRPr lang="nl-NL" b="0" i="0" dirty="0">
              <a:solidFill>
                <a:srgbClr val="00354E"/>
              </a:solidFill>
              <a:effectLst/>
            </a:endParaRPr>
          </a:p>
        </p:txBody>
      </p:sp>
      <p:pic>
        <p:nvPicPr>
          <p:cNvPr id="4" name="Afbeelding 3">
            <a:extLst>
              <a:ext uri="{FF2B5EF4-FFF2-40B4-BE49-F238E27FC236}">
                <a16:creationId xmlns:a16="http://schemas.microsoft.com/office/drawing/2014/main" id="{E313BDA6-9EF5-2992-F07F-9D6E8CD5DFAE}"/>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47679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8FAC2-990A-7AF4-158F-B5CCAA0897D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2F764C5-EC61-EEBB-FCCB-55DF75340D21}"/>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zijn de aanbevelingen bij vermoeidheid en pijn bij patiënten met de ziekte van Sjögren? </a:t>
            </a:r>
          </a:p>
          <a:p>
            <a:pPr marL="0" indent="0">
              <a:buNone/>
            </a:pPr>
            <a:endParaRPr lang="nl-NL" sz="1800" dirty="0">
              <a:solidFill>
                <a:srgbClr val="00354E"/>
              </a:solidFill>
            </a:endParaRPr>
          </a:p>
          <a:p>
            <a:pPr marL="0" indent="0">
              <a:buNone/>
            </a:pPr>
            <a:r>
              <a:rPr lang="nl-NL" sz="1800" b="1" dirty="0">
                <a:solidFill>
                  <a:srgbClr val="00354E"/>
                </a:solidFill>
                <a:effectLst/>
              </a:rPr>
              <a:t>Algemene </a:t>
            </a:r>
            <a:r>
              <a:rPr lang="nl-NL" sz="1800" b="1" dirty="0">
                <a:solidFill>
                  <a:srgbClr val="00354E"/>
                </a:solidFill>
              </a:rPr>
              <a:t>a</a:t>
            </a:r>
            <a:r>
              <a:rPr lang="nl-NL" sz="1800" b="1" dirty="0">
                <a:solidFill>
                  <a:srgbClr val="00354E"/>
                </a:solidFill>
                <a:effectLst/>
              </a:rPr>
              <a:t>cute musculoskeletale pijn </a:t>
            </a:r>
          </a:p>
          <a:p>
            <a:pPr marL="0" indent="0">
              <a:buNone/>
            </a:pPr>
            <a:r>
              <a:rPr lang="nl-NL" sz="1800" b="0" i="0" dirty="0">
                <a:solidFill>
                  <a:srgbClr val="00354E"/>
                </a:solidFill>
                <a:effectLst/>
              </a:rPr>
              <a:t>Overweeg een volledige dosis paracetamol of NSAID (oraal of topicaal) kortdurend voor te schrijven, rekening houdend met bijwerkingen en comorbiditeit.   </a:t>
            </a:r>
          </a:p>
          <a:p>
            <a:pPr marL="0" indent="0" algn="l">
              <a:buNone/>
            </a:pPr>
            <a:endParaRPr lang="nl-NL" sz="18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330E99B9-86D1-E6B9-4BC5-1C54F6C4808E}"/>
              </a:ext>
            </a:extLst>
          </p:cNvPr>
          <p:cNvSpPr>
            <a:spLocks noGrp="1"/>
          </p:cNvSpPr>
          <p:nvPr>
            <p:ph type="title"/>
          </p:nvPr>
        </p:nvSpPr>
        <p:spPr/>
        <p:txBody>
          <a:bodyPr/>
          <a:lstStyle/>
          <a:p>
            <a:r>
              <a:rPr lang="nl-NL" b="1" dirty="0">
                <a:effectLst/>
              </a:rPr>
              <a:t>Pijn en vermoeidheid</a:t>
            </a:r>
            <a:endParaRPr lang="nl-NL" b="0" i="0" dirty="0">
              <a:solidFill>
                <a:srgbClr val="00354E"/>
              </a:solidFill>
              <a:effectLst/>
            </a:endParaRPr>
          </a:p>
        </p:txBody>
      </p:sp>
      <p:pic>
        <p:nvPicPr>
          <p:cNvPr id="4" name="Afbeelding 3">
            <a:extLst>
              <a:ext uri="{FF2B5EF4-FFF2-40B4-BE49-F238E27FC236}">
                <a16:creationId xmlns:a16="http://schemas.microsoft.com/office/drawing/2014/main" id="{B497C408-4762-5EA3-EF80-22F0C35BD5D6}"/>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576928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19B1-34C9-3FF0-7C6A-9B4B32DF07B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5D5FF64-87E4-1A0D-7470-F63228560846}"/>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zijn de aanbevelingen bij vermoeidheid en pijn bij patiënten met de ziekte van Sjögren? </a:t>
            </a:r>
          </a:p>
          <a:p>
            <a:pPr marL="0" indent="0">
              <a:buNone/>
            </a:pPr>
            <a:endParaRPr lang="nl-NL" sz="1800" dirty="0">
              <a:solidFill>
                <a:srgbClr val="00354E"/>
              </a:solidFill>
            </a:endParaRPr>
          </a:p>
          <a:p>
            <a:pPr marL="0" indent="0">
              <a:buNone/>
            </a:pPr>
            <a:r>
              <a:rPr lang="nl-NL" sz="1800" b="1" dirty="0">
                <a:solidFill>
                  <a:srgbClr val="00354E"/>
                </a:solidFill>
                <a:effectLst/>
              </a:rPr>
              <a:t>Algemene </a:t>
            </a:r>
            <a:r>
              <a:rPr lang="nl-NL" sz="1800" b="1" dirty="0">
                <a:solidFill>
                  <a:srgbClr val="00354E"/>
                </a:solidFill>
              </a:rPr>
              <a:t>chronische musculoskeletale pijn </a:t>
            </a:r>
            <a:endParaRPr lang="nl-NL" sz="1800" b="1" dirty="0">
              <a:solidFill>
                <a:srgbClr val="00354E"/>
              </a:solidFill>
              <a:effectLst/>
            </a:endParaRPr>
          </a:p>
          <a:p>
            <a:pPr algn="l">
              <a:buFont typeface="Arial" panose="020B0604020202020204" pitchFamily="34" charset="0"/>
              <a:buChar char="•"/>
            </a:pPr>
            <a:r>
              <a:rPr lang="nl-NL" sz="1800" b="0" i="0" dirty="0">
                <a:solidFill>
                  <a:srgbClr val="00354E"/>
                </a:solidFill>
                <a:effectLst/>
              </a:rPr>
              <a:t>Overweeg hydroxychloroquine (HCQ) bij de behandeling van artralgie. Evalueer het effect na 6 maanden en staak de behandeling indien onvoldoende effectief. Schrijf geen andere </a:t>
            </a:r>
            <a:r>
              <a:rPr lang="nl-NL" sz="1800" b="0" i="0" dirty="0" err="1">
                <a:solidFill>
                  <a:srgbClr val="00354E"/>
                </a:solidFill>
                <a:effectLst/>
              </a:rPr>
              <a:t>immuunsuppressiva</a:t>
            </a:r>
            <a:r>
              <a:rPr lang="nl-NL" sz="1800" b="0" i="0" dirty="0">
                <a:solidFill>
                  <a:srgbClr val="00354E"/>
                </a:solidFill>
                <a:effectLst/>
              </a:rPr>
              <a:t> voor bij de behandeling van pijn en/of vermoeidheid, in afwachting van resultaten van nieuwe studies. </a:t>
            </a:r>
          </a:p>
          <a:p>
            <a:pPr algn="l">
              <a:buFont typeface="Arial" panose="020B0604020202020204" pitchFamily="34" charset="0"/>
              <a:buChar char="•"/>
            </a:pPr>
            <a:r>
              <a:rPr lang="nl-NL" sz="1800" b="0" i="0" dirty="0">
                <a:solidFill>
                  <a:srgbClr val="00354E"/>
                </a:solidFill>
                <a:effectLst/>
              </a:rPr>
              <a:t>Overweeg de ESSPRI als meetinstrument voor pijn en vermoeidheid bij patiënten met de ziekte van Sjögren.  </a:t>
            </a:r>
          </a:p>
          <a:p>
            <a:pPr algn="l">
              <a:buFont typeface="Arial" panose="020B0604020202020204" pitchFamily="34" charset="0"/>
              <a:buChar char="•"/>
            </a:pPr>
            <a:r>
              <a:rPr lang="nl-NL" sz="1800" b="0" i="0" dirty="0">
                <a:solidFill>
                  <a:srgbClr val="00354E"/>
                </a:solidFill>
                <a:effectLst/>
              </a:rPr>
              <a:t>Initieer niet-medicamenteuze behandelingen van chronische pijn en vermoeidheid waarbij een goede voorlichting de eerste stap is. Overweeg verwijzing naar paramedici met ervaring in de behandeling van chronische pijn en vermoeidheid </a:t>
            </a:r>
          </a:p>
          <a:p>
            <a:pPr algn="l">
              <a:buFont typeface="Arial" panose="020B0604020202020204" pitchFamily="34" charset="0"/>
              <a:buChar char="•"/>
            </a:pPr>
            <a:r>
              <a:rPr lang="nl-NL" sz="1800" b="0" i="0" dirty="0">
                <a:solidFill>
                  <a:srgbClr val="00354E"/>
                </a:solidFill>
                <a:effectLst/>
              </a:rPr>
              <a:t>Overweeg </a:t>
            </a:r>
            <a:r>
              <a:rPr lang="nl-NL" sz="1800" b="0" i="0" dirty="0" err="1">
                <a:solidFill>
                  <a:srgbClr val="00354E"/>
                </a:solidFill>
                <a:effectLst/>
              </a:rPr>
              <a:t>neuropathische</a:t>
            </a:r>
            <a:r>
              <a:rPr lang="nl-NL" sz="1800" b="0" i="0" dirty="0">
                <a:solidFill>
                  <a:srgbClr val="00354E"/>
                </a:solidFill>
                <a:effectLst/>
              </a:rPr>
              <a:t> pijnstillers als aanvullende behandeling bij chronische pijn, rekening houdend met de mogelijke verergering van siccaklachten als </a:t>
            </a:r>
            <a:r>
              <a:rPr lang="nl-NL" sz="1800" b="0" i="0" dirty="0" err="1">
                <a:solidFill>
                  <a:srgbClr val="00354E"/>
                </a:solidFill>
                <a:effectLst/>
              </a:rPr>
              <a:t>anticholinerge</a:t>
            </a:r>
            <a:r>
              <a:rPr lang="nl-NL" sz="1800" b="0" i="0" dirty="0">
                <a:solidFill>
                  <a:srgbClr val="00354E"/>
                </a:solidFill>
                <a:effectLst/>
              </a:rPr>
              <a:t> bijwerking. </a:t>
            </a:r>
          </a:p>
          <a:p>
            <a:pPr algn="l">
              <a:buFont typeface="Arial" panose="020B0604020202020204" pitchFamily="34" charset="0"/>
              <a:buChar char="•"/>
            </a:pPr>
            <a:r>
              <a:rPr lang="nl-NL" sz="1800" b="0" i="0" dirty="0">
                <a:solidFill>
                  <a:srgbClr val="00354E"/>
                </a:solidFill>
                <a:effectLst/>
              </a:rPr>
              <a:t>Overweeg andere oorzaken van pijn bij duidelijke veranderingen in het klinisch beeld.  </a:t>
            </a:r>
          </a:p>
          <a:p>
            <a:pPr marL="0" indent="0" algn="l">
              <a:buNone/>
            </a:pPr>
            <a:endParaRPr lang="nl-NL" sz="18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0D33BDC2-3E25-1359-A929-F282E562EC54}"/>
              </a:ext>
            </a:extLst>
          </p:cNvPr>
          <p:cNvSpPr>
            <a:spLocks noGrp="1"/>
          </p:cNvSpPr>
          <p:nvPr>
            <p:ph type="title"/>
          </p:nvPr>
        </p:nvSpPr>
        <p:spPr/>
        <p:txBody>
          <a:bodyPr/>
          <a:lstStyle/>
          <a:p>
            <a:r>
              <a:rPr lang="nl-NL" b="1" dirty="0">
                <a:effectLst/>
              </a:rPr>
              <a:t>Pijn en vermoeidheid</a:t>
            </a:r>
            <a:endParaRPr lang="nl-NL" b="0" i="0" dirty="0">
              <a:solidFill>
                <a:srgbClr val="00354E"/>
              </a:solidFill>
              <a:effectLst/>
            </a:endParaRPr>
          </a:p>
        </p:txBody>
      </p:sp>
      <p:pic>
        <p:nvPicPr>
          <p:cNvPr id="4" name="Afbeelding 3">
            <a:extLst>
              <a:ext uri="{FF2B5EF4-FFF2-40B4-BE49-F238E27FC236}">
                <a16:creationId xmlns:a16="http://schemas.microsoft.com/office/drawing/2014/main" id="{53CA450B-3AAC-D2D9-4536-72BA077C052A}"/>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326841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Achtergrond</a:t>
            </a:r>
          </a:p>
          <a:p>
            <a:pPr marL="285750" indent="-285750"/>
            <a:r>
              <a:rPr lang="nl-NL" dirty="0"/>
              <a:t>Over de richtlijn</a:t>
            </a:r>
          </a:p>
          <a:p>
            <a:pPr marL="285750" indent="-285750"/>
            <a:r>
              <a:rPr lang="nl-NL" dirty="0"/>
              <a:t>Uitgangsvragen en aanbevelingen</a:t>
            </a:r>
          </a:p>
          <a:p>
            <a:pPr marL="285750" indent="-285750"/>
            <a:r>
              <a:rPr lang="nl-NL" dirty="0"/>
              <a:t>Tools bij de richtlijn</a:t>
            </a:r>
          </a:p>
          <a:p>
            <a:pPr marL="285750" indent="-285750"/>
            <a:endParaRPr lang="nl-NL" dirty="0"/>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pic>
        <p:nvPicPr>
          <p:cNvPr id="3" name="Afbeelding 2">
            <a:extLst>
              <a:ext uri="{FF2B5EF4-FFF2-40B4-BE49-F238E27FC236}">
                <a16:creationId xmlns:a16="http://schemas.microsoft.com/office/drawing/2014/main" id="{53E4A8CA-70A0-701D-F57C-8FBEF209F09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82AC-97DC-67A8-6EFA-7589406326BE}"/>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6C576A6-E100-DCB4-62CE-21E266C3879E}"/>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zijn de aanbevelingen bij vermoeidheid en pijn bij patiënten met de ziekte van Sjögren? </a:t>
            </a:r>
          </a:p>
          <a:p>
            <a:pPr marL="0" indent="0">
              <a:buNone/>
            </a:pPr>
            <a:endParaRPr lang="nl-NL" sz="1800" dirty="0">
              <a:solidFill>
                <a:srgbClr val="00354E"/>
              </a:solidFill>
            </a:endParaRPr>
          </a:p>
          <a:p>
            <a:pPr marL="0" indent="0">
              <a:buNone/>
            </a:pPr>
            <a:r>
              <a:rPr lang="nl-NL" sz="1800" b="1" dirty="0">
                <a:solidFill>
                  <a:srgbClr val="00354E"/>
                </a:solidFill>
                <a:effectLst/>
              </a:rPr>
              <a:t>Algemene c</a:t>
            </a:r>
            <a:r>
              <a:rPr lang="nl-NL" sz="1800" b="1" dirty="0">
                <a:solidFill>
                  <a:srgbClr val="00354E"/>
                </a:solidFill>
              </a:rPr>
              <a:t>hronische vermoeidheid bij Sjögren </a:t>
            </a:r>
            <a:endParaRPr lang="nl-NL" sz="1800" b="1" dirty="0">
              <a:solidFill>
                <a:srgbClr val="00354E"/>
              </a:solidFill>
              <a:effectLst/>
            </a:endParaRPr>
          </a:p>
          <a:p>
            <a:pPr algn="l">
              <a:buFont typeface="Arial" panose="020B0604020202020204" pitchFamily="34" charset="0"/>
              <a:buChar char="•"/>
            </a:pPr>
            <a:r>
              <a:rPr lang="nl-NL" sz="1800" b="0" i="0" dirty="0">
                <a:solidFill>
                  <a:srgbClr val="00354E"/>
                </a:solidFill>
                <a:effectLst/>
              </a:rPr>
              <a:t>Overweeg andere oorzaken van vermoeidheid, gebruikmakend van de richtlijn </a:t>
            </a:r>
            <a:r>
              <a:rPr lang="nl-NL" sz="1800" b="0" i="0" dirty="0">
                <a:solidFill>
                  <a:srgbClr val="00354E"/>
                </a:solidFill>
                <a:effectLst/>
                <a:hlinkClick r:id="rId3"/>
              </a:rPr>
              <a:t>Chronisch vermoeidheidsyndroom</a:t>
            </a:r>
            <a:r>
              <a:rPr lang="nl-NL" sz="1800" dirty="0">
                <a:solidFill>
                  <a:srgbClr val="00354E"/>
                </a:solidFill>
              </a:rPr>
              <a:t>.</a:t>
            </a:r>
            <a:endParaRPr lang="nl-NL" sz="1800" b="0" i="0" dirty="0">
              <a:solidFill>
                <a:srgbClr val="00354E"/>
              </a:solidFill>
              <a:effectLst/>
            </a:endParaRPr>
          </a:p>
          <a:p>
            <a:pPr algn="l">
              <a:buFont typeface="Arial" panose="020B0604020202020204" pitchFamily="34" charset="0"/>
              <a:buChar char="•"/>
            </a:pPr>
            <a:r>
              <a:rPr lang="nl-NL" sz="1800" b="0" i="0" dirty="0">
                <a:solidFill>
                  <a:srgbClr val="00354E"/>
                </a:solidFill>
                <a:effectLst/>
              </a:rPr>
              <a:t>Sluit bij de behandeling van chronische vermoeidheid zoveel mogelijk aan bij de aanbevelingen van de </a:t>
            </a:r>
            <a:r>
              <a:rPr lang="nl-NL" sz="1800" b="0" i="0" dirty="0">
                <a:solidFill>
                  <a:srgbClr val="00354E"/>
                </a:solidFill>
                <a:effectLst/>
                <a:hlinkClick r:id="rId4"/>
              </a:rPr>
              <a:t>EULAR recommendations voor inflammatoire reumatische en musculoskeletale ziekten</a:t>
            </a:r>
            <a:r>
              <a:rPr lang="nl-NL" sz="1800" dirty="0">
                <a:solidFill>
                  <a:srgbClr val="00354E"/>
                </a:solidFill>
              </a:rPr>
              <a:t>.</a:t>
            </a:r>
            <a:endParaRPr lang="nl-NL" sz="1800" b="0" i="0" dirty="0">
              <a:solidFill>
                <a:srgbClr val="00354E"/>
              </a:solidFill>
              <a:effectLst/>
            </a:endParaRPr>
          </a:p>
          <a:p>
            <a:pPr marL="0" indent="0" algn="l">
              <a:buNone/>
            </a:pPr>
            <a:endParaRPr lang="nl-NL" sz="1800" b="0" i="0" dirty="0">
              <a:solidFill>
                <a:srgbClr val="00354E"/>
              </a:solidFill>
              <a:effectLst/>
            </a:endParaRPr>
          </a:p>
          <a:p>
            <a:pPr marL="0" indent="0">
              <a:buNone/>
            </a:pPr>
            <a:br>
              <a:rPr lang="nl-NL" sz="1800" dirty="0"/>
            </a:br>
            <a:endParaRPr lang="nl-NL" sz="1800"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7114CC59-357E-0405-15A0-4DA584790561}"/>
              </a:ext>
            </a:extLst>
          </p:cNvPr>
          <p:cNvSpPr>
            <a:spLocks noGrp="1"/>
          </p:cNvSpPr>
          <p:nvPr>
            <p:ph type="title"/>
          </p:nvPr>
        </p:nvSpPr>
        <p:spPr/>
        <p:txBody>
          <a:bodyPr/>
          <a:lstStyle/>
          <a:p>
            <a:r>
              <a:rPr lang="nl-NL" b="1" dirty="0">
                <a:effectLst/>
              </a:rPr>
              <a:t>Pijn en vermoeidheid</a:t>
            </a:r>
            <a:endParaRPr lang="nl-NL" b="0" i="0" dirty="0">
              <a:solidFill>
                <a:srgbClr val="00354E"/>
              </a:solidFill>
              <a:effectLst/>
            </a:endParaRPr>
          </a:p>
        </p:txBody>
      </p:sp>
      <p:pic>
        <p:nvPicPr>
          <p:cNvPr id="4" name="Afbeelding 3">
            <a:extLst>
              <a:ext uri="{FF2B5EF4-FFF2-40B4-BE49-F238E27FC236}">
                <a16:creationId xmlns:a16="http://schemas.microsoft.com/office/drawing/2014/main" id="{992B1A25-6DED-E82E-85B2-274176E715AD}"/>
              </a:ext>
            </a:extLst>
          </p:cNvPr>
          <p:cNvPicPr>
            <a:picLocks noChangeAspect="1"/>
          </p:cNvPicPr>
          <p:nvPr/>
        </p:nvPicPr>
        <p:blipFill rotWithShape="1">
          <a:blip r:embed="rId5">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331428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A17D2-7311-DD28-F671-3B23A2B9416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F5ECE3E-BE77-DA93-9413-A2073275E115}"/>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is de plaatsbepaling van </a:t>
            </a:r>
            <a:r>
              <a:rPr lang="nl-NL" sz="1800" b="0" i="0" dirty="0" err="1">
                <a:solidFill>
                  <a:srgbClr val="00354E"/>
                </a:solidFill>
                <a:effectLst/>
              </a:rPr>
              <a:t>immuunmodulerende</a:t>
            </a:r>
            <a:r>
              <a:rPr lang="nl-NL" sz="1800" b="0" i="0" dirty="0">
                <a:solidFill>
                  <a:srgbClr val="00354E"/>
                </a:solidFill>
                <a:effectLst/>
              </a:rPr>
              <a:t> therapie van patiënten met </a:t>
            </a:r>
            <a:r>
              <a:rPr lang="nl-NL" sz="1800" b="0" i="0" dirty="0" err="1">
                <a:solidFill>
                  <a:srgbClr val="00354E"/>
                </a:solidFill>
                <a:effectLst/>
              </a:rPr>
              <a:t>SjS</a:t>
            </a:r>
            <a:r>
              <a:rPr lang="nl-NL" sz="1800" b="0" i="0" dirty="0">
                <a:solidFill>
                  <a:srgbClr val="00354E"/>
                </a:solidFill>
                <a:effectLst/>
              </a:rPr>
              <a:t>?  </a:t>
            </a:r>
          </a:p>
          <a:p>
            <a:pPr marL="0" indent="0" algn="l">
              <a:buNone/>
            </a:pPr>
            <a:endParaRPr lang="nl-NL" sz="1800" b="0" i="0" dirty="0">
              <a:solidFill>
                <a:srgbClr val="00354E"/>
              </a:solidFill>
              <a:effectLst/>
            </a:endParaRPr>
          </a:p>
          <a:p>
            <a:pPr marL="0" indent="0" algn="l">
              <a:buNone/>
            </a:pPr>
            <a:r>
              <a:rPr lang="nl-NL" sz="1600" b="0" i="0" dirty="0">
                <a:solidFill>
                  <a:srgbClr val="00354E"/>
                </a:solidFill>
                <a:effectLst/>
              </a:rPr>
              <a:t>Deze uitgangsvraag bevat de volgende deelvragen: </a:t>
            </a:r>
          </a:p>
          <a:p>
            <a:r>
              <a:rPr lang="nl-NL" sz="1600" b="0" i="0" dirty="0">
                <a:solidFill>
                  <a:srgbClr val="00354E"/>
                </a:solidFill>
                <a:effectLst/>
              </a:rPr>
              <a:t>Wat is de plaatsbepaling van </a:t>
            </a:r>
            <a:r>
              <a:rPr lang="nl-NL" sz="1600" b="0" i="0" dirty="0" err="1">
                <a:solidFill>
                  <a:srgbClr val="00354E"/>
                </a:solidFill>
                <a:effectLst/>
              </a:rPr>
              <a:t>glucocorticosteroïden</a:t>
            </a:r>
            <a:r>
              <a:rPr lang="nl-NL" sz="1600" b="0" i="0" dirty="0">
                <a:solidFill>
                  <a:srgbClr val="00354E"/>
                </a:solidFill>
                <a:effectLst/>
              </a:rPr>
              <a:t> in de behandeling van actieve systemische ziekte?  </a:t>
            </a:r>
          </a:p>
          <a:p>
            <a:r>
              <a:rPr lang="nl-NL" sz="1600" b="0" i="0" dirty="0">
                <a:solidFill>
                  <a:srgbClr val="00354E"/>
                </a:solidFill>
                <a:effectLst/>
              </a:rPr>
              <a:t>Wat is de plaatsbepaling van </a:t>
            </a:r>
            <a:r>
              <a:rPr lang="nl-NL" sz="1600" b="0" i="0" dirty="0" err="1">
                <a:solidFill>
                  <a:srgbClr val="00354E"/>
                </a:solidFill>
                <a:effectLst/>
              </a:rPr>
              <a:t>immuunmodulerende</a:t>
            </a:r>
            <a:r>
              <a:rPr lang="nl-NL" sz="1600" b="0" i="0" dirty="0">
                <a:solidFill>
                  <a:srgbClr val="00354E"/>
                </a:solidFill>
                <a:effectLst/>
              </a:rPr>
              <a:t> therapie bij actieve systemische ziekte? </a:t>
            </a:r>
          </a:p>
          <a:p>
            <a:pPr lvl="1"/>
            <a:r>
              <a:rPr lang="nl-NL" sz="1600" b="0" i="0" dirty="0">
                <a:solidFill>
                  <a:srgbClr val="00354E"/>
                </a:solidFill>
                <a:effectLst/>
              </a:rPr>
              <a:t>Op </a:t>
            </a:r>
            <a:r>
              <a:rPr lang="nl-NL" sz="1600" b="0" i="0" dirty="0" err="1">
                <a:solidFill>
                  <a:srgbClr val="00354E"/>
                </a:solidFill>
                <a:effectLst/>
              </a:rPr>
              <a:t>orgaanspecifiek</a:t>
            </a:r>
            <a:r>
              <a:rPr lang="nl-NL" sz="1600" b="0" i="0" dirty="0">
                <a:solidFill>
                  <a:srgbClr val="00354E"/>
                </a:solidFill>
                <a:effectLst/>
              </a:rPr>
              <a:t> niveau: constitutionele symptomen, fenomeen van Raynaud, lymfadenopathie, speekselklierzwelling/sialadenitis, artritis, pulmonaal, huidbetrokkenheid, neurologische manifestaties (musculair, perifeer zenuwstelsel, centraal zenuwstelsel), renale betrokkenheid en hematologische betrokkenheid </a:t>
            </a:r>
          </a:p>
          <a:p>
            <a:r>
              <a:rPr lang="nl-NL" sz="1600" b="0" i="0" dirty="0">
                <a:solidFill>
                  <a:srgbClr val="00354E"/>
                </a:solidFill>
                <a:effectLst/>
              </a:rPr>
              <a:t>Hoe wordt de behandelrespons geëvalueerd?</a:t>
            </a:r>
          </a:p>
          <a:p>
            <a:pPr marL="0" indent="0" algn="l">
              <a:buNone/>
            </a:pPr>
            <a:endParaRPr lang="nl-NL" sz="16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57F4E0DF-63A7-B31E-A386-0EB507BEA11A}"/>
              </a:ext>
            </a:extLst>
          </p:cNvPr>
          <p:cNvSpPr>
            <a:spLocks noGrp="1"/>
          </p:cNvSpPr>
          <p:nvPr>
            <p:ph type="title"/>
          </p:nvPr>
        </p:nvSpPr>
        <p:spPr/>
        <p:txBody>
          <a:bodyPr/>
          <a:lstStyle/>
          <a:p>
            <a:r>
              <a:rPr lang="nl-NL" b="1" dirty="0">
                <a:effectLst/>
              </a:rPr>
              <a:t>Systemische behandeling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1B37697E-AAD3-2B86-135C-E481824A9126}"/>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78616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4B620-53AE-7428-129E-EE9CA21677A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435227A-113C-A65E-AF66-83C1A0F82057}"/>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Wat is de plaatsbepaling van </a:t>
            </a:r>
            <a:r>
              <a:rPr lang="nl-NL" sz="1800" b="0" i="0" dirty="0" err="1">
                <a:solidFill>
                  <a:srgbClr val="00354E"/>
                </a:solidFill>
                <a:effectLst/>
              </a:rPr>
              <a:t>immuunmodulerende</a:t>
            </a:r>
            <a:r>
              <a:rPr lang="nl-NL" sz="1800" b="0" i="0" dirty="0">
                <a:solidFill>
                  <a:srgbClr val="00354E"/>
                </a:solidFill>
                <a:effectLst/>
              </a:rPr>
              <a:t> therapie van patiënten met </a:t>
            </a:r>
            <a:r>
              <a:rPr lang="nl-NL" sz="1800" b="0" i="0" dirty="0" err="1">
                <a:solidFill>
                  <a:srgbClr val="00354E"/>
                </a:solidFill>
                <a:effectLst/>
              </a:rPr>
              <a:t>SjS</a:t>
            </a:r>
            <a:r>
              <a:rPr lang="nl-NL" sz="1800" b="0" i="0" dirty="0">
                <a:solidFill>
                  <a:srgbClr val="00354E"/>
                </a:solidFill>
                <a:effectLst/>
              </a:rPr>
              <a:t>?  </a:t>
            </a:r>
          </a:p>
          <a:p>
            <a:pPr marL="0" indent="0" algn="l">
              <a:buNone/>
            </a:pPr>
            <a:endParaRPr lang="nl-NL" sz="1800" b="0" i="0" dirty="0">
              <a:solidFill>
                <a:srgbClr val="00354E"/>
              </a:solidFill>
              <a:effectLst/>
            </a:endParaRPr>
          </a:p>
          <a:p>
            <a:pPr marL="0" indent="0" algn="l">
              <a:buNone/>
            </a:pPr>
            <a:r>
              <a:rPr lang="nl-NL" sz="1800" b="1" dirty="0">
                <a:solidFill>
                  <a:srgbClr val="00354E"/>
                </a:solidFill>
              </a:rPr>
              <a:t>Aanbevelingen</a:t>
            </a:r>
            <a:endParaRPr lang="nl-NL" sz="1800" b="1" i="0" dirty="0">
              <a:solidFill>
                <a:srgbClr val="00354E"/>
              </a:solidFill>
              <a:effectLst/>
            </a:endParaRPr>
          </a:p>
          <a:p>
            <a:pPr algn="l"/>
            <a:r>
              <a:rPr lang="nl-NL" sz="1800" b="0" i="0" dirty="0">
                <a:solidFill>
                  <a:srgbClr val="00354E"/>
                </a:solidFill>
                <a:effectLst/>
              </a:rPr>
              <a:t>Overweeg </a:t>
            </a:r>
            <a:r>
              <a:rPr lang="nl-NL" sz="1800" b="0" i="0" dirty="0" err="1">
                <a:solidFill>
                  <a:srgbClr val="00354E"/>
                </a:solidFill>
                <a:effectLst/>
              </a:rPr>
              <a:t>immuunmodulerende</a:t>
            </a:r>
            <a:r>
              <a:rPr lang="nl-NL" sz="1800" b="0" i="0" dirty="0">
                <a:solidFill>
                  <a:srgbClr val="00354E"/>
                </a:solidFill>
                <a:effectLst/>
              </a:rPr>
              <a:t> therapie voor de behandeling van </a:t>
            </a:r>
            <a:r>
              <a:rPr lang="nl-NL" sz="1800" b="0" i="0" dirty="0" err="1">
                <a:solidFill>
                  <a:srgbClr val="00354E"/>
                </a:solidFill>
                <a:effectLst/>
              </a:rPr>
              <a:t>SjD</a:t>
            </a:r>
            <a:r>
              <a:rPr lang="nl-NL" sz="1800" b="0" i="0" dirty="0">
                <a:solidFill>
                  <a:srgbClr val="00354E"/>
                </a:solidFill>
                <a:effectLst/>
              </a:rPr>
              <a:t> met systemische ziekteactiviteit. </a:t>
            </a:r>
          </a:p>
          <a:p>
            <a:pPr algn="l"/>
            <a:r>
              <a:rPr lang="nl-NL" sz="1800" b="0" i="0" dirty="0">
                <a:solidFill>
                  <a:srgbClr val="00354E"/>
                </a:solidFill>
                <a:effectLst/>
              </a:rPr>
              <a:t>Overleg zo nodig met een expertisecentrum op het gebied van </a:t>
            </a:r>
            <a:r>
              <a:rPr lang="nl-NL" sz="1800" b="0" i="0" dirty="0" err="1">
                <a:solidFill>
                  <a:srgbClr val="00354E"/>
                </a:solidFill>
                <a:effectLst/>
              </a:rPr>
              <a:t>SjD</a:t>
            </a:r>
            <a:r>
              <a:rPr lang="nl-NL" sz="1800" b="0" i="0" dirty="0">
                <a:solidFill>
                  <a:srgbClr val="00354E"/>
                </a:solidFill>
                <a:effectLst/>
              </a:rPr>
              <a:t> of met behandelaars met </a:t>
            </a:r>
            <a:r>
              <a:rPr lang="nl-NL" sz="1800" b="0" i="0" dirty="0" err="1">
                <a:solidFill>
                  <a:srgbClr val="00354E"/>
                </a:solidFill>
                <a:effectLst/>
              </a:rPr>
              <a:t>orgaanspecifieke</a:t>
            </a:r>
            <a:r>
              <a:rPr lang="nl-NL" sz="1800" b="0" i="0" dirty="0">
                <a:solidFill>
                  <a:srgbClr val="00354E"/>
                </a:solidFill>
                <a:effectLst/>
              </a:rPr>
              <a:t> expertise indien er (mogelijk) indicatie is voor behandeling van systemische ziekteactiviteit. </a:t>
            </a:r>
          </a:p>
          <a:p>
            <a:pPr algn="l"/>
            <a:r>
              <a:rPr lang="nl-NL" sz="1800" b="0" i="0" dirty="0">
                <a:solidFill>
                  <a:srgbClr val="00354E"/>
                </a:solidFill>
                <a:effectLst/>
              </a:rPr>
              <a:t>Gebruik </a:t>
            </a:r>
            <a:r>
              <a:rPr lang="nl-NL" sz="1800" b="0" i="0" dirty="0" err="1">
                <a:solidFill>
                  <a:srgbClr val="00354E"/>
                </a:solidFill>
                <a:effectLst/>
              </a:rPr>
              <a:t>glucocorticoïden</a:t>
            </a:r>
            <a:r>
              <a:rPr lang="nl-NL" sz="1800" b="0" i="0" dirty="0">
                <a:solidFill>
                  <a:srgbClr val="00354E"/>
                </a:solidFill>
                <a:effectLst/>
              </a:rPr>
              <a:t> in de laagst mogelijke dosis en voor de kortst mogelijke tijdsduur die nodig is om actieve systemische ziekte in remissie te brengen en te houden. </a:t>
            </a:r>
          </a:p>
          <a:p>
            <a:pPr algn="l"/>
            <a:r>
              <a:rPr lang="nl-NL" sz="1800" b="0" i="0" dirty="0">
                <a:solidFill>
                  <a:srgbClr val="00354E"/>
                </a:solidFill>
                <a:effectLst/>
              </a:rPr>
              <a:t>Overweeg B-celgerichte therapieën bij patiënten met ernstige, refractaire systemische ziekteactiviteit. </a:t>
            </a:r>
          </a:p>
          <a:p>
            <a:pPr algn="l"/>
            <a:r>
              <a:rPr lang="nl-NL" sz="1800" b="0" i="0" dirty="0">
                <a:solidFill>
                  <a:srgbClr val="00354E"/>
                </a:solidFill>
                <a:effectLst/>
              </a:rPr>
              <a:t>Als algemene regel kan de systemische orgaan specifieke behandeling bestaan uit sequentieel of gecombineerd gebruik van </a:t>
            </a:r>
            <a:r>
              <a:rPr lang="nl-NL" sz="1800" b="0" i="0" dirty="0" err="1">
                <a:solidFill>
                  <a:srgbClr val="00354E"/>
                </a:solidFill>
                <a:effectLst/>
              </a:rPr>
              <a:t>GC’s</a:t>
            </a:r>
            <a:r>
              <a:rPr lang="nl-NL" sz="1800" b="0" i="0" dirty="0">
                <a:solidFill>
                  <a:srgbClr val="00354E"/>
                </a:solidFill>
                <a:effectLst/>
              </a:rPr>
              <a:t> en </a:t>
            </a:r>
            <a:r>
              <a:rPr lang="nl-NL" sz="1800" b="0" i="0" dirty="0" err="1">
                <a:solidFill>
                  <a:srgbClr val="00354E"/>
                </a:solidFill>
                <a:effectLst/>
              </a:rPr>
              <a:t>DMARDs</a:t>
            </a:r>
            <a:r>
              <a:rPr lang="nl-NL" sz="1800" b="0" i="0" dirty="0">
                <a:solidFill>
                  <a:srgbClr val="00354E"/>
                </a:solidFill>
                <a:effectLst/>
              </a:rPr>
              <a:t>. Zie de stroomschema’s:</a:t>
            </a:r>
          </a:p>
          <a:p>
            <a:pPr algn="l"/>
            <a:r>
              <a:rPr lang="nl-NL" sz="1800" b="0" i="0" dirty="0">
                <a:solidFill>
                  <a:srgbClr val="00354E"/>
                </a:solidFill>
                <a:effectLst/>
                <a:hlinkClick r:id="rId3"/>
              </a:rPr>
              <a:t>Stroomschema 1</a:t>
            </a:r>
            <a:r>
              <a:rPr lang="nl-NL" sz="1800" b="0" i="0" dirty="0">
                <a:solidFill>
                  <a:srgbClr val="00354E"/>
                </a:solidFill>
                <a:effectLst/>
              </a:rPr>
              <a:t>  l </a:t>
            </a:r>
            <a:r>
              <a:rPr lang="nl-NL" sz="1800" b="0" i="0" dirty="0">
                <a:solidFill>
                  <a:srgbClr val="00354E"/>
                </a:solidFill>
                <a:effectLst/>
                <a:hlinkClick r:id="rId4"/>
              </a:rPr>
              <a:t>Stroomschema 2</a:t>
            </a:r>
            <a:r>
              <a:rPr lang="nl-NL" sz="1800" b="0" i="0" dirty="0">
                <a:solidFill>
                  <a:srgbClr val="00354E"/>
                </a:solidFill>
                <a:effectLst/>
              </a:rPr>
              <a:t> l </a:t>
            </a:r>
            <a:r>
              <a:rPr lang="nl-NL" sz="1800" b="0" i="0" dirty="0">
                <a:solidFill>
                  <a:srgbClr val="00354E"/>
                </a:solidFill>
                <a:effectLst/>
                <a:hlinkClick r:id="rId5"/>
              </a:rPr>
              <a:t>Stroomschema 3</a:t>
            </a:r>
            <a:r>
              <a:rPr lang="nl-NL" sz="1800" b="0" i="0" dirty="0">
                <a:solidFill>
                  <a:srgbClr val="00354E"/>
                </a:solidFill>
                <a:effectLst/>
              </a:rPr>
              <a:t> </a:t>
            </a:r>
          </a:p>
          <a:p>
            <a:pPr marL="0" indent="0" algn="l">
              <a:buNone/>
            </a:pPr>
            <a:endParaRPr lang="nl-NL" sz="16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3F3901D3-80AE-AAA2-7FD1-EF45698B7955}"/>
              </a:ext>
            </a:extLst>
          </p:cNvPr>
          <p:cNvSpPr>
            <a:spLocks noGrp="1"/>
          </p:cNvSpPr>
          <p:nvPr>
            <p:ph type="title"/>
          </p:nvPr>
        </p:nvSpPr>
        <p:spPr/>
        <p:txBody>
          <a:bodyPr/>
          <a:lstStyle/>
          <a:p>
            <a:r>
              <a:rPr lang="nl-NL" b="1" dirty="0">
                <a:effectLst/>
              </a:rPr>
              <a:t>Systemische behandeling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671D84E5-5147-8DD5-3AFD-789508D5C279}"/>
              </a:ext>
            </a:extLst>
          </p:cNvPr>
          <p:cNvPicPr>
            <a:picLocks noChangeAspect="1"/>
          </p:cNvPicPr>
          <p:nvPr/>
        </p:nvPicPr>
        <p:blipFill rotWithShape="1">
          <a:blip r:embed="rId6">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35322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A5FA-19AA-6864-FCE2-C4BE7669743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0064DBD-F4D9-F240-757C-5CF06B6642FB}"/>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nl-NL" sz="1800" b="0" i="0" dirty="0">
                <a:solidFill>
                  <a:srgbClr val="00354E"/>
                </a:solidFill>
                <a:effectLst/>
              </a:rPr>
              <a:t>Wat is de frequentie van follow-up? </a:t>
            </a:r>
          </a:p>
          <a:p>
            <a:pPr algn="l">
              <a:buFont typeface="Arial" panose="020B0604020202020204" pitchFamily="34" charset="0"/>
              <a:buChar char="•"/>
            </a:pPr>
            <a:r>
              <a:rPr lang="nl-NL" sz="1800" b="0" i="0" dirty="0">
                <a:solidFill>
                  <a:srgbClr val="00354E"/>
                </a:solidFill>
                <a:effectLst/>
              </a:rPr>
              <a:t>Wat is de inhoud van de follow-up? </a:t>
            </a:r>
          </a:p>
          <a:p>
            <a:pPr marL="0" indent="0" algn="l">
              <a:buNone/>
            </a:pPr>
            <a:endParaRPr lang="nl-NL" sz="1800" b="0" i="0" dirty="0">
              <a:solidFill>
                <a:srgbClr val="00354E"/>
              </a:solidFill>
              <a:effectLst/>
            </a:endParaRPr>
          </a:p>
          <a:p>
            <a:pPr marL="0" indent="0" algn="l">
              <a:buNone/>
            </a:pPr>
            <a:r>
              <a:rPr lang="nl-NL" sz="1600" b="1" dirty="0">
                <a:solidFill>
                  <a:srgbClr val="00354E"/>
                </a:solidFill>
              </a:rPr>
              <a:t>Aanbevelingen</a:t>
            </a:r>
            <a:endParaRPr lang="nl-NL" sz="1600" b="1" i="0" dirty="0">
              <a:solidFill>
                <a:srgbClr val="00354E"/>
              </a:solidFill>
              <a:effectLst/>
            </a:endParaRPr>
          </a:p>
          <a:p>
            <a:pPr algn="l"/>
            <a:r>
              <a:rPr lang="nl-NL" sz="1600" b="0" i="0" dirty="0">
                <a:solidFill>
                  <a:srgbClr val="00354E"/>
                </a:solidFill>
                <a:effectLst/>
              </a:rPr>
              <a:t>Bepaal de follow-up van patiënten met de ziekte van Sjögren op basis van de mate van orgaanbetrokkenheid en de klinische beoordeling van de behandelend specialist. </a:t>
            </a:r>
          </a:p>
          <a:p>
            <a:pPr algn="l"/>
            <a:r>
              <a:rPr lang="nl-NL" sz="1600" b="0" i="0" dirty="0">
                <a:solidFill>
                  <a:srgbClr val="00354E"/>
                </a:solidFill>
                <a:effectLst/>
              </a:rPr>
              <a:t>Stem bij orgaanbetrokkenheid de behandeling af met experts op het gebied van de ziekte van Sjögren met betreffende orgaanbetrokkenheid, eventueel in een (fysiek of digitaal (ARCH)) multidisciplinair overleg. </a:t>
            </a:r>
          </a:p>
          <a:p>
            <a:pPr algn="l"/>
            <a:r>
              <a:rPr lang="nl-NL" sz="1600" b="0" i="0" dirty="0">
                <a:solidFill>
                  <a:srgbClr val="00354E"/>
                </a:solidFill>
                <a:effectLst/>
              </a:rPr>
              <a:t>Adviseer elke patiënt met de ziekte van Sjögren adequate tandheelkundige controle en CVRM-controle.  </a:t>
            </a:r>
          </a:p>
          <a:p>
            <a:pPr algn="l"/>
            <a:r>
              <a:rPr lang="nl-NL" sz="1600" b="0" i="0" dirty="0">
                <a:solidFill>
                  <a:srgbClr val="00354E"/>
                </a:solidFill>
                <a:effectLst/>
              </a:rPr>
              <a:t>Verwijs elke patiënt met de ziekte van Sjögren en een actieve zwangerschapswens voor </a:t>
            </a:r>
            <a:r>
              <a:rPr lang="nl-NL" sz="1600" b="0" i="0" dirty="0" err="1">
                <a:solidFill>
                  <a:srgbClr val="00354E"/>
                </a:solidFill>
                <a:effectLst/>
              </a:rPr>
              <a:t>preconceptioneel</a:t>
            </a:r>
            <a:r>
              <a:rPr lang="nl-NL" sz="1600" b="0" i="0" dirty="0">
                <a:solidFill>
                  <a:srgbClr val="00354E"/>
                </a:solidFill>
                <a:effectLst/>
              </a:rPr>
              <a:t> advies. </a:t>
            </a:r>
          </a:p>
          <a:p>
            <a:pPr algn="l"/>
            <a:r>
              <a:rPr lang="nl-NL" sz="1600" b="0" i="0" dirty="0">
                <a:solidFill>
                  <a:srgbClr val="00354E"/>
                </a:solidFill>
                <a:effectLst/>
              </a:rPr>
              <a:t>Overweeg bij stabiele ziekte ± 5 jaar na diagnose zonder orgaanbetrokkenheid of risicofactoren voor lymfoom het interval van de controles te verlengen of terug te verwijzen naar de 1</a:t>
            </a:r>
            <a:r>
              <a:rPr lang="nl-NL" sz="1600" b="0" i="0" baseline="30000" dirty="0">
                <a:solidFill>
                  <a:srgbClr val="00354E"/>
                </a:solidFill>
                <a:effectLst/>
              </a:rPr>
              <a:t>e</a:t>
            </a:r>
            <a:r>
              <a:rPr lang="nl-NL" sz="1600" b="0" i="0" dirty="0">
                <a:solidFill>
                  <a:srgbClr val="00354E"/>
                </a:solidFill>
                <a:effectLst/>
              </a:rPr>
              <a:t> lijn met duidelijke adviezen in samenspraak met de patiënt. </a:t>
            </a:r>
          </a:p>
          <a:p>
            <a:pPr algn="l"/>
            <a:r>
              <a:rPr lang="nl-NL" sz="1600" b="0" i="0" dirty="0">
                <a:solidFill>
                  <a:srgbClr val="00354E"/>
                </a:solidFill>
                <a:effectLst/>
              </a:rPr>
              <a:t>Attendeer elke patiënt met de ziekte van Sjögren op de Nationale Vereniging Sjögrenpatiënten (NVSP).</a:t>
            </a:r>
          </a:p>
          <a:p>
            <a:pPr marL="0" indent="0" algn="l">
              <a:buNone/>
            </a:pPr>
            <a:endParaRPr lang="nl-NL" sz="1600" b="0" i="0" dirty="0">
              <a:solidFill>
                <a:srgbClr val="00354E"/>
              </a:solidFill>
              <a:effectLst/>
            </a:endParaRPr>
          </a:p>
          <a:p>
            <a:pPr marL="0" indent="0">
              <a:buNone/>
            </a:pPr>
            <a:br>
              <a:rPr lang="nl-NL" dirty="0"/>
            </a:br>
            <a:endParaRPr lang="nl-NL" dirty="0">
              <a:effectLst/>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F94D03AE-2C59-C012-6EAB-C36545785250}"/>
              </a:ext>
            </a:extLst>
          </p:cNvPr>
          <p:cNvSpPr>
            <a:spLocks noGrp="1"/>
          </p:cNvSpPr>
          <p:nvPr>
            <p:ph type="title"/>
          </p:nvPr>
        </p:nvSpPr>
        <p:spPr/>
        <p:txBody>
          <a:bodyPr/>
          <a:lstStyle/>
          <a:p>
            <a:r>
              <a:rPr lang="nl-NL" b="1" dirty="0">
                <a:effectLst/>
              </a:rPr>
              <a:t>Follow-up</a:t>
            </a:r>
            <a:endParaRPr lang="nl-NL" b="0" i="0" dirty="0">
              <a:solidFill>
                <a:srgbClr val="00354E"/>
              </a:solidFill>
              <a:effectLst/>
            </a:endParaRPr>
          </a:p>
        </p:txBody>
      </p:sp>
      <p:pic>
        <p:nvPicPr>
          <p:cNvPr id="4" name="Afbeelding 3">
            <a:extLst>
              <a:ext uri="{FF2B5EF4-FFF2-40B4-BE49-F238E27FC236}">
                <a16:creationId xmlns:a16="http://schemas.microsoft.com/office/drawing/2014/main" id="{9D4DA41E-EC05-7E07-2227-5587E386AC8F}"/>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73741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sz="2200" b="1" dirty="0"/>
              <a:t>Tools bij de richtlijn:</a:t>
            </a:r>
            <a:endParaRPr lang="nl-NL" sz="2200" dirty="0"/>
          </a:p>
          <a:p>
            <a:r>
              <a:rPr lang="nl-NL" sz="2200" dirty="0" err="1"/>
              <a:t>Infographic</a:t>
            </a:r>
            <a:endParaRPr lang="nl-NL" sz="2200" dirty="0"/>
          </a:p>
          <a:p>
            <a:r>
              <a:rPr lang="nl-NL" sz="2200" dirty="0"/>
              <a:t>Stroomschema’s</a:t>
            </a:r>
          </a:p>
          <a:p>
            <a:r>
              <a:rPr lang="nl-NL" sz="2200" dirty="0"/>
              <a:t>Implementatieplan </a:t>
            </a:r>
          </a:p>
          <a:p>
            <a:pPr marL="174625" indent="0">
              <a:spcAft>
                <a:spcPts val="1800"/>
              </a:spcAft>
              <a:buNone/>
              <a:defRPr/>
            </a:pPr>
            <a:endParaRPr lang="en-GB" dirty="0"/>
          </a:p>
          <a:p>
            <a:endParaRPr lang="nl-NL" dirty="0"/>
          </a:p>
          <a:p>
            <a:pPr marL="0" indent="0">
              <a:buNone/>
            </a:pPr>
            <a:endParaRPr lang="nl-NL" dirty="0"/>
          </a:p>
        </p:txBody>
      </p:sp>
      <p:pic>
        <p:nvPicPr>
          <p:cNvPr id="4" name="Afbeelding 3">
            <a:extLst>
              <a:ext uri="{FF2B5EF4-FFF2-40B4-BE49-F238E27FC236}">
                <a16:creationId xmlns:a16="http://schemas.microsoft.com/office/drawing/2014/main" id="{DC8FAAF8-E9E5-8F95-8479-E2E92A4FCB5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6E42DE1C-D51D-F1B5-F655-2187CAEB2415}"/>
              </a:ext>
            </a:extLst>
          </p:cNvPr>
          <p:cNvSpPr>
            <a:spLocks noGrp="1"/>
          </p:cNvSpPr>
          <p:nvPr>
            <p:ph type="title"/>
          </p:nvPr>
        </p:nvSpPr>
        <p:spPr>
          <a:xfrm>
            <a:off x="2672907" y="368804"/>
            <a:ext cx="7025080" cy="1296000"/>
          </a:xfrm>
        </p:spPr>
        <p:txBody>
          <a:bodyPr/>
          <a:lstStyle/>
          <a:p>
            <a:r>
              <a:rPr lang="nl-NL" sz="3200" dirty="0"/>
              <a:t>Richtlijn Topicale en systemische behandeling van de ziekte van Sjögren</a:t>
            </a:r>
          </a:p>
        </p:txBody>
      </p:sp>
    </p:spTree>
    <p:extLst>
      <p:ext uri="{BB962C8B-B14F-4D97-AF65-F5344CB8AC3E}">
        <p14:creationId xmlns:p14="http://schemas.microsoft.com/office/powerpoint/2010/main" val="409413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sz="2200" b="1" dirty="0"/>
              <a:t>Feedback:</a:t>
            </a:r>
            <a:endParaRPr lang="nl-NL" sz="2200" dirty="0"/>
          </a:p>
          <a:p>
            <a:pPr marL="342900" indent="-342900"/>
            <a:r>
              <a:rPr lang="nl-NL" sz="2200" dirty="0"/>
              <a:t>Indien u commentaar heeft bij de richtlijn kunt u in de richtlijnendatabase.nl bij de modules commentaar geven en lezen. </a:t>
            </a:r>
          </a:p>
          <a:p>
            <a:pPr marL="342900" indent="-342900"/>
            <a:r>
              <a:rPr lang="nl-NL" sz="2200" dirty="0"/>
              <a:t>Dit commentaar is alleen zichtbaar voor medisch specialisten met een account en wordt doorgegeven aan de verantwoordelijke wetenschappelijke verenigingen zodat er, indien nodig, snel gepaste actie kan worden ondernomen.</a:t>
            </a:r>
          </a:p>
          <a:p>
            <a:endParaRPr lang="nl-NL" sz="2200"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a:xfrm>
            <a:off x="2672907" y="368804"/>
            <a:ext cx="7025080" cy="1296000"/>
          </a:xfrm>
        </p:spPr>
        <p:txBody>
          <a:bodyPr/>
          <a:lstStyle/>
          <a:p>
            <a:r>
              <a:rPr lang="nl-NL" sz="3200" dirty="0"/>
              <a:t>Richtlijn Topicale en systemische behandeling van de ziekte van Sjögren</a:t>
            </a:r>
          </a:p>
        </p:txBody>
      </p:sp>
      <p:pic>
        <p:nvPicPr>
          <p:cNvPr id="4" name="Afbeelding 3">
            <a:extLst>
              <a:ext uri="{FF2B5EF4-FFF2-40B4-BE49-F238E27FC236}">
                <a16:creationId xmlns:a16="http://schemas.microsoft.com/office/drawing/2014/main" id="{F31A4614-CF4C-9630-9088-8D8E540F844B}"/>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95504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sz="2000" b="0" i="0" dirty="0">
                <a:effectLst/>
              </a:rPr>
              <a:t>Symptomen van de ziekte van Sjögren worden vaak behandeld met topicale therapie. Hierbij moet worden gedacht aan verschillende soorten oogdruppels, of orale topicale behandeling om de mond te bevochtigen. Er zijn ook verschillende systemische therapieën die kunnen worden ingezet. Deze richtlijn beoogt aanbevelingen te formuleren om te komen tot een uniform beleid ten aanzien van het gebruik van topicale en systemische behandeling bij de ziekte van Sjögren.</a:t>
            </a:r>
            <a:endParaRPr lang="nl-NL" sz="2000" dirty="0"/>
          </a:p>
          <a:p>
            <a:endParaRPr lang="nl-NL" sz="2000" b="1" dirty="0"/>
          </a:p>
          <a:p>
            <a:r>
              <a:rPr lang="nl-NL" sz="2000" b="1" dirty="0"/>
              <a:t>Beoogde gebruikers: </a:t>
            </a:r>
          </a:p>
          <a:p>
            <a:pPr marL="252000" lvl="1" indent="0">
              <a:buNone/>
            </a:pPr>
            <a:r>
              <a:rPr lang="nl-NL" sz="2000" kern="0" dirty="0">
                <a:ea typeface="Times New Roman" panose="02020603050405020304" pitchFamily="18" charset="0"/>
                <a:cs typeface="Times New Roman" panose="02020603050405020304" pitchFamily="18" charset="0"/>
              </a:rPr>
              <a:t>Deze richtlijn is primair bedoeld voor alle zorgverleners in de tweede en derde lijn betrokken zijn bij de zorg voor mensen met de ziekte van Sjögren. </a:t>
            </a:r>
          </a:p>
          <a:p>
            <a:pPr marL="252000" lvl="1" indent="0">
              <a:buNone/>
            </a:pPr>
            <a:endParaRPr lang="nl-NL" sz="1600" kern="0" dirty="0">
              <a:cs typeface="Times New Roman" panose="02020603050405020304" pitchFamily="18" charset="0"/>
            </a:endParaRPr>
          </a:p>
          <a:p>
            <a:pPr marL="0" indent="0">
              <a:buNone/>
            </a:pPr>
            <a:endParaRPr lang="nl-NL" sz="1800" b="0" i="1" u="none" strike="noStrike" baseline="0" dirty="0">
              <a:solidFill>
                <a:srgbClr val="000000"/>
              </a:solidFill>
            </a:endParaRPr>
          </a:p>
          <a:p>
            <a:pPr marL="0" indent="0">
              <a:buNone/>
            </a:pPr>
            <a:endParaRPr lang="nl-NL" sz="1800" i="1" dirty="0">
              <a:solidFill>
                <a:srgbClr val="000000"/>
              </a:solidFill>
            </a:endParaRPr>
          </a:p>
          <a:p>
            <a:pPr marL="0" indent="0">
              <a:buNone/>
            </a:pPr>
            <a:endParaRPr lang="nl-NL" i="1" dirty="0"/>
          </a:p>
        </p:txBody>
      </p:sp>
      <p:pic>
        <p:nvPicPr>
          <p:cNvPr id="4" name="Afbeelding 3">
            <a:extLst>
              <a:ext uri="{FF2B5EF4-FFF2-40B4-BE49-F238E27FC236}">
                <a16:creationId xmlns:a16="http://schemas.microsoft.com/office/drawing/2014/main" id="{134C47A8-A4CD-7839-F34B-444310033E9C}"/>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8A0A9750-F6B0-BEC5-180B-B283800ED1B1}"/>
              </a:ext>
            </a:extLst>
          </p:cNvPr>
          <p:cNvSpPr>
            <a:spLocks noGrp="1"/>
          </p:cNvSpPr>
          <p:nvPr>
            <p:ph type="title"/>
          </p:nvPr>
        </p:nvSpPr>
        <p:spPr>
          <a:xfrm>
            <a:off x="2672907" y="368804"/>
            <a:ext cx="8676000" cy="1296000"/>
          </a:xfrm>
        </p:spPr>
        <p:txBody>
          <a:bodyPr/>
          <a:lstStyle/>
          <a:p>
            <a:r>
              <a:rPr lang="nl-NL" dirty="0"/>
              <a:t>Achtergrond</a:t>
            </a:r>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0B15B-6DD5-5F2F-04B2-D8DFB528DA07}"/>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0D76D3-D3C7-2124-D4B8-5562E7423028}"/>
              </a:ext>
            </a:extLst>
          </p:cNvPr>
          <p:cNvSpPr>
            <a:spLocks noGrp="1"/>
          </p:cNvSpPr>
          <p:nvPr>
            <p:ph idx="1"/>
          </p:nvPr>
        </p:nvSpPr>
        <p:spPr/>
        <p:txBody>
          <a:bodyPr/>
          <a:lstStyle/>
          <a:p>
            <a:pPr marL="0" indent="0" algn="l">
              <a:buNone/>
            </a:pPr>
            <a:r>
              <a:rPr lang="nl-NL" sz="2000" b="0" i="0" dirty="0">
                <a:solidFill>
                  <a:srgbClr val="00354E"/>
                </a:solidFill>
                <a:effectLst/>
              </a:rPr>
              <a:t>De richtlijn richt zich op wat volgens de huidige expertise de beste topicale en systemische behandeling is van de ziekte van Sjögren. Deze richtlijn gaat niet in op de diagnostiek naar de ziekte van Sjögren. De richtlijn beschrijft de volgende aspecten: </a:t>
            </a:r>
          </a:p>
          <a:p>
            <a:pPr algn="l">
              <a:buFont typeface="Arial" panose="020B0604020202020204" pitchFamily="34" charset="0"/>
              <a:buChar char="•"/>
            </a:pPr>
            <a:r>
              <a:rPr lang="nl-NL" sz="2000" b="0" i="0" dirty="0">
                <a:solidFill>
                  <a:srgbClr val="00354E"/>
                </a:solidFill>
                <a:effectLst/>
              </a:rPr>
              <a:t>Organisatie van zorg </a:t>
            </a:r>
          </a:p>
          <a:p>
            <a:pPr algn="l">
              <a:buFont typeface="Arial" panose="020B0604020202020204" pitchFamily="34" charset="0"/>
              <a:buChar char="•"/>
            </a:pPr>
            <a:r>
              <a:rPr lang="nl-NL" sz="2000" b="0" i="0" dirty="0">
                <a:solidFill>
                  <a:srgbClr val="00354E"/>
                </a:solidFill>
                <a:effectLst/>
              </a:rPr>
              <a:t>Siccaklachten </a:t>
            </a:r>
          </a:p>
          <a:p>
            <a:pPr algn="l">
              <a:buFont typeface="Arial" panose="020B0604020202020204" pitchFamily="34" charset="0"/>
              <a:buChar char="•"/>
            </a:pPr>
            <a:r>
              <a:rPr lang="nl-NL" sz="2000" b="0" i="0" dirty="0">
                <a:solidFill>
                  <a:srgbClr val="00354E"/>
                </a:solidFill>
                <a:effectLst/>
              </a:rPr>
              <a:t>Pijn en vermoeidheid </a:t>
            </a:r>
          </a:p>
          <a:p>
            <a:pPr algn="l">
              <a:buFont typeface="Arial" panose="020B0604020202020204" pitchFamily="34" charset="0"/>
              <a:buChar char="•"/>
            </a:pPr>
            <a:r>
              <a:rPr lang="nl-NL" sz="2000" b="0" i="0" dirty="0">
                <a:solidFill>
                  <a:srgbClr val="00354E"/>
                </a:solidFill>
                <a:effectLst/>
              </a:rPr>
              <a:t>Systemische behandeling </a:t>
            </a:r>
          </a:p>
          <a:p>
            <a:pPr algn="l">
              <a:buFont typeface="Arial" panose="020B0604020202020204" pitchFamily="34" charset="0"/>
              <a:buChar char="•"/>
            </a:pPr>
            <a:r>
              <a:rPr lang="nl-NL" sz="2000" b="0" i="0" dirty="0">
                <a:solidFill>
                  <a:srgbClr val="00354E"/>
                </a:solidFill>
                <a:effectLst/>
              </a:rPr>
              <a:t>Follow-up </a:t>
            </a:r>
          </a:p>
          <a:p>
            <a:pPr marL="0" indent="0">
              <a:buNone/>
            </a:pPr>
            <a:endParaRPr lang="nl-NL" sz="2000" dirty="0"/>
          </a:p>
          <a:p>
            <a:pPr marL="0" indent="0">
              <a:buNone/>
            </a:pPr>
            <a:r>
              <a:rPr lang="nl-NL" sz="2000" b="0" i="0" dirty="0">
                <a:effectLst/>
              </a:rPr>
              <a:t>De richtlijn is gebaseerd op de </a:t>
            </a:r>
            <a:r>
              <a:rPr lang="nl-NL" sz="2000" b="0" i="1" u="none" strike="noStrike" baseline="0" dirty="0">
                <a:solidFill>
                  <a:srgbClr val="000000"/>
                </a:solidFill>
                <a:hlinkClick r:id="rId3"/>
              </a:rPr>
              <a:t>EULAR recommendations for the management of Sjögren’s syndrome with topical and systemic therapies</a:t>
            </a:r>
            <a:r>
              <a:rPr lang="nl-NL" sz="2000" i="1" dirty="0">
                <a:solidFill>
                  <a:srgbClr val="000000"/>
                </a:solidFill>
              </a:rPr>
              <a:t> </a:t>
            </a:r>
            <a:r>
              <a:rPr lang="nl-NL" sz="2000" i="1" dirty="0"/>
              <a:t>uit 2020. </a:t>
            </a:r>
            <a:endParaRPr lang="nl-NL" sz="2000" b="0" i="1" u="none" strike="noStrike" baseline="0" dirty="0"/>
          </a:p>
          <a:p>
            <a:pPr marL="0" indent="0">
              <a:buNone/>
            </a:pPr>
            <a:endParaRPr lang="nl-NL" sz="1800" i="1" dirty="0">
              <a:solidFill>
                <a:srgbClr val="000000"/>
              </a:solidFill>
            </a:endParaRPr>
          </a:p>
          <a:p>
            <a:pPr marL="0" indent="0">
              <a:buNone/>
            </a:pPr>
            <a:endParaRPr lang="nl-NL" i="1" dirty="0"/>
          </a:p>
        </p:txBody>
      </p:sp>
      <p:pic>
        <p:nvPicPr>
          <p:cNvPr id="4" name="Afbeelding 3">
            <a:extLst>
              <a:ext uri="{FF2B5EF4-FFF2-40B4-BE49-F238E27FC236}">
                <a16:creationId xmlns:a16="http://schemas.microsoft.com/office/drawing/2014/main" id="{B4791700-E89D-48B2-F36B-54FCFB768D2C}"/>
              </a:ext>
            </a:extLst>
          </p:cNvPr>
          <p:cNvPicPr>
            <a:picLocks noChangeAspect="1"/>
          </p:cNvPicPr>
          <p:nvPr/>
        </p:nvPicPr>
        <p:blipFill rotWithShape="1">
          <a:blip r:embed="rId4">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88C4DA2F-EC75-A166-C2A2-27429B59DEC2}"/>
              </a:ext>
            </a:extLst>
          </p:cNvPr>
          <p:cNvSpPr>
            <a:spLocks noGrp="1"/>
          </p:cNvSpPr>
          <p:nvPr>
            <p:ph type="title"/>
          </p:nvPr>
        </p:nvSpPr>
        <p:spPr>
          <a:xfrm>
            <a:off x="2672907" y="368804"/>
            <a:ext cx="8676000" cy="1296000"/>
          </a:xfrm>
        </p:spPr>
        <p:txBody>
          <a:bodyPr/>
          <a:lstStyle/>
          <a:p>
            <a:r>
              <a:rPr lang="nl-NL" dirty="0"/>
              <a:t>Over de richtlijn</a:t>
            </a:r>
          </a:p>
        </p:txBody>
      </p:sp>
    </p:spTree>
    <p:extLst>
      <p:ext uri="{BB962C8B-B14F-4D97-AF65-F5344CB8AC3E}">
        <p14:creationId xmlns:p14="http://schemas.microsoft.com/office/powerpoint/2010/main" val="295481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98B0D-ED27-DFD7-3AD2-7936A98C9A8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B9F162F-8AD3-0769-6457-05BB3BDA9CA2}"/>
              </a:ext>
            </a:extLst>
          </p:cNvPr>
          <p:cNvSpPr>
            <a:spLocks noGrp="1"/>
          </p:cNvSpPr>
          <p:nvPr>
            <p:ph type="title"/>
          </p:nvPr>
        </p:nvSpPr>
        <p:spPr>
          <a:xfrm>
            <a:off x="913011" y="1766674"/>
            <a:ext cx="10153128" cy="1296000"/>
          </a:xfrm>
        </p:spPr>
        <p:txBody>
          <a:bodyPr/>
          <a:lstStyle/>
          <a:p>
            <a:r>
              <a:rPr lang="nl-NL" dirty="0"/>
              <a:t>Uitgangsvragen en aanbevelingen</a:t>
            </a:r>
            <a:br>
              <a:rPr lang="nl-NL" dirty="0"/>
            </a:br>
            <a:br>
              <a:rPr lang="nl-NL" dirty="0"/>
            </a:br>
            <a:endParaRPr lang="nl-NL" dirty="0"/>
          </a:p>
        </p:txBody>
      </p:sp>
      <p:pic>
        <p:nvPicPr>
          <p:cNvPr id="7" name="Afbeelding 6">
            <a:extLst>
              <a:ext uri="{FF2B5EF4-FFF2-40B4-BE49-F238E27FC236}">
                <a16:creationId xmlns:a16="http://schemas.microsoft.com/office/drawing/2014/main" id="{0F744D21-BF9D-9112-6D69-37D15923C97D}"/>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48100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ea typeface="Times New Roman" panose="02020603050405020304" pitchFamily="18" charset="0"/>
                <a:cs typeface="Times New Roman" panose="02020603050405020304" pitchFamily="18" charset="0"/>
              </a:rPr>
              <a:t>Uitgangsvraag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Op welke wijze dient de zorg rondom de behandeling van patiënten met de ziekte van Sjögren georganiseerd te worden?  </a:t>
            </a:r>
          </a:p>
          <a:p>
            <a:pPr algn="l"/>
            <a:endParaRPr lang="nl-NL" sz="1800" b="0" i="0" dirty="0">
              <a:solidFill>
                <a:srgbClr val="00354E"/>
              </a:solidFill>
              <a:effectLst/>
            </a:endParaRPr>
          </a:p>
          <a:p>
            <a:pPr marL="0" indent="0" algn="l">
              <a:buNone/>
            </a:pPr>
            <a:r>
              <a:rPr lang="nl-NL" sz="1800" b="0" i="0" dirty="0">
                <a:solidFill>
                  <a:srgbClr val="00354E"/>
                </a:solidFill>
                <a:effectLst/>
              </a:rPr>
              <a:t>Deze vraag omvat de volgende onderwerpen: </a:t>
            </a:r>
          </a:p>
          <a:p>
            <a:pPr algn="l">
              <a:buFont typeface="Arial" panose="020B0604020202020204" pitchFamily="34" charset="0"/>
              <a:buChar char="•"/>
            </a:pPr>
            <a:r>
              <a:rPr lang="nl-NL" sz="1800" b="0" i="0" dirty="0">
                <a:solidFill>
                  <a:srgbClr val="00354E"/>
                </a:solidFill>
                <a:effectLst/>
              </a:rPr>
              <a:t>Gezamenlijke besluitvorming </a:t>
            </a:r>
          </a:p>
          <a:p>
            <a:pPr algn="l">
              <a:buFont typeface="Arial" panose="020B0604020202020204" pitchFamily="34" charset="0"/>
              <a:buChar char="•"/>
            </a:pPr>
            <a:r>
              <a:rPr lang="nl-NL" sz="1800" b="0" i="0" dirty="0">
                <a:solidFill>
                  <a:srgbClr val="00354E"/>
                </a:solidFill>
                <a:effectLst/>
              </a:rPr>
              <a:t>Patiënten zonder systemische manifestaties </a:t>
            </a:r>
          </a:p>
          <a:p>
            <a:pPr algn="l">
              <a:buFont typeface="Arial" panose="020B0604020202020204" pitchFamily="34" charset="0"/>
              <a:buChar char="•"/>
            </a:pPr>
            <a:r>
              <a:rPr lang="nl-NL" sz="1800" b="0" i="0" dirty="0">
                <a:solidFill>
                  <a:srgbClr val="00354E"/>
                </a:solidFill>
                <a:effectLst/>
              </a:rPr>
              <a:t>Patiënten met systemische manifestaties </a:t>
            </a:r>
          </a:p>
          <a:p>
            <a:pPr algn="l">
              <a:buFont typeface="Arial" panose="020B0604020202020204" pitchFamily="34" charset="0"/>
              <a:buChar char="•"/>
            </a:pPr>
            <a:r>
              <a:rPr lang="nl-NL" sz="1800" b="0" i="0" dirty="0">
                <a:solidFill>
                  <a:srgbClr val="00354E"/>
                </a:solidFill>
                <a:effectLst/>
              </a:rPr>
              <a:t>Multidisciplinaire behandeling en overleg met expertisecentrum</a:t>
            </a: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b="1" dirty="0">
                <a:effectLst/>
              </a:rPr>
              <a:t>Organisatie van zorg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531751E3-35B2-DC8E-9891-4E3EFD99A8F5}"/>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6352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2E449-694E-A561-D2F2-9AB8BBB491A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E5771ED-B45D-70E2-1588-1A08E032BD43}"/>
              </a:ext>
            </a:extLst>
          </p:cNvPr>
          <p:cNvSpPr>
            <a:spLocks noGrp="1"/>
          </p:cNvSpPr>
          <p:nvPr>
            <p:ph idx="1"/>
          </p:nvPr>
        </p:nvSpPr>
        <p:spPr>
          <a:xfrm>
            <a:off x="908907" y="1664804"/>
            <a:ext cx="10440000" cy="4320000"/>
          </a:xfrm>
        </p:spPr>
        <p:txBody>
          <a:bodyPr/>
          <a:lstStyle/>
          <a:p>
            <a:pPr marL="0" indent="0" algn="l">
              <a:buNone/>
            </a:pPr>
            <a:r>
              <a:rPr lang="nl-NL" sz="1800" b="1" i="1" dirty="0">
                <a:solidFill>
                  <a:srgbClr val="00354E"/>
                </a:solidFill>
                <a:effectLst/>
              </a:rPr>
              <a:t>Gezamenlijke besluitvorming </a:t>
            </a:r>
          </a:p>
          <a:p>
            <a:pPr marL="0" indent="0" algn="l">
              <a:buNone/>
            </a:pP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b="1" dirty="0">
                <a:effectLst/>
                <a:ea typeface="Times New Roman" panose="02020603050405020304" pitchFamily="18" charset="0"/>
                <a:cs typeface="Times New Roman" panose="02020603050405020304" pitchFamily="18" charset="0"/>
              </a:rPr>
              <a:t>Aanbeveling</a:t>
            </a:r>
            <a:endParaRPr lang="nl-NL" sz="1800" dirty="0">
              <a:solidFill>
                <a:srgbClr val="00354E"/>
              </a:solidFill>
              <a:ea typeface="Times New Roman" panose="02020603050405020304" pitchFamily="18" charset="0"/>
              <a:cs typeface="Times New Roman" panose="02020603050405020304" pitchFamily="18" charset="0"/>
            </a:endParaRPr>
          </a:p>
          <a:p>
            <a:pPr marL="0" indent="0" algn="l">
              <a:buNone/>
            </a:pPr>
            <a:r>
              <a:rPr lang="nl-NL" sz="1800" b="0" i="0" dirty="0">
                <a:solidFill>
                  <a:srgbClr val="00354E"/>
                </a:solidFill>
                <a:effectLst/>
              </a:rPr>
              <a:t>Baseer de behandeling van de ziekte van Sjögren op een gezamenlijke beslissing tussen patiënt en zorgverlener. </a:t>
            </a:r>
          </a:p>
          <a:p>
            <a:pPr marL="0" indent="0" algn="l">
              <a:buNone/>
            </a:pPr>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1B43CCE0-8E08-3C31-33F7-B4ED76AFC6AC}"/>
              </a:ext>
            </a:extLst>
          </p:cNvPr>
          <p:cNvSpPr>
            <a:spLocks noGrp="1"/>
          </p:cNvSpPr>
          <p:nvPr>
            <p:ph type="title"/>
          </p:nvPr>
        </p:nvSpPr>
        <p:spPr/>
        <p:txBody>
          <a:bodyPr/>
          <a:lstStyle/>
          <a:p>
            <a:r>
              <a:rPr lang="nl-NL" b="1" dirty="0">
                <a:effectLst/>
              </a:rPr>
              <a:t>Organisatie van zorg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12821BE5-055B-0985-96A0-CDC738626C4C}"/>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45673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6E6F-5F43-FCB1-8844-D7B8811818B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18018EB-A50B-F726-87CF-66162FD04E04}"/>
              </a:ext>
            </a:extLst>
          </p:cNvPr>
          <p:cNvSpPr>
            <a:spLocks noGrp="1"/>
          </p:cNvSpPr>
          <p:nvPr>
            <p:ph idx="1"/>
          </p:nvPr>
        </p:nvSpPr>
        <p:spPr>
          <a:xfrm>
            <a:off x="908907" y="1664804"/>
            <a:ext cx="10440000" cy="4320000"/>
          </a:xfrm>
        </p:spPr>
        <p:txBody>
          <a:bodyPr/>
          <a:lstStyle/>
          <a:p>
            <a:pPr marL="0" indent="0">
              <a:buNone/>
            </a:pPr>
            <a:r>
              <a:rPr lang="nl-NL" sz="1800" b="1" i="1" dirty="0">
                <a:solidFill>
                  <a:srgbClr val="00354E"/>
                </a:solidFill>
                <a:effectLst/>
              </a:rPr>
              <a:t>Patiënten </a:t>
            </a:r>
            <a:r>
              <a:rPr lang="nl-NL" sz="1800" b="1" i="1" u="sng" dirty="0">
                <a:solidFill>
                  <a:srgbClr val="00354E"/>
                </a:solidFill>
                <a:effectLst/>
              </a:rPr>
              <a:t>zonder</a:t>
            </a:r>
            <a:r>
              <a:rPr lang="nl-NL" sz="1800" b="1" i="1" dirty="0">
                <a:solidFill>
                  <a:srgbClr val="00354E"/>
                </a:solidFill>
                <a:effectLst/>
              </a:rPr>
              <a:t> systemische manifestaties </a:t>
            </a:r>
          </a:p>
          <a:p>
            <a:pPr algn="l">
              <a:buFont typeface="Arial" panose="020B0604020202020204" pitchFamily="34" charset="0"/>
              <a:buChar char="•"/>
            </a:pPr>
            <a:endParaRPr lang="nl-NL" sz="1800" b="0" i="0" dirty="0">
              <a:solidFill>
                <a:srgbClr val="00354E"/>
              </a:solidFill>
              <a:effectLst/>
            </a:endParaRPr>
          </a:p>
          <a:p>
            <a:pPr marL="0" indent="0" algn="l">
              <a:buNone/>
            </a:pPr>
            <a:r>
              <a:rPr lang="nl-NL" sz="1800" b="1" dirty="0">
                <a:effectLst/>
                <a:ea typeface="Times New Roman" panose="02020603050405020304" pitchFamily="18" charset="0"/>
                <a:cs typeface="Times New Roman" panose="02020603050405020304" pitchFamily="18" charset="0"/>
              </a:rPr>
              <a:t>Aanbeveling</a:t>
            </a:r>
          </a:p>
          <a:p>
            <a:pPr marL="0" indent="0">
              <a:buNone/>
            </a:pPr>
            <a:r>
              <a:rPr lang="nl-NL" sz="1800" b="0" i="0" dirty="0">
                <a:solidFill>
                  <a:srgbClr val="00354E"/>
                </a:solidFill>
                <a:effectLst/>
              </a:rPr>
              <a:t>Behandel patiënten zonder systemische manifestaties volgens standaard zorg en met behulp van adviezen en aanbevelingen in deze richtlijn. </a:t>
            </a:r>
          </a:p>
          <a:p>
            <a:pPr marL="0" indent="0" algn="l">
              <a:buNone/>
            </a:pPr>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7EC632E9-3A50-AE7C-894A-8AC91D233ADE}"/>
              </a:ext>
            </a:extLst>
          </p:cNvPr>
          <p:cNvSpPr>
            <a:spLocks noGrp="1"/>
          </p:cNvSpPr>
          <p:nvPr>
            <p:ph type="title"/>
          </p:nvPr>
        </p:nvSpPr>
        <p:spPr/>
        <p:txBody>
          <a:bodyPr/>
          <a:lstStyle/>
          <a:p>
            <a:r>
              <a:rPr lang="nl-NL" b="1" dirty="0">
                <a:effectLst/>
              </a:rPr>
              <a:t>Organisatie van zorg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4128C38A-37AD-A7A4-1E71-25F38B670467}"/>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55249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7F37-0845-41B9-AA22-123E59F09DA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DA77E3-AC30-8E92-4850-7F1D40EE83E6}"/>
              </a:ext>
            </a:extLst>
          </p:cNvPr>
          <p:cNvSpPr>
            <a:spLocks noGrp="1"/>
          </p:cNvSpPr>
          <p:nvPr>
            <p:ph idx="1"/>
          </p:nvPr>
        </p:nvSpPr>
        <p:spPr>
          <a:xfrm>
            <a:off x="908907" y="1664804"/>
            <a:ext cx="10440000" cy="4500500"/>
          </a:xfrm>
        </p:spPr>
        <p:txBody>
          <a:bodyPr/>
          <a:lstStyle/>
          <a:p>
            <a:pPr marL="0" indent="0" algn="l">
              <a:buNone/>
            </a:pPr>
            <a:r>
              <a:rPr lang="nl-NL" sz="1800" b="1" i="1" dirty="0">
                <a:solidFill>
                  <a:srgbClr val="00354E"/>
                </a:solidFill>
                <a:effectLst/>
              </a:rPr>
              <a:t>Patiënten </a:t>
            </a:r>
            <a:r>
              <a:rPr lang="nl-NL" sz="1800" b="1" i="1" u="sng" dirty="0">
                <a:solidFill>
                  <a:srgbClr val="00354E"/>
                </a:solidFill>
                <a:effectLst/>
              </a:rPr>
              <a:t>met</a:t>
            </a:r>
            <a:r>
              <a:rPr lang="nl-NL" sz="1800" b="1" i="1" dirty="0">
                <a:solidFill>
                  <a:srgbClr val="00354E"/>
                </a:solidFill>
                <a:effectLst/>
              </a:rPr>
              <a:t> systemische manifestaties </a:t>
            </a:r>
          </a:p>
          <a:p>
            <a:pPr marL="0" indent="0">
              <a:buNone/>
            </a:pPr>
            <a:endParaRPr lang="nl-NL" sz="1800" b="1" dirty="0">
              <a:effectLst/>
              <a:ea typeface="Times New Roman" panose="02020603050405020304" pitchFamily="18" charset="0"/>
              <a:cs typeface="Times New Roman" panose="02020603050405020304" pitchFamily="18" charset="0"/>
            </a:endParaRPr>
          </a:p>
          <a:p>
            <a:pPr marL="0" indent="0">
              <a:buNone/>
            </a:pPr>
            <a:r>
              <a:rPr lang="nl-NL" sz="1800" b="1" dirty="0">
                <a:effectLst/>
                <a:ea typeface="Times New Roman" panose="02020603050405020304" pitchFamily="18" charset="0"/>
                <a:cs typeface="Times New Roman" panose="02020603050405020304" pitchFamily="18" charset="0"/>
              </a:rPr>
              <a:t>Aanbeveling</a:t>
            </a:r>
            <a:endParaRPr lang="nl-NL" sz="1800" dirty="0">
              <a:effectLst/>
              <a:ea typeface="Times New Roman" panose="02020603050405020304" pitchFamily="18" charset="0"/>
              <a:cs typeface="Times New Roman" panose="02020603050405020304" pitchFamily="18" charset="0"/>
            </a:endParaRPr>
          </a:p>
          <a:p>
            <a:pPr marL="0" indent="0" algn="l">
              <a:buNone/>
            </a:pPr>
            <a:r>
              <a:rPr lang="nl-NL" sz="1800" dirty="0">
                <a:effectLst/>
                <a:ea typeface="Times New Roman" panose="02020603050405020304" pitchFamily="18" charset="0"/>
                <a:cs typeface="Times New Roman" panose="02020603050405020304" pitchFamily="18" charset="0"/>
              </a:rPr>
              <a:t>Overleg de behandeling van patiënten met systemische manifestaties met een expert of experts op het gebied van de ziekte van Sjögren. </a:t>
            </a:r>
          </a:p>
          <a:p>
            <a:pPr marL="0" indent="0" algn="l">
              <a:buNone/>
            </a:pPr>
            <a:endParaRPr lang="nl-NL" sz="1800" dirty="0">
              <a:ea typeface="Times New Roman" panose="02020603050405020304" pitchFamily="18" charset="0"/>
              <a:cs typeface="Times New Roman" panose="02020603050405020304" pitchFamily="18" charset="0"/>
            </a:endParaRPr>
          </a:p>
          <a:p>
            <a:pPr marL="0" indent="0" algn="l">
              <a:buNone/>
            </a:pPr>
            <a:endParaRPr lang="nl-NL" sz="1800" dirty="0">
              <a:effectLst/>
              <a:ea typeface="Times New Roman" panose="02020603050405020304" pitchFamily="18"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0A5E794C-D015-E151-8867-28B4F1D34B84}"/>
              </a:ext>
            </a:extLst>
          </p:cNvPr>
          <p:cNvSpPr>
            <a:spLocks noGrp="1"/>
          </p:cNvSpPr>
          <p:nvPr>
            <p:ph type="title"/>
          </p:nvPr>
        </p:nvSpPr>
        <p:spPr/>
        <p:txBody>
          <a:bodyPr/>
          <a:lstStyle/>
          <a:p>
            <a:r>
              <a:rPr lang="nl-NL" b="1" dirty="0">
                <a:effectLst/>
              </a:rPr>
              <a:t>Organisatie van zorg</a:t>
            </a:r>
            <a:endParaRPr lang="nl-NL" b="0" i="0" dirty="0">
              <a:solidFill>
                <a:srgbClr val="00354E"/>
              </a:solidFill>
              <a:effectLst/>
            </a:endParaRPr>
          </a:p>
        </p:txBody>
      </p:sp>
      <p:pic>
        <p:nvPicPr>
          <p:cNvPr id="4" name="Afbeelding 3">
            <a:extLst>
              <a:ext uri="{FF2B5EF4-FFF2-40B4-BE49-F238E27FC236}">
                <a16:creationId xmlns:a16="http://schemas.microsoft.com/office/drawing/2014/main" id="{F7AD6950-46F5-36A5-12D9-AE6B7B7C25B0}"/>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453775152"/>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6684D41D36140BEA6D03008321FA4" ma:contentTypeVersion="15" ma:contentTypeDescription="Een nieuw document maken." ma:contentTypeScope="" ma:versionID="eaa86ce2ae6b208a76d3bbcc371f7765">
  <xsd:schema xmlns:xsd="http://www.w3.org/2001/XMLSchema" xmlns:xs="http://www.w3.org/2001/XMLSchema" xmlns:p="http://schemas.microsoft.com/office/2006/metadata/properties" xmlns:ns1="http://schemas.microsoft.com/sharepoint/v3" xmlns:ns2="67a63c7a-ba3c-445c-97aa-385b0ad0db63" xmlns:ns3="ae9bc66b-c627-4a59-a27b-17c8fa8d7e1a" targetNamespace="http://schemas.microsoft.com/office/2006/metadata/properties" ma:root="true" ma:fieldsID="0ffabf05c0e190ff2e4f642cda72a254" ns1:_="" ns2:_="" ns3:_="">
    <xsd:import namespace="http://schemas.microsoft.com/sharepoint/v3"/>
    <xsd:import namespace="67a63c7a-ba3c-445c-97aa-385b0ad0db63"/>
    <xsd:import namespace="ae9bc66b-c627-4a59-a27b-17c8fa8d7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3c7a-ba3c-445c-97aa-385b0ad0d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b6cfad82-a5a8-42d1-9f7d-0821f371e2e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9bc66b-c627-4a59-a27b-17c8fa8d7e1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ba2e86-af74-4dda-bf75-55b889fe8af8}" ma:internalName="TaxCatchAll" ma:showField="CatchAllData" ma:web="ae9bc66b-c627-4a59-a27b-17c8fa8d7e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e9bc66b-c627-4a59-a27b-17c8fa8d7e1a" xsi:nil="true"/>
    <_ip_UnifiedCompliancePolicyProperties xmlns="http://schemas.microsoft.com/sharepoint/v3" xsi:nil="true"/>
    <lcf76f155ced4ddcb4097134ff3c332f xmlns="67a63c7a-ba3c-445c-97aa-385b0ad0db63">
      <Terms xmlns="http://schemas.microsoft.com/office/infopath/2007/PartnerControls"/>
    </lcf76f155ced4ddcb4097134ff3c332f>
  </documentManagement>
</p:properties>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juid xmlns="http://www.joulesunlimited.com/juid"/>
</file>

<file path=customXml/itemProps1.xml><?xml version="1.0" encoding="utf-8"?>
<ds:datastoreItem xmlns:ds="http://schemas.openxmlformats.org/officeDocument/2006/customXml" ds:itemID="{A2B4AEFC-5C8A-4C56-A929-419EA1C9F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a63c7a-ba3c-445c-97aa-385b0ad0db63"/>
    <ds:schemaRef ds:uri="ae9bc66b-c627-4a59-a27b-17c8fa8d7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3C3690C7-A403-4147-90F6-D84072359708}">
  <ds:schemaRefs>
    <ds:schemaRef ds:uri="http://www.joulesunlimited.com/juid"/>
  </ds:schemaRefs>
</ds:datastoreItem>
</file>

<file path=customXml/itemProps2.xml><?xml version="1.0" encoding="utf-8"?>
<ds:datastoreItem xmlns:ds="http://schemas.openxmlformats.org/officeDocument/2006/customXml" ds:itemID="{713CCE41-7C11-40CE-B87F-8857BB0135DF}">
  <ds:schemaRefs>
    <ds:schemaRef ds:uri="http://www.joulesunlimited.com/juid"/>
  </ds:schemaRefs>
</ds:datastoreItem>
</file>

<file path=customXml/itemProps3.xml><?xml version="1.0" encoding="utf-8"?>
<ds:datastoreItem xmlns:ds="http://schemas.openxmlformats.org/officeDocument/2006/customXml" ds:itemID="{B21B1462-BF51-4501-8EF0-20EE4A096FD3}">
  <ds:schemaRefs>
    <ds:schemaRef ds:uri="http://www.joulesunlimited.com/juid"/>
  </ds:schemaRefs>
</ds:datastoreItem>
</file>

<file path=customXml/itemProps4.xml><?xml version="1.0" encoding="utf-8"?>
<ds:datastoreItem xmlns:ds="http://schemas.openxmlformats.org/officeDocument/2006/customXml" ds:itemID="{C1DABFB5-A4FA-47EF-BEBD-6C16556230D3}">
  <ds:schemaRefs>
    <ds:schemaRef ds:uri="http://schemas.microsoft.com/sharepoint/v3"/>
    <ds:schemaRef ds:uri="67a63c7a-ba3c-445c-97aa-385b0ad0db63"/>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e9bc66b-c627-4a59-a27b-17c8fa8d7e1a"/>
    <ds:schemaRef ds:uri="http://www.w3.org/XML/1998/namespace"/>
    <ds:schemaRef ds:uri="http://purl.org/dc/dcmitype/"/>
  </ds:schemaRefs>
</ds:datastoreItem>
</file>

<file path=customXml/itemProps5.xml><?xml version="1.0" encoding="utf-8"?>
<ds:datastoreItem xmlns:ds="http://schemas.openxmlformats.org/officeDocument/2006/customXml" ds:itemID="{D254D463-34E8-4EEB-A4C1-A822CF64E885}">
  <ds:schemaRefs>
    <ds:schemaRef ds:uri="http://www.joulesunlimited.com/juid"/>
  </ds:schemaRefs>
</ds:datastoreItem>
</file>

<file path=customXml/itemProps6.xml><?xml version="1.0" encoding="utf-8"?>
<ds:datastoreItem xmlns:ds="http://schemas.openxmlformats.org/officeDocument/2006/customXml" ds:itemID="{41061D48-392F-425F-B174-DAAF8D5B4AE6}">
  <ds:schemaRefs>
    <ds:schemaRef ds:uri="http://www.joulesunlimited.com/juid"/>
  </ds:schemaRefs>
</ds:datastoreItem>
</file>

<file path=customXml/itemProps7.xml><?xml version="1.0" encoding="utf-8"?>
<ds:datastoreItem xmlns:ds="http://schemas.openxmlformats.org/officeDocument/2006/customXml" ds:itemID="{C66BB0FD-D0D2-4AA4-BE02-15488670884C}">
  <ds:schemaRefs>
    <ds:schemaRef ds:uri="http://www.joulesunlimited.com/juid"/>
  </ds:schemaRefs>
</ds:datastoreItem>
</file>

<file path=customXml/itemProps8.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9.xml><?xml version="1.0" encoding="utf-8"?>
<ds:datastoreItem xmlns:ds="http://schemas.openxmlformats.org/officeDocument/2006/customXml" ds:itemID="{840F4AAB-7677-49B9-BBF9-75D5FFE7A848}">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1334</TotalTime>
  <Words>1938</Words>
  <Application>Microsoft Macintosh PowerPoint</Application>
  <PresentationFormat>Aangepast</PresentationFormat>
  <Paragraphs>240</Paragraphs>
  <Slides>25</Slides>
  <Notes>25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Avenir</vt:lpstr>
      <vt:lpstr>Calibri</vt:lpstr>
      <vt:lpstr>Courier New</vt:lpstr>
      <vt:lpstr>Times New Roman</vt:lpstr>
      <vt:lpstr>Huisstijl</vt:lpstr>
      <vt:lpstr>Richtlijn Topicale en systemische behandeling van de ziekte van Sjögren </vt:lpstr>
      <vt:lpstr>Inhoud</vt:lpstr>
      <vt:lpstr>Achtergrond</vt:lpstr>
      <vt:lpstr>Over de richtlijn</vt:lpstr>
      <vt:lpstr>Uitgangsvragen en aanbevelingen  </vt:lpstr>
      <vt:lpstr>Organisatie van zorg</vt:lpstr>
      <vt:lpstr>Organisatie van zorg</vt:lpstr>
      <vt:lpstr>Organisatie van zorg</vt:lpstr>
      <vt:lpstr>Organisatie van zorg</vt:lpstr>
      <vt:lpstr>Organisatie van zorg</vt:lpstr>
      <vt:lpstr>Siccaklachten</vt:lpstr>
      <vt:lpstr>Siccaklachten</vt:lpstr>
      <vt:lpstr>Siccaklachten</vt:lpstr>
      <vt:lpstr>Siccaklachten</vt:lpstr>
      <vt:lpstr>Siccaklachten</vt:lpstr>
      <vt:lpstr>Pijn en vermoeidheid</vt:lpstr>
      <vt:lpstr>Pijn en vermoeidheid</vt:lpstr>
      <vt:lpstr>Pijn en vermoeidheid</vt:lpstr>
      <vt:lpstr>Pijn en vermoeidheid</vt:lpstr>
      <vt:lpstr>Pijn en vermoeidheid</vt:lpstr>
      <vt:lpstr>Systemische behandeling</vt:lpstr>
      <vt:lpstr>Systemische behandeling</vt:lpstr>
      <vt:lpstr>Follow-up</vt:lpstr>
      <vt:lpstr>Richtlijn Topicale en systemische behandeling van de ziekte van Sjögren</vt:lpstr>
      <vt:lpstr>Richtlijn Topicale en systemische behandeling van de ziekte van Sjögren</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Anh Nhi Nguyen</cp:lastModifiedBy>
  <cp:revision>28</cp:revision>
  <cp:lastPrinted>2023-12-08T08:14:43Z</cp:lastPrinted>
  <dcterms:created xsi:type="dcterms:W3CDTF">2018-11-16T09:21:02Z</dcterms:created>
  <dcterms:modified xsi:type="dcterms:W3CDTF">2025-01-16T10:50:58Z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0x010100C476684D41D36140BEA6D03008321FA4</vt:lpwstr>
  </property>
  <property fmtid="{D5CDD505-2E9C-101B-9397-08002B2CF9AE}" pid="3" name="_dlc_DocIdItemGuid">
    <vt:lpwstr>3459b4db-6b78-4af6-9f3a-369b5dd6659e</vt:lpwstr>
  </property>
</Properties>
</file>