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9"/>
  </p:notesMasterIdLst>
  <p:sldIdLst>
    <p:sldId id="269" r:id="rId7"/>
    <p:sldId id="279" r:id="rId8"/>
    <p:sldId id="280" r:id="rId9"/>
    <p:sldId id="281" r:id="rId10"/>
    <p:sldId id="282" r:id="rId11"/>
    <p:sldId id="284" r:id="rId12"/>
    <p:sldId id="301" r:id="rId13"/>
    <p:sldId id="302" r:id="rId14"/>
    <p:sldId id="310" r:id="rId15"/>
    <p:sldId id="303" r:id="rId16"/>
    <p:sldId id="304" r:id="rId17"/>
    <p:sldId id="311" r:id="rId18"/>
    <p:sldId id="305" r:id="rId19"/>
    <p:sldId id="306" r:id="rId20"/>
    <p:sldId id="307" r:id="rId21"/>
    <p:sldId id="308" r:id="rId22"/>
    <p:sldId id="312" r:id="rId23"/>
    <p:sldId id="309" r:id="rId24"/>
    <p:sldId id="313" r:id="rId25"/>
    <p:sldId id="300" r:id="rId26"/>
    <p:sldId id="289" r:id="rId27"/>
    <p:sldId id="290" r:id="rId2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 id="{34A4DC6C-ABB6-F212-FB7D-1BA6C80F322E}" name="Harm-Jan van der Hart" initials="HJvdH" userId="S::h.vanderhart@kennisinstituut.nl::611d7311-17a2-42a0-865c-5dd5ec72cef7" providerId="AD"/>
  <p188:author id="{CC73DC8D-D50B-2EB6-F75C-5D2C98B91E96}" name="Maxime Verhoeven" initials="MV" userId="S::m.verhoeven@kennisinstituut.nl::0997c487-7666-404f-b911-90242d6c5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p:restoredTop sz="79208" autoAdjust="0"/>
  </p:normalViewPr>
  <p:slideViewPr>
    <p:cSldViewPr snapToGrid="0" snapToObjects="1">
      <p:cViewPr varScale="1">
        <p:scale>
          <a:sx n="125" d="100"/>
          <a:sy n="125" d="100"/>
        </p:scale>
        <p:origin x="2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erhoeven" userId="0997c487-7666-404f-b911-90242d6c5195" providerId="ADAL" clId="{FE6A8654-685C-4161-9A50-BC88D2E50BBC}"/>
    <pc:docChg chg="undo custSel modSld">
      <pc:chgData name="Maxime Verhoeven" userId="0997c487-7666-404f-b911-90242d6c5195" providerId="ADAL" clId="{FE6A8654-685C-4161-9A50-BC88D2E50BBC}" dt="2024-06-25T14:34:09.209" v="117"/>
      <pc:docMkLst>
        <pc:docMk/>
      </pc:docMkLst>
      <pc:sldChg chg="modSp mod modNotesTx">
        <pc:chgData name="Maxime Verhoeven" userId="0997c487-7666-404f-b911-90242d6c5195" providerId="ADAL" clId="{FE6A8654-685C-4161-9A50-BC88D2E50BBC}" dt="2024-06-25T14:16:04.892" v="64" actId="20577"/>
        <pc:sldMkLst>
          <pc:docMk/>
          <pc:sldMk cId="1704814525" sldId="280"/>
        </pc:sldMkLst>
        <pc:spChg chg="mod">
          <ac:chgData name="Maxime Verhoeven" userId="0997c487-7666-404f-b911-90242d6c5195" providerId="ADAL" clId="{FE6A8654-685C-4161-9A50-BC88D2E50BBC}" dt="2024-06-25T14:15:29.629" v="1" actId="207"/>
          <ac:spMkLst>
            <pc:docMk/>
            <pc:sldMk cId="1704814525" sldId="280"/>
            <ac:spMk id="8" creationId="{88093E94-27E3-C3CE-D96F-644B633B5482}"/>
          </ac:spMkLst>
        </pc:spChg>
      </pc:sldChg>
      <pc:sldChg chg="modSp mod modNotesTx">
        <pc:chgData name="Maxime Verhoeven" userId="0997c487-7666-404f-b911-90242d6c5195" providerId="ADAL" clId="{FE6A8654-685C-4161-9A50-BC88D2E50BBC}" dt="2024-06-25T14:15:53.508" v="11" actId="5793"/>
        <pc:sldMkLst>
          <pc:docMk/>
          <pc:sldMk cId="3364538761" sldId="281"/>
        </pc:sldMkLst>
        <pc:spChg chg="mod">
          <ac:chgData name="Maxime Verhoeven" userId="0997c487-7666-404f-b911-90242d6c5195" providerId="ADAL" clId="{FE6A8654-685C-4161-9A50-BC88D2E50BBC}" dt="2024-06-25T14:15:49.668" v="5" actId="207"/>
          <ac:spMkLst>
            <pc:docMk/>
            <pc:sldMk cId="3364538761" sldId="281"/>
            <ac:spMk id="8" creationId="{4FBD0DD7-B626-1ACC-CF04-187BD7D64E87}"/>
          </ac:spMkLst>
        </pc:spChg>
      </pc:sldChg>
      <pc:sldChg chg="modCm">
        <pc:chgData name="Maxime Verhoeven" userId="0997c487-7666-404f-b911-90242d6c5195" providerId="ADAL" clId="{FE6A8654-685C-4161-9A50-BC88D2E50BBC}" dt="2024-06-25T14:16:34.531" v="65"/>
        <pc:sldMkLst>
          <pc:docMk/>
          <pc:sldMk cId="1374301111" sldId="283"/>
        </pc:sldMkLst>
        <pc:extLst>
          <p:ext xmlns:p="http://schemas.openxmlformats.org/presentationml/2006/main" uri="{D6D511B9-2390-475A-947B-AFAB55BFBCF1}">
            <pc226:cmChg xmlns:pc226="http://schemas.microsoft.com/office/powerpoint/2022/06/main/command" chg="">
              <pc226:chgData name="Maxime Verhoeven" userId="0997c487-7666-404f-b911-90242d6c5195" providerId="ADAL" clId="{FE6A8654-685C-4161-9A50-BC88D2E50BBC}" dt="2024-06-25T14:16:34.531" v="65"/>
              <pc2:cmMkLst xmlns:pc2="http://schemas.microsoft.com/office/powerpoint/2019/9/main/command">
                <pc:docMk/>
                <pc:sldMk cId="1374301111" sldId="283"/>
                <pc2:cmMk id="{FC22C31B-760B-2045-8F67-CF1CDE67281F}"/>
              </pc2:cmMkLst>
              <pc226:cmRplyChg chg="add">
                <pc226:chgData name="Maxime Verhoeven" userId="0997c487-7666-404f-b911-90242d6c5195" providerId="ADAL" clId="{FE6A8654-685C-4161-9A50-BC88D2E50BBC}" dt="2024-06-25T14:16:34.531" v="65"/>
                <pc2:cmRplyMkLst xmlns:pc2="http://schemas.microsoft.com/office/powerpoint/2019/9/main/command">
                  <pc:docMk/>
                  <pc:sldMk cId="1374301111" sldId="283"/>
                  <pc2:cmMk id="{FC22C31B-760B-2045-8F67-CF1CDE67281F}"/>
                  <pc2:cmRplyMk id="{4546B8BF-DA0D-4BFF-9843-A5FB0886B693}"/>
                </pc2:cmRplyMkLst>
              </pc226:cmRplyChg>
            </pc226:cmChg>
          </p:ext>
        </pc:extLst>
      </pc:sldChg>
      <pc:sldChg chg="addCm modCm">
        <pc:chgData name="Maxime Verhoeven" userId="0997c487-7666-404f-b911-90242d6c5195" providerId="ADAL" clId="{FE6A8654-685C-4161-9A50-BC88D2E50BBC}" dt="2024-06-25T14:18:17.776" v="68"/>
        <pc:sldMkLst>
          <pc:docMk/>
          <pc:sldMk cId="3259780609" sldId="284"/>
        </pc:sldMkLst>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18:17.776" v="68"/>
              <pc2:cmMkLst xmlns:pc2="http://schemas.microsoft.com/office/powerpoint/2019/9/main/command">
                <pc:docMk/>
                <pc:sldMk cId="3259780609" sldId="284"/>
                <pc2:cmMk id="{EB076D65-DE94-4F2E-971D-7A7DCEC42307}"/>
              </pc2:cmMkLst>
              <pc226:cmRplyChg chg="add">
                <pc226:chgData name="Maxime Verhoeven" userId="0997c487-7666-404f-b911-90242d6c5195" providerId="ADAL" clId="{FE6A8654-685C-4161-9A50-BC88D2E50BBC}" dt="2024-06-25T14:18:17.776" v="68"/>
                <pc2:cmRplyMkLst xmlns:pc2="http://schemas.microsoft.com/office/powerpoint/2019/9/main/command">
                  <pc:docMk/>
                  <pc:sldMk cId="3259780609" sldId="284"/>
                  <pc2:cmMk id="{EB076D65-DE94-4F2E-971D-7A7DCEC42307}"/>
                  <pc2:cmRplyMk id="{280B8950-76F0-44DD-81F0-A592FCAD0BE6}"/>
                </pc2:cmRplyMkLst>
              </pc226:cmRplyChg>
              <pc226:cmRplyChg chg="add">
                <pc226:chgData name="Maxime Verhoeven" userId="0997c487-7666-404f-b911-90242d6c5195" providerId="ADAL" clId="{FE6A8654-685C-4161-9A50-BC88D2E50BBC}" dt="2024-06-25T14:17:50.403" v="67"/>
                <pc2:cmRplyMkLst xmlns:pc2="http://schemas.microsoft.com/office/powerpoint/2019/9/main/command">
                  <pc:docMk/>
                  <pc:sldMk cId="3259780609" sldId="284"/>
                  <pc2:cmMk id="{EB076D65-DE94-4F2E-971D-7A7DCEC42307}"/>
                  <pc2:cmRplyMk id="{C5AF86A5-11D5-4BF4-B102-5093959FC047}"/>
                </pc2:cmRplyMkLst>
              </pc226:cmRplyChg>
            </pc226:cmChg>
          </p:ext>
        </pc:extLst>
      </pc:sldChg>
      <pc:sldChg chg="addCm">
        <pc:chgData name="Maxime Verhoeven" userId="0997c487-7666-404f-b911-90242d6c5195" providerId="ADAL" clId="{FE6A8654-685C-4161-9A50-BC88D2E50BBC}" dt="2024-06-25T14:34:09.209" v="117"/>
        <pc:sldMkLst>
          <pc:docMk/>
          <pc:sldMk cId="2051471716" sldId="300"/>
        </pc:sldMkLst>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34:09.209" v="117"/>
              <pc2:cmMkLst xmlns:pc2="http://schemas.microsoft.com/office/powerpoint/2019/9/main/command">
                <pc:docMk/>
                <pc:sldMk cId="2051471716" sldId="300"/>
                <pc2:cmMk id="{DAF656B8-C3EC-495F-8404-F4145D978F14}"/>
              </pc2:cmMkLst>
            </pc226:cmChg>
          </p:ext>
        </pc:extLst>
      </pc:sldChg>
      <pc:sldChg chg="addCm">
        <pc:chgData name="Maxime Verhoeven" userId="0997c487-7666-404f-b911-90242d6c5195" providerId="ADAL" clId="{FE6A8654-685C-4161-9A50-BC88D2E50BBC}" dt="2024-06-25T14:21:05.898" v="69"/>
        <pc:sldMkLst>
          <pc:docMk/>
          <pc:sldMk cId="3486015281" sldId="301"/>
        </pc:sldMkLst>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21:05.898" v="69"/>
              <pc2:cmMkLst xmlns:pc2="http://schemas.microsoft.com/office/powerpoint/2019/9/main/command">
                <pc:docMk/>
                <pc:sldMk cId="3486015281" sldId="301"/>
                <pc2:cmMk id="{46055948-99E1-46A3-88AC-8C2DDACA0CC3}"/>
              </pc2:cmMkLst>
            </pc226:cmChg>
          </p:ext>
        </pc:extLst>
      </pc:sldChg>
      <pc:sldChg chg="modSp mod addCm">
        <pc:chgData name="Maxime Verhoeven" userId="0997c487-7666-404f-b911-90242d6c5195" providerId="ADAL" clId="{FE6A8654-685C-4161-9A50-BC88D2E50BBC}" dt="2024-06-25T14:22:32.776" v="73"/>
        <pc:sldMkLst>
          <pc:docMk/>
          <pc:sldMk cId="689755528" sldId="302"/>
        </pc:sldMkLst>
        <pc:spChg chg="mod">
          <ac:chgData name="Maxime Verhoeven" userId="0997c487-7666-404f-b911-90242d6c5195" providerId="ADAL" clId="{FE6A8654-685C-4161-9A50-BC88D2E50BBC}" dt="2024-06-25T14:22:25.672" v="72" actId="207"/>
          <ac:spMkLst>
            <pc:docMk/>
            <pc:sldMk cId="689755528" sldId="302"/>
            <ac:spMk id="8" creationId="{68E16C5F-39F4-7737-D30C-0D985E0EDECB}"/>
          </ac:spMkLst>
        </pc:spChg>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22:32.776" v="73"/>
              <pc2:cmMkLst xmlns:pc2="http://schemas.microsoft.com/office/powerpoint/2019/9/main/command">
                <pc:docMk/>
                <pc:sldMk cId="689755528" sldId="302"/>
                <pc2:cmMk id="{2E46757A-902A-4381-8FF6-DBFCBD1984D8}"/>
              </pc2:cmMkLst>
            </pc226:cmChg>
          </p:ext>
        </pc:extLst>
      </pc:sldChg>
      <pc:sldChg chg="modSp mod">
        <pc:chgData name="Maxime Verhoeven" userId="0997c487-7666-404f-b911-90242d6c5195" providerId="ADAL" clId="{FE6A8654-685C-4161-9A50-BC88D2E50BBC}" dt="2024-06-25T14:24:35.398" v="86" actId="207"/>
        <pc:sldMkLst>
          <pc:docMk/>
          <pc:sldMk cId="3583403579" sldId="303"/>
        </pc:sldMkLst>
        <pc:spChg chg="mod">
          <ac:chgData name="Maxime Verhoeven" userId="0997c487-7666-404f-b911-90242d6c5195" providerId="ADAL" clId="{FE6A8654-685C-4161-9A50-BC88D2E50BBC}" dt="2024-06-25T14:24:35.398" v="86" actId="207"/>
          <ac:spMkLst>
            <pc:docMk/>
            <pc:sldMk cId="3583403579" sldId="303"/>
            <ac:spMk id="8" creationId="{68E16C5F-39F4-7737-D30C-0D985E0EDECB}"/>
          </ac:spMkLst>
        </pc:spChg>
      </pc:sldChg>
      <pc:sldChg chg="modSp mod">
        <pc:chgData name="Maxime Verhoeven" userId="0997c487-7666-404f-b911-90242d6c5195" providerId="ADAL" clId="{FE6A8654-685C-4161-9A50-BC88D2E50BBC}" dt="2024-06-25T14:26:15.478" v="94" actId="207"/>
        <pc:sldMkLst>
          <pc:docMk/>
          <pc:sldMk cId="2096646461" sldId="304"/>
        </pc:sldMkLst>
        <pc:spChg chg="mod">
          <ac:chgData name="Maxime Verhoeven" userId="0997c487-7666-404f-b911-90242d6c5195" providerId="ADAL" clId="{FE6A8654-685C-4161-9A50-BC88D2E50BBC}" dt="2024-06-25T14:26:15.478" v="94" actId="207"/>
          <ac:spMkLst>
            <pc:docMk/>
            <pc:sldMk cId="2096646461" sldId="304"/>
            <ac:spMk id="8" creationId="{68E16C5F-39F4-7737-D30C-0D985E0EDECB}"/>
          </ac:spMkLst>
        </pc:spChg>
      </pc:sldChg>
      <pc:sldChg chg="modSp mod addCm">
        <pc:chgData name="Maxime Verhoeven" userId="0997c487-7666-404f-b911-90242d6c5195" providerId="ADAL" clId="{FE6A8654-685C-4161-9A50-BC88D2E50BBC}" dt="2024-06-25T14:27:48.133" v="101"/>
        <pc:sldMkLst>
          <pc:docMk/>
          <pc:sldMk cId="1300749775" sldId="305"/>
        </pc:sldMkLst>
        <pc:spChg chg="mod">
          <ac:chgData name="Maxime Verhoeven" userId="0997c487-7666-404f-b911-90242d6c5195" providerId="ADAL" clId="{FE6A8654-685C-4161-9A50-BC88D2E50BBC}" dt="2024-06-25T14:27:21.099" v="100" actId="207"/>
          <ac:spMkLst>
            <pc:docMk/>
            <pc:sldMk cId="1300749775" sldId="305"/>
            <ac:spMk id="8" creationId="{68E16C5F-39F4-7737-D30C-0D985E0EDECB}"/>
          </ac:spMkLst>
        </pc:spChg>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27:48.133" v="101"/>
              <pc2:cmMkLst xmlns:pc2="http://schemas.microsoft.com/office/powerpoint/2019/9/main/command">
                <pc:docMk/>
                <pc:sldMk cId="1300749775" sldId="305"/>
                <pc2:cmMk id="{F7B4BD73-90E0-496C-B7CA-D3D234D8E395}"/>
              </pc2:cmMkLst>
            </pc226:cmChg>
          </p:ext>
        </pc:extLst>
      </pc:sldChg>
      <pc:sldChg chg="modSp mod addCm modCm">
        <pc:chgData name="Maxime Verhoeven" userId="0997c487-7666-404f-b911-90242d6c5195" providerId="ADAL" clId="{FE6A8654-685C-4161-9A50-BC88D2E50BBC}" dt="2024-06-25T14:31:34.753" v="105"/>
        <pc:sldMkLst>
          <pc:docMk/>
          <pc:sldMk cId="2844688546" sldId="308"/>
        </pc:sldMkLst>
        <pc:spChg chg="mod">
          <ac:chgData name="Maxime Verhoeven" userId="0997c487-7666-404f-b911-90242d6c5195" providerId="ADAL" clId="{FE6A8654-685C-4161-9A50-BC88D2E50BBC}" dt="2024-06-25T14:30:59.735" v="104" actId="20577"/>
          <ac:spMkLst>
            <pc:docMk/>
            <pc:sldMk cId="2844688546" sldId="308"/>
            <ac:spMk id="8" creationId="{68E16C5F-39F4-7737-D30C-0D985E0EDECB}"/>
          </ac:spMkLst>
        </pc:spChg>
        <pc:extLst>
          <p:ext xmlns:p="http://schemas.openxmlformats.org/presentationml/2006/main" uri="{D6D511B9-2390-475A-947B-AFAB55BFBCF1}">
            <pc226:cmChg xmlns:pc226="http://schemas.microsoft.com/office/powerpoint/2022/06/main/command" chg="add mod">
              <pc226:chgData name="Maxime Verhoeven" userId="0997c487-7666-404f-b911-90242d6c5195" providerId="ADAL" clId="{FE6A8654-685C-4161-9A50-BC88D2E50BBC}" dt="2024-06-25T14:30:59.735" v="104" actId="20577"/>
              <pc2:cmMkLst xmlns:pc2="http://schemas.microsoft.com/office/powerpoint/2019/9/main/command">
                <pc:docMk/>
                <pc:sldMk cId="2844688546" sldId="308"/>
                <pc2:cmMk id="{F14CAF72-147C-4F4D-BFC3-E01C1308A4FF}"/>
              </pc2:cmMkLst>
              <pc226:cmRplyChg chg="add">
                <pc226:chgData name="Maxime Verhoeven" userId="0997c487-7666-404f-b911-90242d6c5195" providerId="ADAL" clId="{FE6A8654-685C-4161-9A50-BC88D2E50BBC}" dt="2024-06-25T14:30:01.810" v="103"/>
                <pc2:cmRplyMkLst xmlns:pc2="http://schemas.microsoft.com/office/powerpoint/2019/9/main/command">
                  <pc:docMk/>
                  <pc:sldMk cId="2844688546" sldId="308"/>
                  <pc2:cmMk id="{F14CAF72-147C-4F4D-BFC3-E01C1308A4FF}"/>
                  <pc2:cmRplyMk id="{66E184A3-8F54-4C71-A9A7-93664349C3D5}"/>
                </pc2:cmRplyMkLst>
              </pc226:cmRplyChg>
            </pc226:cmChg>
            <pc226:cmChg xmlns:pc226="http://schemas.microsoft.com/office/powerpoint/2022/06/main/command" chg="add">
              <pc226:chgData name="Maxime Verhoeven" userId="0997c487-7666-404f-b911-90242d6c5195" providerId="ADAL" clId="{FE6A8654-685C-4161-9A50-BC88D2E50BBC}" dt="2024-06-25T14:31:34.753" v="105"/>
              <pc2:cmMkLst xmlns:pc2="http://schemas.microsoft.com/office/powerpoint/2019/9/main/command">
                <pc:docMk/>
                <pc:sldMk cId="2844688546" sldId="308"/>
                <pc2:cmMk id="{959693EE-5DB5-4827-93AE-2A3CCA24EAD8}"/>
              </pc2:cmMkLst>
            </pc226:cmChg>
          </p:ext>
        </pc:extLst>
      </pc:sldChg>
      <pc:sldChg chg="modSp mod addCm">
        <pc:chgData name="Maxime Verhoeven" userId="0997c487-7666-404f-b911-90242d6c5195" providerId="ADAL" clId="{FE6A8654-685C-4161-9A50-BC88D2E50BBC}" dt="2024-06-25T14:24:08.681" v="77"/>
        <pc:sldMkLst>
          <pc:docMk/>
          <pc:sldMk cId="4028904065" sldId="310"/>
        </pc:sldMkLst>
        <pc:spChg chg="mod">
          <ac:chgData name="Maxime Verhoeven" userId="0997c487-7666-404f-b911-90242d6c5195" providerId="ADAL" clId="{FE6A8654-685C-4161-9A50-BC88D2E50BBC}" dt="2024-06-25T14:23:03.335" v="76" actId="207"/>
          <ac:spMkLst>
            <pc:docMk/>
            <pc:sldMk cId="4028904065" sldId="310"/>
            <ac:spMk id="8" creationId="{68E16C5F-39F4-7737-D30C-0D985E0EDECB}"/>
          </ac:spMkLst>
        </pc:spChg>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24:08.681" v="77"/>
              <pc2:cmMkLst xmlns:pc2="http://schemas.microsoft.com/office/powerpoint/2019/9/main/command">
                <pc:docMk/>
                <pc:sldMk cId="4028904065" sldId="310"/>
                <pc2:cmMk id="{EFD9357B-C495-4A09-B1E7-7077D8E7DD2C}"/>
              </pc2:cmMkLst>
            </pc226:cmChg>
          </p:ext>
        </pc:extLst>
      </pc:sldChg>
      <pc:sldChg chg="modSp mod addCm">
        <pc:chgData name="Maxime Verhoeven" userId="0997c487-7666-404f-b911-90242d6c5195" providerId="ADAL" clId="{FE6A8654-685C-4161-9A50-BC88D2E50BBC}" dt="2024-06-25T14:33:00.986" v="116"/>
        <pc:sldMkLst>
          <pc:docMk/>
          <pc:sldMk cId="1245753317" sldId="312"/>
        </pc:sldMkLst>
        <pc:spChg chg="mod">
          <ac:chgData name="Maxime Verhoeven" userId="0997c487-7666-404f-b911-90242d6c5195" providerId="ADAL" clId="{FE6A8654-685C-4161-9A50-BC88D2E50BBC}" dt="2024-06-25T14:32:34.854" v="115" actId="2710"/>
          <ac:spMkLst>
            <pc:docMk/>
            <pc:sldMk cId="1245753317" sldId="312"/>
            <ac:spMk id="8" creationId="{68E16C5F-39F4-7737-D30C-0D985E0EDECB}"/>
          </ac:spMkLst>
        </pc:spChg>
        <pc:extLst>
          <p:ext xmlns:p="http://schemas.openxmlformats.org/presentationml/2006/main" uri="{D6D511B9-2390-475A-947B-AFAB55BFBCF1}">
            <pc226:cmChg xmlns:pc226="http://schemas.microsoft.com/office/powerpoint/2022/06/main/command" chg="add">
              <pc226:chgData name="Maxime Verhoeven" userId="0997c487-7666-404f-b911-90242d6c5195" providerId="ADAL" clId="{FE6A8654-685C-4161-9A50-BC88D2E50BBC}" dt="2024-06-25T14:33:00.986" v="116"/>
              <pc2:cmMkLst xmlns:pc2="http://schemas.microsoft.com/office/powerpoint/2019/9/main/command">
                <pc:docMk/>
                <pc:sldMk cId="1245753317" sldId="312"/>
                <pc2:cmMk id="{9B1C3F46-4E8B-4200-AF49-A41387446A8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t>11-09-2024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oedingscentrum.nl/encyclopedie/jicht.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richtlijnendatabase.nl/richtlijn/tabaksontmoediging/startpagina_-_tabaksontmoediging.html" TargetMode="External"/><Relationship Id="rId4" Type="http://schemas.openxmlformats.org/officeDocument/2006/relationships/hyperlink" Target="https://richtlijnendatabase.nl/richtlijn/overgewicht_en_obesitas_bij_volwassenen_en_kinderen/startpagina_richtlijn_overgewicht_en_obesitas_bij_volwassenen_en_kinderen.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edingscentrum.nl/encyclopedie/jich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richtlijnendatabase.nl/richtlijn/tabaksontmoediging/startpagina_-_tabaksontmoediging.html" TargetMode="External"/><Relationship Id="rId4" Type="http://schemas.openxmlformats.org/officeDocument/2006/relationships/hyperlink" Target="https://richtlijnendatabase.nl/richtlijn/overgewicht_en_obesitas_bij_volwassenen_en_kinderen/startpagina_richtlijn_overgewicht_en_obesitas_bij_volwassenen_en_kinderen.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gj.nl/publicaties/standpunten/2018/01/13/off-label-voorschrijven#:~:text=Bij%20voorkeur%20schrijven%20artsen%20een,Dit%20is%20off%2Dlabel%20gebrui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pplewebdata://466FEFD0-69D2-4A1F-BD0D-9943E21091F5/#_Module_Leefstijl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pplewebdata://466FEFD0-69D2-4A1F-BD0D-9943E21091F5/#_Module_Leefstijl_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altLang="nl-NL" b="1" dirty="0" err="1">
                <a:latin typeface="Arial" panose="020B0604020202020204" pitchFamily="34" charset="0"/>
              </a:rPr>
              <a:t>Diagnostiek</a:t>
            </a:r>
            <a:r>
              <a:rPr lang="en-GB" altLang="nl-NL" b="1" dirty="0">
                <a:latin typeface="Arial" panose="020B0604020202020204" pitchFamily="34" charset="0"/>
              </a:rPr>
              <a:t> </a:t>
            </a:r>
            <a:r>
              <a:rPr lang="en-GB" altLang="nl-NL" b="1" dirty="0" err="1">
                <a:latin typeface="Arial" panose="020B0604020202020204" pitchFamily="34" charset="0"/>
              </a:rPr>
              <a:t>en</a:t>
            </a:r>
            <a:r>
              <a:rPr lang="en-GB" altLang="nl-NL" b="1" dirty="0">
                <a:latin typeface="Arial" panose="020B0604020202020204" pitchFamily="34" charset="0"/>
              </a:rPr>
              <a:t> </a:t>
            </a:r>
            <a:r>
              <a:rPr lang="en-GB" altLang="nl-NL" b="1" dirty="0" err="1">
                <a:latin typeface="Arial" panose="020B0604020202020204" pitchFamily="34" charset="0"/>
              </a:rPr>
              <a:t>behandeling</a:t>
            </a:r>
            <a:r>
              <a:rPr lang="en-GB" altLang="nl-NL" b="1" dirty="0">
                <a:latin typeface="Arial" panose="020B0604020202020204" pitchFamily="34" charset="0"/>
              </a:rPr>
              <a:t> van </a:t>
            </a:r>
            <a:r>
              <a:rPr lang="en-GB" altLang="nl-NL" b="1" dirty="0" err="1">
                <a:latin typeface="Arial" panose="020B0604020202020204" pitchFamily="34" charset="0"/>
              </a:rPr>
              <a:t>jicht</a:t>
            </a:r>
            <a:r>
              <a:rPr lang="en-GB" altLang="nl-NL" b="1" dirty="0">
                <a:latin typeface="Arial" panose="020B0604020202020204" pitchFamily="34" charset="0"/>
              </a:rPr>
              <a:t> in de 2</a:t>
            </a:r>
            <a:r>
              <a:rPr lang="en-GB" altLang="nl-NL" b="1" baseline="30000" dirty="0">
                <a:latin typeface="Arial" panose="020B0604020202020204" pitchFamily="34" charset="0"/>
              </a:rPr>
              <a:t>e</a:t>
            </a:r>
            <a:r>
              <a:rPr lang="en-GB" altLang="nl-NL" b="1" baseline="0" dirty="0">
                <a:latin typeface="Arial" panose="020B0604020202020204" pitchFamily="34" charset="0"/>
              </a:rPr>
              <a:t> </a:t>
            </a:r>
            <a:r>
              <a:rPr lang="en-GB" altLang="nl-NL" b="1" baseline="0" dirty="0" err="1">
                <a:latin typeface="Arial" panose="020B0604020202020204" pitchFamily="34" charset="0"/>
              </a:rPr>
              <a:t>lijn</a:t>
            </a:r>
            <a:r>
              <a:rPr lang="en-GB" altLang="nl-NL" b="1" baseline="0" dirty="0">
                <a:latin typeface="Arial" panose="020B0604020202020204" pitchFamily="34" charset="0"/>
              </a:rPr>
              <a:t>. </a:t>
            </a:r>
            <a:endParaRPr lang="en-GB" altLang="nl-NL" b="1" dirty="0">
              <a:latin typeface="Arial" panose="020B0604020202020204" pitchFamily="34" charset="0"/>
            </a:endParaRP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Diagnostiek</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behandeling</a:t>
            </a:r>
            <a:r>
              <a:rPr lang="en-GB" altLang="nl-NL" b="0" dirty="0">
                <a:latin typeface="Arial" panose="020B0604020202020204" pitchFamily="34" charset="0"/>
              </a:rPr>
              <a:t> van </a:t>
            </a:r>
            <a:r>
              <a:rPr lang="en-GB" altLang="nl-NL" b="0" dirty="0" err="1">
                <a:latin typeface="Arial" panose="020B0604020202020204" pitchFamily="34" charset="0"/>
              </a:rPr>
              <a:t>jicht</a:t>
            </a:r>
            <a:r>
              <a:rPr lang="en-GB" altLang="nl-NL" b="0" dirty="0">
                <a:latin typeface="Arial" panose="020B0604020202020204" pitchFamily="34" charset="0"/>
              </a:rPr>
              <a:t> in de 2</a:t>
            </a:r>
            <a:r>
              <a:rPr lang="en-GB" altLang="nl-NL" b="0" baseline="30000" dirty="0">
                <a:latin typeface="Arial" panose="020B0604020202020204" pitchFamily="34" charset="0"/>
              </a:rPr>
              <a:t>e </a:t>
            </a:r>
            <a:r>
              <a:rPr lang="en-GB" altLang="nl-NL" b="0" baseline="0" dirty="0" err="1">
                <a:latin typeface="Arial" panose="020B0604020202020204" pitchFamily="34" charset="0"/>
              </a:rPr>
              <a: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jicht</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reumatologen</a:t>
            </a:r>
            <a:r>
              <a:rPr lang="en-GB" altLang="nl-NL" b="0" dirty="0">
                <a:latin typeface="Arial" panose="020B0604020202020204" pitchFamily="34" charset="0"/>
              </a:rPr>
              <a:t>, </a:t>
            </a:r>
            <a:r>
              <a:rPr lang="en-GB" altLang="nl-NL" b="0" dirty="0" err="1">
                <a:latin typeface="Arial" panose="020B0604020202020204" pitchFamily="34" charset="0"/>
              </a:rPr>
              <a:t>ziekenhuisapothekers</a:t>
            </a:r>
            <a:r>
              <a:rPr lang="en-GB" altLang="nl-NL" b="0" dirty="0">
                <a:latin typeface="Arial" panose="020B0604020202020204" pitchFamily="34" charset="0"/>
              </a:rPr>
              <a:t>, </a:t>
            </a:r>
            <a:r>
              <a:rPr lang="en-GB" altLang="nl-NL" b="0" dirty="0" err="1">
                <a:latin typeface="Arial" panose="020B0604020202020204" pitchFamily="34" charset="0"/>
              </a:rPr>
              <a:t>cardiologen</a:t>
            </a:r>
            <a:r>
              <a:rPr lang="en-GB" altLang="nl-NL" b="0" dirty="0">
                <a:latin typeface="Arial" panose="020B0604020202020204" pitchFamily="34" charset="0"/>
              </a:rPr>
              <a:t>, </a:t>
            </a:r>
            <a:r>
              <a:rPr lang="en-GB" altLang="nl-NL" b="0" dirty="0" err="1">
                <a:latin typeface="Arial" panose="020B0604020202020204" pitchFamily="34" charset="0"/>
              </a:rPr>
              <a:t>verpleegkundig</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a:t>
            </a:r>
          </a:p>
          <a:p>
            <a:pPr eaLnBrk="1" hangingPunct="1">
              <a:spcBef>
                <a:spcPts val="600"/>
              </a:spcBef>
            </a:pP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rPr>
              <a:t>Wat is de optimale behandeling voor patiënten met jicht in klinische remissie?</a:t>
            </a:r>
            <a:br>
              <a:rPr lang="nl-NL" sz="1800" dirty="0">
                <a:effectLst/>
                <a:latin typeface="Calibri" panose="020F0502020204030204" pitchFamily="34" charset="0"/>
                <a:ea typeface="Calibri" panose="020F0502020204030204" pitchFamily="34" charset="0"/>
              </a:rPr>
            </a:br>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effectLst/>
                <a:latin typeface="Calibri" panose="020F0502020204030204" pitchFamily="34" charset="0"/>
                <a:ea typeface="Calibri" panose="020F0502020204030204" pitchFamily="34" charset="0"/>
                <a:cs typeface="Calibri" panose="020F0502020204030204" pitchFamily="34" charset="0"/>
              </a:rPr>
              <a:t>Voortzetting van ULT heeft op dit moment de voorkeur boven stoppen of afbouwen. Het is aannemelijk dat stop of afbouw een significant hoger risico op jichtaanvallen geeft, welke geassocieerd zijn met pijn, functieverlies, verminderde kwaliteit van leven, verlies van werk productiviteit en hogere zorgkosten, o.a. door een toename van eerste hulp en ziekenhuisbezoek. Eventueel nadelige gevolgen van het continueren van ULT, zoals intolerantie en kans op bijwerkingen, dienen bij iedere patiënt te worden meegewogen in de gezamenlijke keuze van arts en patiënt om ULT te continueren, dan wel te stoppen, volgens de principes van shared </a:t>
            </a:r>
            <a:r>
              <a:rPr lang="nl-NL" sz="1200" kern="0" dirty="0" err="1">
                <a:effectLst/>
                <a:latin typeface="Calibri" panose="020F0502020204030204" pitchFamily="34" charset="0"/>
                <a:ea typeface="Calibri" panose="020F0502020204030204" pitchFamily="34" charset="0"/>
                <a:cs typeface="Calibri" panose="020F0502020204030204" pitchFamily="34" charset="0"/>
              </a:rPr>
              <a:t>decision</a:t>
            </a:r>
            <a:r>
              <a:rPr lang="nl-NL" sz="1200" kern="0" dirty="0">
                <a:effectLst/>
                <a:latin typeface="Calibri" panose="020F0502020204030204" pitchFamily="34" charset="0"/>
                <a:ea typeface="Calibri" panose="020F0502020204030204" pitchFamily="34" charset="0"/>
                <a:cs typeface="Calibri" panose="020F0502020204030204" pitchFamily="34" charset="0"/>
              </a:rPr>
              <a:t> making. </a:t>
            </a:r>
            <a:br>
              <a:rPr lang="nl-NL" sz="1200" kern="0" dirty="0">
                <a:effectLst/>
                <a:latin typeface="Calibri" panose="020F0502020204030204" pitchFamily="34" charset="0"/>
                <a:ea typeface="Calibri" panose="020F0502020204030204" pitchFamily="34" charset="0"/>
                <a:cs typeface="Calibri" panose="020F0502020204030204" pitchFamily="34" charset="0"/>
              </a:rPr>
            </a:br>
            <a:r>
              <a:rPr lang="nl-NL" sz="1200" kern="0" dirty="0">
                <a:effectLst/>
                <a:latin typeface="Calibri" panose="020F0502020204030204" pitchFamily="34" charset="0"/>
                <a:ea typeface="Calibri" panose="020F0502020204030204" pitchFamily="34" charset="0"/>
                <a:cs typeface="Calibri" panose="020F0502020204030204" pitchFamily="34" charset="0"/>
              </a:rPr>
              <a:t>De sterkte van de huidige aanbeveling wordt beschouwd als zwak, aangezien er momenteel slechts één ongecontroleerde studie is gepubliceerd. In 2025 worden de resultaten verwacht van een in Nederland uitgevoerd multicenter gerandomiseerde gecontroleerde studie naar de klinische effecten en kosteneffectiviteit van stop van ULT versus doorgaan van ULT bij jicht patiënten in remissie.</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effectLst/>
                <a:latin typeface="Calibri" panose="020F0502020204030204" pitchFamily="34" charset="0"/>
                <a:ea typeface="Calibri" panose="020F0502020204030204" pitchFamily="34" charset="0"/>
                <a:cs typeface="Calibri" panose="020F0502020204030204" pitchFamily="34" charset="0"/>
              </a:rPr>
              <a:t>Voortzetten van behandeling met urinezuur verlagende therapie bij jicht patiënten in klinische remissie heeft de voorkeur boven afbouwen of stoppen. Bespreek deze keuze met de patiënt, rekening houdend met de voordelen en mogelijk nadelige gevolgen van het continueren van de behandeling. </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07400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Calibri" panose="020F0502020204030204" pitchFamily="34" charset="0"/>
              </a:rPr>
              <a:t>Welke andere interventies dienen naast het verlagen van urinezuur met urinezuur verlagende geneesmiddelen plaats te vinden bij patiënten met jicht?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Bij het behandelen van jicht ligt de nadruk op de medicamenteuze behandeling. Tegelijkertijd wordt er in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inter</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)nationale richtlijnen aandacht besteed aan leefstijladviezen. De bewijskracht voor deze adviezen is echter laag. Wel kunnen </a:t>
            </a:r>
            <a:r>
              <a:rPr lang="nl-NL" sz="1800" i="1"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algemene</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leefstijladviezen worden meegegeven.</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Geef, gezien de lage bewijskracht voor jicht specifieke leefstijladviezen, patiënten met jicht algemene leefstijladviezen, mede met het oog op preventie en prevalentie van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comorbiditeit</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die patiënten met jicht vaak hebben:</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Benoem bij voorkeur de adviezen van het voedingscentrum voor patiënten met jicht (Schijf van Vijf). Stimuleer patiënten om gevarieerd en zo min mogelijk sterk bewerkte voedingsmiddelen te eten zodat de intake van purine, glucosestroop en fructose vermindert, zie </a:t>
            </a:r>
            <a:r>
              <a:rPr lang="nl-NL"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voedingscentrum</a:t>
            </a:r>
            <a:r>
              <a:rPr lang="nl-NL"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en stimuleer patiënten met overgewicht om af te vallen (</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zie </a:t>
            </a:r>
            <a:r>
              <a:rPr lang="nl-NL"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richtlijn</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Overgewicht en obesitas bij volwassenen en kinderen), omdat dit mogelijk het urinezuur verlaagt en mogelijk beter is voor de algemene gezondheid van patiënten.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Adviseer patiënten met jicht hun alcoholinname te beperken tot maximaal 1 glas per dag (conform voedingscentrum), omdat de urinezuurconcentratie mogelijk lager is bij patiënten die hun alcoholinname beperken.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patiënten voldoende te bewegen om gewichtsreductie te vergemakkelijken en de conditie van patiënten te verbeteren.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patiënten te stoppen met roken (zie </a:t>
            </a:r>
            <a:r>
              <a:rPr lang="nl-NL"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richtlijn</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om de algehele gezondheid van patiënten te verbeteren.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r>
              <a:rPr lang="nl-NL" sz="1800" dirty="0">
                <a:effectLst/>
                <a:latin typeface="Calibri" panose="020F0502020204030204" pitchFamily="34" charset="0"/>
                <a:ea typeface="Calibri" panose="020F0502020204030204" pitchFamily="34" charset="0"/>
              </a:rPr>
              <a:t>Er is onvoldoende te bewijs om aanbevelingen te formuleren over inname van kersen, vitamine C en van zuivelproducten.</a:t>
            </a:r>
            <a:r>
              <a:rPr lang="nl-NL" sz="2800" dirty="0">
                <a:effectLst/>
              </a:rPr>
              <a:t> </a:t>
            </a:r>
          </a:p>
          <a:p>
            <a:endParaRPr lang="nl-NL" altLang="nl-NL" sz="2800" b="0" dirty="0">
              <a:effectLst/>
              <a:latin typeface="Arial" panose="020B0604020202020204" pitchFamily="34"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Wees alert op het gebruik van diuretica,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hydrochloortiazide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ACE-inhibitors en overleg indien nodig met de betreffende behandelaar over het effect van deze middelen op de serum urinezuurconcentratie.</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r>
              <a:rPr lang="nl-NL" sz="1800" dirty="0">
                <a:effectLst/>
                <a:latin typeface="Calibri" panose="020F0502020204030204" pitchFamily="34" charset="0"/>
                <a:ea typeface="Calibri" panose="020F0502020204030204" pitchFamily="34" charset="0"/>
              </a:rPr>
              <a:t>Er is onvoldoende bewijs om een </a:t>
            </a:r>
            <a:r>
              <a:rPr lang="nl-NL" sz="1800" dirty="0" err="1">
                <a:effectLst/>
                <a:latin typeface="Calibri" panose="020F0502020204030204" pitchFamily="34" charset="0"/>
                <a:ea typeface="Calibri" panose="020F0502020204030204" pitchFamily="34" charset="0"/>
              </a:rPr>
              <a:t>fibraat</a:t>
            </a:r>
            <a:r>
              <a:rPr lang="nl-NL" sz="1800" dirty="0">
                <a:effectLst/>
                <a:latin typeface="Calibri" panose="020F0502020204030204" pitchFamily="34" charset="0"/>
                <a:ea typeface="Calibri" panose="020F0502020204030204" pitchFamily="34" charset="0"/>
              </a:rPr>
              <a:t> bij patiënten met jicht aan te bevelen of om lage dosering acetylsalicylzuur te stoppen bij patiënten met jicht die daar een indicatie voor hebben.</a:t>
            </a:r>
            <a:r>
              <a:rPr lang="nl-NL" dirty="0">
                <a:effectLst/>
              </a:rPr>
              <a:t> </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32232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Calibri" panose="020F0502020204030204" pitchFamily="34" charset="0"/>
              </a:rPr>
              <a:t>Welke andere interventies dienen naast het verlagen van urinezuur met urinezuur verlagende geneesmiddelen plaats te vinden bij patiënten met jicht? </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r>
              <a:rPr lang="nl-NL" sz="1200" kern="100" dirty="0">
                <a:effectLst/>
                <a:latin typeface="Calibri" panose="020F0502020204030204" pitchFamily="34" charset="0"/>
                <a:ea typeface="Calibri" panose="020F0502020204030204" pitchFamily="34" charset="0"/>
                <a:cs typeface="Calibri" panose="020F0502020204030204" pitchFamily="34" charset="0"/>
              </a:rPr>
              <a:t>Het is belangrijk dat behandelaars zich bewust zijn van het effect van comedicatie op het serum urinezuur en dit bespreken met patiënten. </a:t>
            </a:r>
            <a:br>
              <a:rPr lang="nl-NL" dirty="0">
                <a:effectLst/>
                <a:latin typeface="Helvetica" pitchFamily="2" charset="0"/>
              </a:rPr>
            </a:br>
            <a:r>
              <a:rPr lang="nl-NL" dirty="0">
                <a:effectLst/>
                <a:latin typeface="Helvetica" pitchFamily="2" charset="0"/>
              </a:rPr>
              <a:t>Het gebruik van lis- en thiazidediuretica en ACE-remmers kan een </a:t>
            </a:r>
            <a:r>
              <a:rPr lang="nl-NL" dirty="0" err="1">
                <a:effectLst/>
                <a:latin typeface="Helvetica" pitchFamily="2" charset="0"/>
              </a:rPr>
              <a:t>urinezuurverhogende</a:t>
            </a:r>
            <a:r>
              <a:rPr lang="nl-NL" dirty="0">
                <a:effectLst/>
                <a:latin typeface="Helvetica" pitchFamily="2" charset="0"/>
              </a:rPr>
              <a:t> effect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Geef, gezien de lage bewijskracht voor jicht specifieke leefstijladviezen, patiënten met jicht algemene leefstijladviezen, mede met het oog op preventie en prevalentie van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comorbiditeit</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die patiënten met jicht vaak hebben:</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Benoem bij voorkeur de adviezen van het voedingscentrum voor patiënten met jicht (Schijf van Vijf). Stimuleer patiënten om gevarieerd en zo min mogelijk sterk bewerkte voedingsmiddelen te eten zodat de intake van purine, glucosestroop en fructose vermindert, zie </a:t>
            </a:r>
            <a:r>
              <a:rPr lang="nl-NL"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voedingscentrum</a:t>
            </a:r>
            <a:r>
              <a:rPr lang="nl-NL"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en stimuleer patiënten met overgewicht om af te vallen (</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zie </a:t>
            </a:r>
            <a:r>
              <a:rPr lang="nl-NL"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richtlijn</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Overgewicht en obesitas bij volwassenen en kinderen), omdat dit mogelijk het urinezuur verlaagt en mogelijk beter is voor de algemene gezondheid van patiënten.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Adviseer patiënten met jicht hun alcoholinname te beperken tot maximaal 1 glas per dag (conform voedingscentrum), omdat de urinezuurconcentratie mogelijk lager is bij patiënten die hun alcoholinname beperken.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patiënten voldoende te bewegen om gewichtsreductie te vergemakkelijken en de conditie van patiënten te verbeteren.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marL="342900" lvl="0" indent="-342900">
              <a:lnSpc>
                <a:spcPts val="1345"/>
              </a:lnSpc>
              <a:buFont typeface="Courier New" panose="02070309020205020404" pitchFamily="49"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Adviseer patiënten te stoppen met roken (zie </a:t>
            </a:r>
            <a:r>
              <a:rPr lang="nl-NL"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richtlijn</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om de algehele gezondheid van patiënten te verbeteren.</a:t>
            </a:r>
            <a:endParaRPr lang="nl-NL" sz="1800" dirty="0">
              <a:solidFill>
                <a:srgbClr val="000000"/>
              </a:solidFill>
              <a:effectLst/>
              <a:latin typeface="Work Sans" pitchFamily="2" charset="77"/>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r>
              <a:rPr lang="nl-NL" sz="1800" dirty="0">
                <a:effectLst/>
                <a:latin typeface="Calibri" panose="020F0502020204030204" pitchFamily="34" charset="0"/>
                <a:ea typeface="Calibri" panose="020F0502020204030204" pitchFamily="34" charset="0"/>
              </a:rPr>
              <a:t>Er is onvoldoende te bewijs om aanbevelingen te formuleren over inname van kersen, vitamine C en van zuivelproducten.</a:t>
            </a:r>
            <a:r>
              <a:rPr lang="nl-NL" sz="2800" dirty="0">
                <a:effectLst/>
              </a:rPr>
              <a:t> </a:t>
            </a:r>
          </a:p>
          <a:p>
            <a:endParaRPr lang="nl-NL" altLang="nl-NL" sz="2800" b="0" dirty="0">
              <a:effectLst/>
              <a:latin typeface="Arial" panose="020B0604020202020204" pitchFamily="34"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Wees alert op het gebruik van diuretica,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hydrochloortiazide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ACE-inhibitors en overleg indien nodig met de betreffende behandelaar over het effect van deze middelen op de serum urinezuurconcentratie.</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r>
              <a:rPr lang="nl-NL" sz="1800" dirty="0">
                <a:effectLst/>
                <a:latin typeface="Calibri" panose="020F0502020204030204" pitchFamily="34" charset="0"/>
                <a:ea typeface="Calibri" panose="020F0502020204030204" pitchFamily="34" charset="0"/>
              </a:rPr>
              <a:t>Er is onvoldoende bewijs om een </a:t>
            </a:r>
            <a:r>
              <a:rPr lang="nl-NL" sz="1800" dirty="0" err="1">
                <a:effectLst/>
                <a:latin typeface="Calibri" panose="020F0502020204030204" pitchFamily="34" charset="0"/>
                <a:ea typeface="Calibri" panose="020F0502020204030204" pitchFamily="34" charset="0"/>
              </a:rPr>
              <a:t>fibraat</a:t>
            </a:r>
            <a:r>
              <a:rPr lang="nl-NL" sz="1800" dirty="0">
                <a:effectLst/>
                <a:latin typeface="Calibri" panose="020F0502020204030204" pitchFamily="34" charset="0"/>
                <a:ea typeface="Calibri" panose="020F0502020204030204" pitchFamily="34" charset="0"/>
              </a:rPr>
              <a:t> bij patiënten met jicht aan te bevelen of om lage dosering acetylsalicylzuur te stoppen bij patiënten met jicht die daar een indicatie voor hebben.</a:t>
            </a:r>
            <a:r>
              <a:rPr lang="nl-NL" dirty="0">
                <a:effectLst/>
              </a:rPr>
              <a:t> </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19526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Wat is de plaats van medicamenteuze behandeling bij jicht met betrekking tot het risico op hart- en vaatziekten?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 huidige literatuur wordt geen duidelijk bewijs gevonden voor een positief dan wel negatief effect van ULT of colchicine met betrekking tot mortaliteit en cardiovasculaire aandoeningen. Ook overige literatuur laat geen duidelijk voordeel zien van een specifieke vorm van ULT. Er is wel bewijs dat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NSAIDs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vermeden dienen te worden. De EULAR beveelt allopurinol aan als eerste keuze, boven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febuxostat</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Aangezien er verder geen argumenten voor of tegen deze aanbeveling is als men specifiek kijkt naar primaire preventie van cardiovasculaire voorvallen bij patiënten met jicht, neemt de werkgroep de aanbeveling vanuit de EULAR dan ook over.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r>
              <a:rPr lang="nl-NL" sz="1800" dirty="0">
                <a:effectLst/>
                <a:latin typeface="Calibri" panose="020F0502020204030204" pitchFamily="34" charset="0"/>
                <a:ea typeface="Calibri" panose="020F0502020204030204" pitchFamily="34" charset="0"/>
                <a:cs typeface="Calibri" panose="020F0502020204030204" pitchFamily="34" charset="0"/>
              </a:rPr>
              <a:t>Behandel een patiënt volgens de </a:t>
            </a:r>
            <a:r>
              <a:rPr lang="nl-NL" sz="1800" i="1" u="sng" dirty="0">
                <a:effectLst/>
                <a:latin typeface="Calibri" panose="020F0502020204030204" pitchFamily="34" charset="0"/>
                <a:ea typeface="Calibri" panose="020F0502020204030204" pitchFamily="34" charset="0"/>
                <a:cs typeface="Calibri" panose="020F0502020204030204" pitchFamily="34" charset="0"/>
              </a:rPr>
              <a:t>module Chronische jicht</a:t>
            </a:r>
            <a:r>
              <a:rPr lang="nl-NL" sz="1800" dirty="0">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Er is onvoldoende bewijs om urinezuur verlagende therapie of colchicine te adviseren voor primaire preventie van hart- en vaatziekten bij jicht.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rPr>
              <a:t>Vermijd bij voorkeur het gebruik van </a:t>
            </a:r>
            <a:r>
              <a:rPr lang="nl-NL" sz="1800" dirty="0" err="1">
                <a:effectLst/>
                <a:latin typeface="Calibri" panose="020F0502020204030204" pitchFamily="34" charset="0"/>
                <a:ea typeface="Calibri" panose="020F0502020204030204" pitchFamily="34" charset="0"/>
              </a:rPr>
              <a:t>NSAID’s</a:t>
            </a:r>
            <a:r>
              <a:rPr lang="nl-NL" sz="1800" dirty="0">
                <a:effectLst/>
                <a:latin typeface="Calibri" panose="020F0502020204030204" pitchFamily="34" charset="0"/>
                <a:ea typeface="Calibri" panose="020F0502020204030204" pitchFamily="34" charset="0"/>
              </a:rPr>
              <a:t> bij patiënten met een verhoogd cardiovasculair risico, vanwege verhoogd cardiovasculair risico.</a:t>
            </a:r>
            <a:r>
              <a:rPr lang="nl-NL" sz="2800" dirty="0">
                <a:effectLst/>
              </a:rPr>
              <a:t> </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154008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Wat is de plaats van medicamenteuze behandeling bij patiënten met jicht die een cardiovasculair event hebben doorgemaakt? </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Calibri" panose="020F0502020204030204" pitchFamily="34" charset="0"/>
                <a:cs typeface="Calibri" panose="020F0502020204030204" pitchFamily="34" charset="0"/>
              </a:rPr>
              <a:t>Hoewel geen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RCTs</a:t>
            </a:r>
            <a:r>
              <a:rPr lang="nl-NL" sz="1800" kern="0" dirty="0">
                <a:effectLst/>
                <a:latin typeface="Calibri" panose="020F0502020204030204" pitchFamily="34" charset="0"/>
                <a:ea typeface="Calibri" panose="020F0502020204030204" pitchFamily="34" charset="0"/>
                <a:cs typeface="Calibri" panose="020F0502020204030204" pitchFamily="34" charset="0"/>
              </a:rPr>
              <a:t> beschikbaar zijn voor het effect van colchicine op het cardiovasculair risico bij patiënten met jicht die in het verleden een cardiovasculair event hebben doorgemaakt, adviseert de werkgroep om colchicine te overwegen bij deze patiëntgroep. Dit is onder andere op basis van de resultaten van de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LoDoCo</a:t>
            </a:r>
            <a:r>
              <a:rPr lang="nl-NL" sz="1800" kern="0" dirty="0">
                <a:effectLst/>
                <a:latin typeface="Calibri" panose="020F0502020204030204" pitchFamily="34" charset="0"/>
                <a:ea typeface="Calibri" panose="020F0502020204030204" pitchFamily="34" charset="0"/>
                <a:cs typeface="Calibri" panose="020F0502020204030204" pitchFamily="34" charset="0"/>
              </a:rPr>
              <a:t>-trial, waarbij positieve resultaten zijn gevonden. Een RCT bij patiënten met jicht is desondanks nodig voor een definitieve conclusie. Het gebruik van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NSAIDs</a:t>
            </a:r>
            <a:r>
              <a:rPr lang="nl-NL" sz="1800" kern="0" dirty="0">
                <a:effectLst/>
                <a:latin typeface="Calibri" panose="020F0502020204030204" pitchFamily="34" charset="0"/>
                <a:ea typeface="Calibri" panose="020F0502020204030204" pitchFamily="34" charset="0"/>
                <a:cs typeface="Calibri" panose="020F0502020204030204" pitchFamily="34" charset="0"/>
              </a:rPr>
              <a:t> wordt ontraden, vanwege een verhoogd cardiovasculair risico bij patiënten in het algemeen, in het bijzonder bij patiënten die een cardiovasculair voorval hebben doorgemaakt.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colchicine als eerste keuze bij patiënten die een cardiovasculair event hebben doorgemaakt.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kern="0" dirty="0">
                <a:effectLst/>
                <a:latin typeface="Calibri" panose="020F0502020204030204" pitchFamily="34" charset="0"/>
                <a:ea typeface="Calibri" panose="020F0502020204030204" pitchFamily="34" charset="0"/>
              </a:rPr>
              <a:t>Vermijd bij voorkeur het gebruik van </a:t>
            </a:r>
            <a:r>
              <a:rPr lang="nl-NL" sz="1800" kern="0" dirty="0" err="1">
                <a:effectLst/>
                <a:latin typeface="Calibri" panose="020F0502020204030204" pitchFamily="34" charset="0"/>
                <a:ea typeface="Calibri" panose="020F0502020204030204" pitchFamily="34" charset="0"/>
              </a:rPr>
              <a:t>NSAIDs</a:t>
            </a:r>
            <a:r>
              <a:rPr lang="nl-NL" sz="1800" kern="0" dirty="0">
                <a:effectLst/>
                <a:latin typeface="Calibri" panose="020F0502020204030204" pitchFamily="34" charset="0"/>
                <a:ea typeface="Calibri" panose="020F0502020204030204" pitchFamily="34" charset="0"/>
              </a:rPr>
              <a:t> bij patiënten die een cardiovasculair event hebben doorgemaakt, vanwege bekend verhoogd risico bij deze medicatie.</a:t>
            </a:r>
            <a:r>
              <a:rPr lang="nl-NL" sz="2800" dirty="0">
                <a:effectLst/>
              </a:rPr>
              <a:t>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41960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cs typeface="Times New Roman" panose="02020603050405020304" pitchFamily="18" charset="0"/>
              </a:rPr>
              <a:t>Hoe kan de diagnostiek van jicht optimaal worden georganiseerd?</a:t>
            </a:r>
            <a:r>
              <a:rPr lang="nl-NL" dirty="0">
                <a:effectLst/>
              </a:rPr>
              <a:t> </a:t>
            </a:r>
            <a:endParaRPr lang="en-GB" b="1" dirty="0">
              <a:effectLst/>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Adequate en tijdige diagnose van jicht is een belangrijke eerste stap bij iedere patiënt met jicht ter verbetering van de ziekte uitkomsten en het voorkomen van complicaties. Reumatologen bezitten deze expertise bij uitstek. Daarnaast hebben zij een belangrijke adviserende en faciliterende rol. </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Streef naar een optimaal diagnostisch proces bij patiënten met verdenking op jicht:</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Faciliteer laagdrempelige diagnostiek, bijvoorbeeld door mogelijkheid tot spoedconsult.</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Faciliteer regionaal een duidelijke en laagdrempelige overlegstructuur.</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Zorg voor een optimale registratie en informatievoorziening.</a:t>
            </a: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01833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cs typeface="Times New Roman" panose="02020603050405020304" pitchFamily="18" charset="0"/>
              </a:rPr>
              <a:t>Wat heeft een patiënt met jicht nodig voor een optimale behandeling en begeleiding?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eaLnBrk="1" hangingPunct="1"/>
            <a:r>
              <a:rPr lang="nl-NL" sz="1800" dirty="0" err="1">
                <a:effectLst/>
                <a:latin typeface="Calibri" panose="020F0502020204030204" pitchFamily="34" charset="0"/>
                <a:ea typeface="Calibri" panose="020F0502020204030204" pitchFamily="34" charset="0"/>
              </a:rPr>
              <a:t>Onderbehandeling</a:t>
            </a:r>
            <a:r>
              <a:rPr lang="nl-NL" sz="1800" dirty="0">
                <a:effectLst/>
                <a:latin typeface="Calibri" panose="020F0502020204030204" pitchFamily="34" charset="0"/>
                <a:ea typeface="Calibri" panose="020F0502020204030204" pitchFamily="34" charset="0"/>
              </a:rPr>
              <a:t> van jicht komt veelvuldig voor. Interventies gericht op het verbeteren van de informatie van de patiënt, intensievere ondersteuning door gespecialiseerde verpleegkundigen en, het zelf meten van urinezuur, leiden tot aantoonbaar betere ziekte uitkomsten. Optimale voorziening en juiste voorlichting over de verschillende aspecten van de behandeling van jicht aan de patiënt zijn belangrijk, met in acht name van de gezondheidsvaardigheden van de patiënt. </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Streef naar een optimaal geïnformeerde patiënt met jicht die bekend is met het doel van de behandeling, en de waarde van het meten van ziekte uitkomsten.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Streef om samen (patiënt en behandelaar) beslissingen te nemen over de behandeling van jicht, nadat de patiënt op de individuele situatie afgestemd en naar behoefte is geïnformeerd, de voorkeuren van patiënt zijn besproken en persoonlijke omstandigheden van de patiënt zijn meegenomen. Deze beslissingen zijn gebaseerd op de mate van ziekteactiviteit en andere patiëntfactoren zoals,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comorbiditeit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veiligheidsoverwegingen, wensen en persoonlijke omstandigheden van de patiënt.</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Neem hierin bij voorkeur de volgende thema’s mee (zie </a:t>
            </a:r>
            <a:r>
              <a:rPr lang="nl-NL" sz="1800" i="1" u="sng" kern="100" dirty="0">
                <a:effectLst/>
                <a:latin typeface="Calibri" panose="020F0502020204030204" pitchFamily="34" charset="0"/>
                <a:ea typeface="Calibri" panose="020F0502020204030204" pitchFamily="34" charset="0"/>
                <a:cs typeface="Calibri" panose="020F0502020204030204" pitchFamily="34" charset="0"/>
              </a:rPr>
              <a:t>Appendix I</a:t>
            </a:r>
            <a:r>
              <a:rPr lang="nl-NL" sz="1800" kern="100" dirty="0">
                <a:effectLst/>
                <a:latin typeface="Calibri" panose="020F0502020204030204" pitchFamily="34" charset="0"/>
                <a:ea typeface="Calibri" panose="020F0502020204030204" pitchFamily="34" charset="0"/>
                <a:cs typeface="Calibri" panose="020F0502020204030204" pitchFamily="34"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Inzicht in de ziekte en het ontstaan ervan.</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doel van de behandeling, met onderscheid tussen de twee verschillende behandelprincipes, ontstekingsremmende - en urinezuur verlagende therapie met het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treat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-target principe.</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Therapie(on)trouw. Maak therapie(on)trouw bespreekbaar en bespreek bij problemen strategieën om therapietrouw te verbeteren.</a:t>
            </a:r>
          </a:p>
          <a:p>
            <a:pPr marL="342900" lvl="0" indent="-342900">
              <a:lnSpc>
                <a:spcPct val="107000"/>
              </a:lnSpc>
              <a:spcAft>
                <a:spcPts val="800"/>
              </a:spcAft>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Leefstijladviezen.</a:t>
            </a:r>
          </a:p>
          <a:p>
            <a:pPr marL="342900" lvl="0" indent="-342900">
              <a:lnSpc>
                <a:spcPct val="107000"/>
              </a:lnSpc>
              <a:spcAft>
                <a:spcPts val="800"/>
              </a:spcAft>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Cardiovasculair risicomanagement (CVRM).</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88356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cs typeface="Times New Roman" panose="02020603050405020304" pitchFamily="18" charset="0"/>
              </a:rPr>
              <a:t>Wat heeft een patiënt met jicht nodig voor een optimale behandeling en begeleiding? </a:t>
            </a: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eaLnBrk="1" hangingPunct="1"/>
            <a:r>
              <a:rPr lang="nl-NL" sz="1200" dirty="0">
                <a:effectLst/>
                <a:latin typeface="Calibri" panose="020F0502020204030204" pitchFamily="34" charset="0"/>
                <a:ea typeface="Calibri" panose="020F0502020204030204" pitchFamily="34" charset="0"/>
              </a:rPr>
              <a:t>-</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Streef naar een optimaal geïnformeerde jicht patiënt die bekend is met het doel van de behandeling, en de waarde van het meten van ziekte uitkomsten.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Streef om samen (patiënt en behandelaar) beslissingen te nemen over de behandeling van jicht, nadat de patiënt op de individuele situatie afgestemd en naar behoefte is geïnformeerd, de voorkeuren van patiënt zijn besproken en persoonlijke omstandigheden van de patiënt zijn meegenomen. Deze beslissingen zijn gebaseerd op de mate van ziekteactiviteit en andere patiëntfactoren zoals,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comorbiditeit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veiligheidsoverwegingen, wensen en persoonlijke omstandigheden van de patiënt.</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Neem hierin bij voorkeur de volgende thema’s mee (zie </a:t>
            </a:r>
            <a:r>
              <a:rPr lang="nl-NL" sz="1800" i="1" u="sng" kern="100" dirty="0">
                <a:effectLst/>
                <a:latin typeface="Calibri" panose="020F0502020204030204" pitchFamily="34" charset="0"/>
                <a:ea typeface="Calibri" panose="020F0502020204030204" pitchFamily="34" charset="0"/>
                <a:cs typeface="Calibri" panose="020F0502020204030204" pitchFamily="34" charset="0"/>
              </a:rPr>
              <a:t>Appendix I</a:t>
            </a:r>
            <a:r>
              <a:rPr lang="nl-NL" sz="1800" kern="100" dirty="0">
                <a:effectLst/>
                <a:latin typeface="Calibri" panose="020F0502020204030204" pitchFamily="34" charset="0"/>
                <a:ea typeface="Calibri" panose="020F0502020204030204" pitchFamily="34" charset="0"/>
                <a:cs typeface="Calibri" panose="020F0502020204030204" pitchFamily="34"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Inzicht in de ziekte en het ontstaan ervan.</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doel van de behandeling, met onderscheid tussen de twee verschillende behandelprincipes, ontstekingsremmende - en urinezuur verlagende therapie met het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treat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-target principe.</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Therapie(on)trouw. Maak therapie(on)trouw bespreekbaar en bespreek bij problemen strategieën om therapietrouw te verbeteren.</a:t>
            </a:r>
          </a:p>
          <a:p>
            <a:pPr marL="342900" lvl="0" indent="-342900">
              <a:lnSpc>
                <a:spcPct val="107000"/>
              </a:lnSpc>
              <a:spcAft>
                <a:spcPts val="800"/>
              </a:spcAft>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Leefstijladviezen.</a:t>
            </a:r>
          </a:p>
          <a:p>
            <a:pPr marL="342900" lvl="0" indent="-342900">
              <a:lnSpc>
                <a:spcPct val="107000"/>
              </a:lnSpc>
              <a:spcAft>
                <a:spcPts val="800"/>
              </a:spcAft>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Cardiovasculair risicomanagement (CVRM).</a:t>
            </a:r>
          </a:p>
          <a:p>
            <a:pPr marL="342900" lvl="0" indent="-342900">
              <a:lnSpc>
                <a:spcPct val="107000"/>
              </a:lnSpc>
              <a:spcAft>
                <a:spcPts val="800"/>
              </a:spcAft>
              <a:buFont typeface="Symbol" pitchFamily="2" charset="2"/>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Bespreek therapie(on)trouw regelmatig op basis van open vragen, zeker wanneer het beoogde serum urinezuur target niet bereikt kan worden. Bij deze open vragen kan gekeken worden of:</a:t>
            </a:r>
          </a:p>
          <a:p>
            <a:pPr marL="342900" lvl="0" indent="-342900">
              <a:lnSpc>
                <a:spcPct val="107000"/>
              </a:lnSpc>
              <a:buFont typeface="+mj-lt"/>
              <a:buAutoNum type="arabi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patiënt wel de capaciteit heeft om het geneesmiddel te gebruiken (is de patiënt er toe in staat?).</a:t>
            </a:r>
          </a:p>
          <a:p>
            <a:pPr marL="342900" lvl="0" indent="-342900">
              <a:lnSpc>
                <a:spcPct val="107000"/>
              </a:lnSpc>
              <a:buFont typeface="+mj-lt"/>
              <a:buAutoNum type="arabi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motivatie heeft om het geneesmiddel te gebruiken (wil de patiënt het echt?).</a:t>
            </a:r>
          </a:p>
          <a:p>
            <a:pPr marL="342900" lvl="0" indent="-342900">
              <a:lnSpc>
                <a:spcPct val="107000"/>
              </a:lnSpc>
              <a:spcAft>
                <a:spcPts val="800"/>
              </a:spcAft>
              <a:buFont typeface="+mj-lt"/>
              <a:buAutoNum type="arabi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gelegenheid hiervoor heeft (werkt sociale/fysieke omgeving mee?).</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Overweeg de volgende strategieën om therapietrouw te verbeteren:</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Samen met de patiënt in kaart brengen wat voor de individuele patiënt redenen zijn om het geneesmiddel juist wel of juist niet in te nemen. Mocht er sprake zijn van barrières om het geneesmiddel te gebruiken, dan dient er samen met de patiënt gekeken te worden wat nodig is om deze barrières te overwinnen.</a:t>
            </a:r>
          </a:p>
          <a:p>
            <a:pPr marL="342900" lvl="0" indent="-342900">
              <a:lnSpc>
                <a:spcPct val="107000"/>
              </a:lnSpc>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Adequate voorlichting over het te verwachten effect van het geneesmiddel (welk effect en wanneer), mogelijke bijwerkingen (hoe frequent en hoe ernstig) en de wijze waarop het geneesmiddel moet worden ingenomen.</a:t>
            </a:r>
          </a:p>
          <a:p>
            <a:pPr marL="342900" lvl="0" indent="-342900">
              <a:lnSpc>
                <a:spcPct val="107000"/>
              </a:lnSpc>
              <a:spcAft>
                <a:spcPts val="800"/>
              </a:spcAft>
              <a:buFont typeface="Symbol" pitchFamily="2" charset="2"/>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Meedenken met het inpassen van het geneesmiddel in het leven van de patiënt, waarbij er nagedacht wordt om het geneesmiddelgebruik te koppelen aan specifieke momenten (tandenpoetsen, ontbijt etc.).</a:t>
            </a:r>
          </a:p>
          <a:p>
            <a:pPr marL="342900" lvl="0" indent="-342900">
              <a:lnSpc>
                <a:spcPct val="107000"/>
              </a:lnSpc>
              <a:spcAft>
                <a:spcPts val="800"/>
              </a:spcAft>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keuze van het geneesmiddel dient in samenspraak met de patiënt te gebeuren op basis van de individuele karakteristieken en wensen van de patiënt.</a:t>
            </a:r>
            <a:r>
              <a:rPr lang="nl-NL" sz="2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250455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cs typeface="Times New Roman" panose="02020603050405020304" pitchFamily="18" charset="0"/>
              </a:rPr>
              <a:t>Hoe kan de zorg voor patiënten met jicht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comorbiditeit</a:t>
            </a:r>
            <a:r>
              <a:rPr lang="nl-NL" sz="1800" dirty="0">
                <a:effectLst/>
                <a:latin typeface="Calibri" panose="020F0502020204030204" pitchFamily="34" charset="0"/>
                <a:ea typeface="Calibri" panose="020F0502020204030204" pitchFamily="34" charset="0"/>
                <a:cs typeface="Times New Roman" panose="02020603050405020304" pitchFamily="18" charset="0"/>
              </a:rPr>
              <a:t> optimaal worden georganiseerd?</a:t>
            </a:r>
            <a:r>
              <a:rPr lang="nl-NL" dirty="0">
                <a:effectLst/>
              </a:rPr>
              <a:t> </a:t>
            </a:r>
            <a:endParaRPr lang="en-GB" b="1" dirty="0">
              <a:effectLst/>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De behandeling van patiënten met jicht en co-/</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multimorbiditeit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is vaak complex met betrokkenheid van meerdere zorgverleners met ieder hun eigen professionele verantwoordelijkheid. Goede samenwerking tussen zorgverleners is hierbij essentieel.</a:t>
            </a:r>
            <a:endParaRPr lang="nl-NL" sz="1800" dirty="0">
              <a:solidFill>
                <a:srgbClr val="000000"/>
              </a:solidFill>
              <a:effectLst/>
              <a:latin typeface="Work Sans" pitchFamily="2" charset="77"/>
              <a:ea typeface="Times New Roman" panose="02020603050405020304" pitchFamily="18" charset="0"/>
              <a:cs typeface="Maiandra GD" panose="020E0502030308020204" pitchFamily="34" charset="77"/>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Identificeer een patiënt met complexe jicht en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multimorbiditeit</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die baat heeft bij regieondersteuning en spreek met betrokken zorgverleners regiehouders af.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Bij complexe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topheuze</a:t>
            </a:r>
            <a:r>
              <a:rPr lang="nl-NL" sz="1800" dirty="0">
                <a:effectLst/>
                <a:latin typeface="Calibri" panose="020F0502020204030204" pitchFamily="34" charset="0"/>
                <a:ea typeface="Calibri" panose="020F0502020204030204" pitchFamily="34" charset="0"/>
                <a:cs typeface="Times New Roman" panose="02020603050405020304" pitchFamily="18" charset="0"/>
              </a:rPr>
              <a:t> jicht met wonden is het advies op te schalen naar multidisciplinaire behandeling, inclusief wondverpleegkundige. Maak samen met de zorgverleners een afgestemd plan, waarin op basis van de situatie en wensen van de patiënt, prioriteiten zijn gesteld en afspraken zijn gemaakt over de behandeling van de patiënt.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404833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19</a:t>
            </a:fld>
            <a:endParaRPr lang="nl-NL"/>
          </a:p>
        </p:txBody>
      </p:sp>
    </p:spTree>
    <p:extLst>
      <p:ext uri="{BB962C8B-B14F-4D97-AF65-F5344CB8AC3E}">
        <p14:creationId xmlns:p14="http://schemas.microsoft.com/office/powerpoint/2010/main" val="370122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Herziening</a:t>
            </a:r>
            <a:r>
              <a:rPr lang="en-GB" altLang="nl-NL" dirty="0">
                <a:latin typeface="Arial" panose="020B0604020202020204" pitchFamily="34" charset="0"/>
              </a:rPr>
              <a:t>: </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voor het </a:t>
            </a:r>
            <a:r>
              <a:rPr lang="en-GB" altLang="nl-NL" dirty="0" err="1">
                <a:latin typeface="Arial" panose="020B0604020202020204" pitchFamily="34" charset="0"/>
              </a:rPr>
              <a:t>eerst</a:t>
            </a:r>
            <a:r>
              <a:rPr lang="en-GB" altLang="nl-NL" dirty="0">
                <a:latin typeface="Arial" panose="020B0604020202020204" pitchFamily="34" charset="0"/>
              </a:rPr>
              <a:t> </a:t>
            </a:r>
            <a:r>
              <a:rPr lang="en-GB" altLang="nl-NL" dirty="0" err="1">
                <a:latin typeface="Arial" panose="020B0604020202020204" pitchFamily="34" charset="0"/>
              </a:rPr>
              <a:t>opgesteld</a:t>
            </a:r>
            <a:r>
              <a:rPr lang="en-GB" altLang="nl-NL" dirty="0">
                <a:latin typeface="Arial" panose="020B0604020202020204" pitchFamily="34" charset="0"/>
              </a:rPr>
              <a:t> in 2013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a:t>
            </a:r>
            <a:r>
              <a:rPr lang="en-GB" altLang="nl-NL" dirty="0" err="1">
                <a:latin typeface="Arial" panose="020B0604020202020204" pitchFamily="34" charset="0"/>
              </a:rPr>
              <a:t>herzien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huidige</a:t>
            </a:r>
            <a:r>
              <a:rPr lang="en-GB" altLang="nl-NL" dirty="0">
                <a:latin typeface="Arial" panose="020B0604020202020204" pitchFamily="34" charset="0"/>
              </a:rPr>
              <a:t> </a:t>
            </a:r>
            <a:r>
              <a:rPr lang="en-GB" altLang="nl-NL" dirty="0" err="1">
                <a:latin typeface="Arial" panose="020B0604020202020204" pitchFamily="34" charset="0"/>
              </a:rPr>
              <a:t>traject</a:t>
            </a:r>
            <a:r>
              <a:rPr lang="en-GB" altLang="nl-NL" dirty="0">
                <a:latin typeface="Arial" panose="020B0604020202020204" pitchFamily="34" charset="0"/>
              </a:rPr>
              <a:t>.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a:t>
            </a:r>
            <a:r>
              <a:rPr lang="en-GB" altLang="nl-NL" dirty="0" err="1">
                <a:latin typeface="Arial" panose="020B0604020202020204" pitchFamily="34" charset="0"/>
              </a:rPr>
              <a:t>middels</a:t>
            </a:r>
            <a:r>
              <a:rPr lang="en-GB" altLang="nl-NL" dirty="0">
                <a:latin typeface="Arial" panose="020B0604020202020204" pitchFamily="34" charset="0"/>
              </a:rPr>
              <a:t> </a:t>
            </a:r>
            <a:r>
              <a:rPr lang="en-GB" altLang="nl-NL" dirty="0" err="1">
                <a:latin typeface="Arial" panose="020B0604020202020204" pitchFamily="34" charset="0"/>
              </a:rPr>
              <a:t>modulair</a:t>
            </a:r>
            <a:r>
              <a:rPr lang="en-GB" altLang="nl-NL" dirty="0">
                <a:latin typeface="Arial" panose="020B0604020202020204" pitchFamily="34" charset="0"/>
              </a:rPr>
              <a:t> </a:t>
            </a:r>
            <a:r>
              <a:rPr lang="en-GB" altLang="nl-NL" dirty="0" err="1">
                <a:latin typeface="Arial" panose="020B0604020202020204" pitchFamily="34" charset="0"/>
              </a:rPr>
              <a:t>onderhoud</a:t>
            </a:r>
            <a:r>
              <a:rPr lang="en-GB" altLang="nl-NL" dirty="0">
                <a:latin typeface="Arial" panose="020B0604020202020204" pitchFamily="34" charset="0"/>
              </a:rPr>
              <a:t>. </a:t>
            </a:r>
            <a:r>
              <a:rPr lang="en-GB" altLang="nl-NL" dirty="0" err="1">
                <a:latin typeface="Arial" panose="020B0604020202020204" pitchFamily="34" charset="0"/>
              </a:rPr>
              <a:t>Hierbij</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jaarlijks</a:t>
            </a:r>
            <a:r>
              <a:rPr lang="en-GB" altLang="nl-NL" dirty="0">
                <a:latin typeface="Arial" panose="020B0604020202020204" pitchFamily="34" charset="0"/>
              </a:rPr>
              <a:t> </a:t>
            </a:r>
            <a:r>
              <a:rPr lang="en-GB" altLang="nl-NL" dirty="0" err="1">
                <a:latin typeface="Arial" panose="020B0604020202020204" pitchFamily="34" charset="0"/>
              </a:rPr>
              <a:t>worden</a:t>
            </a:r>
            <a:r>
              <a:rPr lang="en-GB" altLang="nl-NL" dirty="0">
                <a:latin typeface="Arial" panose="020B0604020202020204" pitchFamily="34" charset="0"/>
              </a:rPr>
              <a:t> </a:t>
            </a:r>
            <a:r>
              <a:rPr lang="en-GB" altLang="nl-NL" dirty="0" err="1">
                <a:latin typeface="Arial" panose="020B0604020202020204" pitchFamily="34" charset="0"/>
              </a:rPr>
              <a:t>bekeken</a:t>
            </a:r>
            <a:r>
              <a:rPr lang="en-GB" altLang="nl-NL" dirty="0">
                <a:latin typeface="Arial" panose="020B0604020202020204" pitchFamily="34" charset="0"/>
              </a:rPr>
              <a:t> of </a:t>
            </a:r>
            <a:r>
              <a:rPr lang="en-GB" altLang="nl-NL" dirty="0" err="1">
                <a:latin typeface="Arial" panose="020B0604020202020204" pitchFamily="34" charset="0"/>
              </a:rPr>
              <a:t>een</a:t>
            </a:r>
            <a:r>
              <a:rPr lang="en-GB" altLang="nl-NL" dirty="0">
                <a:latin typeface="Arial" panose="020B0604020202020204" pitchFamily="34" charset="0"/>
              </a:rPr>
              <a:t> update van (</a:t>
            </a:r>
            <a:r>
              <a:rPr lang="en-GB" altLang="nl-NL" dirty="0" err="1">
                <a:latin typeface="Arial" panose="020B0604020202020204" pitchFamily="34" charset="0"/>
              </a:rPr>
              <a:t>een</a:t>
            </a:r>
            <a:r>
              <a:rPr lang="en-GB" altLang="nl-NL" dirty="0">
                <a:latin typeface="Arial" panose="020B0604020202020204" pitchFamily="34" charset="0"/>
              </a:rPr>
              <a:t> van de) modules </a:t>
            </a:r>
            <a:r>
              <a:rPr lang="en-GB" altLang="nl-NL" dirty="0" err="1">
                <a:latin typeface="Arial" panose="020B0604020202020204" pitchFamily="34" charset="0"/>
              </a:rPr>
              <a:t>nodig</a:t>
            </a:r>
            <a:r>
              <a:rPr lang="en-GB" altLang="nl-NL" dirty="0">
                <a:latin typeface="Arial" panose="020B0604020202020204" pitchFamily="34" charset="0"/>
              </a:rPr>
              <a:t> is.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 </a:t>
            </a:r>
            <a:r>
              <a:rPr lang="en-GB" altLang="nl-NL" dirty="0" err="1">
                <a:latin typeface="Arial" panose="020B0604020202020204" pitchFamily="34" charset="0"/>
              </a:rPr>
              <a:t>diagnostiek</a:t>
            </a:r>
            <a:r>
              <a:rPr lang="en-GB" altLang="nl-NL" dirty="0">
                <a:latin typeface="Arial" panose="020B0604020202020204" pitchFamily="34" charset="0"/>
              </a:rPr>
              <a:t>, </a:t>
            </a:r>
            <a:r>
              <a:rPr lang="en-GB" altLang="nl-NL" dirty="0" err="1">
                <a:latin typeface="Arial" panose="020B0604020202020204" pitchFamily="34" charset="0"/>
              </a:rPr>
              <a:t>behandeling</a:t>
            </a:r>
            <a:r>
              <a:rPr lang="en-GB" altLang="nl-NL" dirty="0">
                <a:latin typeface="Arial" panose="020B0604020202020204" pitchFamily="34" charset="0"/>
              </a:rPr>
              <a:t> van acute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chronische</a:t>
            </a:r>
            <a:r>
              <a:rPr lang="en-GB" altLang="nl-NL" dirty="0">
                <a:latin typeface="Arial" panose="020B0604020202020204" pitchFamily="34" charset="0"/>
              </a:rPr>
              <a:t> </a:t>
            </a:r>
            <a:r>
              <a:rPr lang="en-GB" altLang="nl-NL" dirty="0" err="1">
                <a:latin typeface="Arial" panose="020B0604020202020204" pitchFamily="34" charset="0"/>
              </a:rPr>
              <a:t>jicht</a:t>
            </a:r>
            <a:r>
              <a:rPr lang="en-GB" altLang="nl-NL" dirty="0">
                <a:latin typeface="Arial" panose="020B0604020202020204" pitchFamily="34" charset="0"/>
              </a:rPr>
              <a:t>, </a:t>
            </a:r>
            <a:r>
              <a:rPr lang="en-GB" altLang="nl-NL" dirty="0" err="1">
                <a:latin typeface="Arial" panose="020B0604020202020204" pitchFamily="34" charset="0"/>
              </a:rPr>
              <a:t>leefstijl</a:t>
            </a:r>
            <a:r>
              <a:rPr lang="en-GB" altLang="nl-NL" dirty="0">
                <a:latin typeface="Arial" panose="020B0604020202020204" pitchFamily="34" charset="0"/>
              </a:rPr>
              <a:t>, </a:t>
            </a:r>
            <a:r>
              <a:rPr lang="en-GB" altLang="nl-NL" dirty="0" err="1">
                <a:latin typeface="Arial" panose="020B0604020202020204" pitchFamily="34" charset="0"/>
              </a:rPr>
              <a:t>comedicatie</a:t>
            </a:r>
            <a:r>
              <a:rPr lang="en-GB" altLang="nl-NL" dirty="0">
                <a:latin typeface="Arial" panose="020B0604020202020204" pitchFamily="34" charset="0"/>
              </a:rPr>
              <a:t>, CVRM </a:t>
            </a: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jicht</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organisatie</a:t>
            </a:r>
            <a:r>
              <a:rPr lang="en-GB" altLang="nl-NL" dirty="0">
                <a:latin typeface="Arial" panose="020B0604020202020204" pitchFamily="34" charset="0"/>
              </a:rPr>
              <a:t> van </a:t>
            </a:r>
            <a:r>
              <a:rPr lang="en-GB" altLang="nl-NL" dirty="0" err="1">
                <a:latin typeface="Arial" panose="020B0604020202020204" pitchFamily="34" charset="0"/>
              </a:rPr>
              <a:t>zorg</a:t>
            </a:r>
            <a:r>
              <a:rPr lang="en-GB" altLang="nl-NL" dirty="0">
                <a:latin typeface="Arial" panose="020B0604020202020204" pitchFamily="34" charset="0"/>
              </a:rPr>
              <a:t>. </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voor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delen</a:t>
            </a:r>
            <a:r>
              <a:rPr lang="en-GB" altLang="nl-NL" dirty="0">
                <a:latin typeface="Arial" panose="020B0604020202020204" pitchFamily="34" charset="0"/>
                <a:sym typeface="Wingdings" panose="05000000000000000000" pitchFamily="2" charset="2"/>
              </a:rPr>
              <a:t> van de </a:t>
            </a:r>
            <a:r>
              <a:rPr lang="en-GB" altLang="nl-NL" dirty="0" err="1">
                <a:latin typeface="Arial" panose="020B0604020202020204" pitchFamily="34" charset="0"/>
                <a:sym typeface="Wingdings" panose="05000000000000000000" pitchFamily="2" charset="2"/>
              </a:rPr>
              <a:t>richtlijn</a:t>
            </a:r>
            <a:r>
              <a:rPr lang="en-GB" altLang="nl-NL" dirty="0">
                <a:latin typeface="Arial" panose="020B0604020202020204" pitchFamily="34" charset="0"/>
                <a:sym typeface="Wingdings" panose="05000000000000000000" pitchFamily="2" charset="2"/>
              </a:rPr>
              <a:t> die </a:t>
            </a:r>
            <a:r>
              <a:rPr lang="en-GB" altLang="nl-NL" dirty="0" err="1">
                <a:latin typeface="Arial" panose="020B0604020202020204" pitchFamily="34" charset="0"/>
                <a:sym typeface="Wingdings" panose="05000000000000000000" pitchFamily="2" charset="2"/>
              </a:rPr>
              <a:t>niet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herzien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zijn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346762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3</a:t>
            </a:fld>
            <a:endParaRPr lang="nl-NL"/>
          </a:p>
        </p:txBody>
      </p:sp>
    </p:spTree>
    <p:extLst>
      <p:ext uri="{BB962C8B-B14F-4D97-AF65-F5344CB8AC3E}">
        <p14:creationId xmlns:p14="http://schemas.microsoft.com/office/powerpoint/2010/main" val="37938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Welke tests zijn geïndiceerd om de diagnose jicht te kunnen stellen?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Calibri" panose="020F0502020204030204" pitchFamily="34" charset="0"/>
                <a:cs typeface="Calibri" panose="020F0502020204030204" pitchFamily="34" charset="0"/>
              </a:rPr>
              <a:t>De gouden standaard voor diagnostiek blijft vooralsnog kristalbewijs, bij aantonen van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uraatkristallen</a:t>
            </a:r>
            <a:r>
              <a:rPr lang="nl-NL" sz="1800" kern="0" dirty="0">
                <a:effectLst/>
                <a:latin typeface="Calibri" panose="020F0502020204030204" pitchFamily="34" charset="0"/>
                <a:ea typeface="Calibri" panose="020F0502020204030204" pitchFamily="34" charset="0"/>
                <a:cs typeface="Calibri" panose="020F0502020204030204" pitchFamily="34" charset="0"/>
              </a:rPr>
              <a:t> is de diagnose jicht zeker. </a:t>
            </a: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DECT en echografie zijn volgens de literatuur veelbelovend met sensitiviteit variërend van 52 % tot 100% en specificiteit is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 tot 100% voor de DECT. Waarbij moet worden opgemerkt dat de DECT niet betrouwbaar is bij een symptoomduur van &lt;2 jaar. De onderzoeken voor zowel echografie als DECT hebben echter een lage bewijslast aangezien het retrospectieve onderzoeken zijn en methodologisch niet optimaal uitgevoerd.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Bij het verrichten van de echografie wordt geadviseerd om gericht op zoek te gaan naar een dubbelcontour (sensitiviteit 42 tot 92%, specificiteit 60 tot 100%) of een beeld van een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tophus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(sensitiviteit 28 tot 92%, specificiteit 100%). Als het mogelijk is, wordt een gerichte punctie (effusie of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tophus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geadviseerd.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Echografische aanwezigheid van een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tophus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dubbelcontour maakt de diagnose jicht respectievelijk zeer waarschijnlijk of waarschijnlijk. Afwijkingen bij de DECT maken de diagnose waarschijnlijk.</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Calibri" panose="020F0502020204030204" pitchFamily="34" charset="0"/>
              </a:rPr>
              <a:t>Overweeg de </a:t>
            </a:r>
            <a:r>
              <a:rPr lang="nl-NL" sz="1800" kern="0" dirty="0" err="1">
                <a:solidFill>
                  <a:srgbClr val="000000"/>
                </a:solidFill>
                <a:effectLst/>
                <a:latin typeface="Calibri" panose="020F0502020204030204" pitchFamily="34" charset="0"/>
                <a:ea typeface="Calibri" panose="020F0502020204030204" pitchFamily="34" charset="0"/>
              </a:rPr>
              <a:t>gout</a:t>
            </a:r>
            <a:r>
              <a:rPr lang="nl-NL" sz="1800" kern="0" dirty="0">
                <a:solidFill>
                  <a:srgbClr val="000000"/>
                </a:solidFill>
                <a:effectLst/>
                <a:latin typeface="Calibri" panose="020F0502020204030204" pitchFamily="34" charset="0"/>
                <a:ea typeface="Calibri" panose="020F0502020204030204" pitchFamily="34" charset="0"/>
              </a:rPr>
              <a:t> calculator van Janssens of de 2015 ACR/EULAR criteria indien kristalbewijs,</a:t>
            </a:r>
            <a:r>
              <a:rPr lang="nl-NL" sz="1800" kern="0" dirty="0">
                <a:effectLst/>
                <a:latin typeface="Calibri" panose="020F0502020204030204" pitchFamily="34" charset="0"/>
                <a:ea typeface="Calibri" panose="020F0502020204030204" pitchFamily="34" charset="0"/>
              </a:rPr>
              <a:t> klinische diagnose (aanwezigheid van </a:t>
            </a:r>
            <a:r>
              <a:rPr lang="nl-NL" sz="1800" kern="0" dirty="0" err="1">
                <a:effectLst/>
                <a:latin typeface="Calibri" panose="020F0502020204030204" pitchFamily="34" charset="0"/>
                <a:ea typeface="Calibri" panose="020F0502020204030204" pitchFamily="34" charset="0"/>
              </a:rPr>
              <a:t>tophus</a:t>
            </a:r>
            <a:r>
              <a:rPr lang="nl-NL" sz="1800" kern="0" dirty="0">
                <a:effectLst/>
                <a:latin typeface="Calibri" panose="020F0502020204030204" pitchFamily="34" charset="0"/>
                <a:ea typeface="Calibri" panose="020F0502020204030204" pitchFamily="34" charset="0"/>
              </a:rPr>
              <a:t>) of beeldvormend onderzoek (DECT/ echografie) niet mogelijk is (bijvoorbeeld bij </a:t>
            </a:r>
            <a:r>
              <a:rPr lang="nl-NL" sz="1800" kern="0" dirty="0" err="1">
                <a:effectLst/>
                <a:latin typeface="Calibri" panose="020F0502020204030204" pitchFamily="34" charset="0"/>
                <a:ea typeface="Calibri" panose="020F0502020204030204" pitchFamily="34" charset="0"/>
              </a:rPr>
              <a:t>anderhalvelijnszorg</a:t>
            </a:r>
            <a:r>
              <a:rPr lang="nl-NL" sz="1800" kern="0" dirty="0">
                <a:effectLst/>
                <a:latin typeface="Calibri" panose="020F0502020204030204" pitchFamily="34" charset="0"/>
                <a:ea typeface="Calibri" panose="020F0502020204030204" pitchFamily="34" charset="0"/>
              </a:rPr>
              <a:t>).</a:t>
            </a:r>
            <a:r>
              <a:rPr lang="nl-NL" sz="1800" kern="0" dirty="0">
                <a:solidFill>
                  <a:srgbClr val="000000"/>
                </a:solidFill>
                <a:effectLst/>
                <a:latin typeface="Calibri" panose="020F0502020204030204" pitchFamily="34" charset="0"/>
                <a:ea typeface="Calibri" panose="020F0502020204030204" pitchFamily="34" charset="0"/>
              </a:rPr>
              <a:t> Wees bewust dat het hier gaat om classificatie criteria. Aangezien beide methoden van diagnostiek niet gevalideerd zijn voor diagnosestelling in de 2</a:t>
            </a:r>
            <a:r>
              <a:rPr lang="nl-NL" sz="1800" kern="0" baseline="30000" dirty="0">
                <a:solidFill>
                  <a:srgbClr val="000000"/>
                </a:solidFill>
                <a:effectLst/>
                <a:latin typeface="Calibri" panose="020F0502020204030204" pitchFamily="34" charset="0"/>
                <a:ea typeface="Calibri" panose="020F0502020204030204" pitchFamily="34" charset="0"/>
              </a:rPr>
              <a:t>de</a:t>
            </a:r>
            <a:r>
              <a:rPr lang="nl-NL" sz="1800" kern="0" dirty="0">
                <a:solidFill>
                  <a:srgbClr val="000000"/>
                </a:solidFill>
                <a:effectLst/>
                <a:latin typeface="Calibri" panose="020F0502020204030204" pitchFamily="34" charset="0"/>
                <a:ea typeface="Calibri" panose="020F0502020204030204" pitchFamily="34" charset="0"/>
              </a:rPr>
              <a:t> lijn is de zekerheidsgraad moeilijk in te schatten.</a:t>
            </a:r>
            <a:r>
              <a:rPr lang="nl-NL" sz="2800" dirty="0">
                <a:effectLst/>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Stel de diagnose jicht door het microscopisch aantonen van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uraatkristallen</a:t>
            </a:r>
            <a:r>
              <a:rPr lang="nl-NL" sz="1800" kern="0" dirty="0">
                <a:effectLst/>
                <a:latin typeface="Calibri" panose="020F0502020204030204" pitchFamily="34" charset="0"/>
                <a:ea typeface="Calibri" panose="020F0502020204030204" pitchFamily="34" charset="0"/>
                <a:cs typeface="Calibri" panose="020F0502020204030204" pitchFamily="34" charset="0"/>
              </a:rPr>
              <a:t> in synoviaal vocht (kristalbewijs). Er wordt geadviseerd om bij elke patiënt een diagnostische punctie te overwegen om kristalbewijs te verkrijgen aangezien dit de gouden standaard is.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Bij twijfel of er sprake is van een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topheuze</a:t>
            </a:r>
            <a:r>
              <a:rPr lang="nl-NL" sz="1800" kern="0" dirty="0">
                <a:effectLst/>
                <a:latin typeface="Calibri" panose="020F0502020204030204" pitchFamily="34" charset="0"/>
                <a:ea typeface="Calibri" panose="020F0502020204030204" pitchFamily="34" charset="0"/>
                <a:cs typeface="Calibri" panose="020F0502020204030204" pitchFamily="34" charset="0"/>
              </a:rPr>
              <a:t>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lesie</a:t>
            </a:r>
            <a:r>
              <a:rPr lang="nl-NL" sz="1800" kern="0" dirty="0">
                <a:effectLst/>
                <a:latin typeface="Calibri" panose="020F0502020204030204" pitchFamily="34" charset="0"/>
                <a:ea typeface="Calibri" panose="020F0502020204030204" pitchFamily="34" charset="0"/>
                <a:cs typeface="Calibri" panose="020F0502020204030204" pitchFamily="34" charset="0"/>
              </a:rPr>
              <a:t> wordt een diagnostische punctie geadviseerd.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beeldvormende diagnostiek indien kristalbewijs of klinische diagnose (aanwezigheid van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tophus</a:t>
            </a:r>
            <a:r>
              <a:rPr lang="nl-NL" sz="1800" kern="0" dirty="0">
                <a:effectLst/>
                <a:latin typeface="Calibri" panose="020F0502020204030204" pitchFamily="34" charset="0"/>
                <a:ea typeface="Calibri" panose="020F0502020204030204" pitchFamily="34" charset="0"/>
                <a:cs typeface="Calibri" panose="020F0502020204030204" pitchFamily="34" charset="0"/>
              </a:rPr>
              <a:t>) niet mogelijk is. De keuze is afhankelijk van beschikbaarheid en expertise van de reumatoloog/radioloog: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 Echografie (gerichte diagnostische punctie,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topheus</a:t>
            </a:r>
            <a:r>
              <a:rPr lang="nl-NL" sz="1800" kern="0" dirty="0">
                <a:effectLst/>
                <a:latin typeface="Calibri" panose="020F0502020204030204" pitchFamily="34" charset="0"/>
                <a:ea typeface="Calibri" panose="020F0502020204030204" pitchFamily="34" charset="0"/>
                <a:cs typeface="Calibri" panose="020F0502020204030204" pitchFamily="34" charset="0"/>
              </a:rPr>
              <a:t> beeld, dubbel contour)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Calibri" panose="020F0502020204030204" pitchFamily="34" charset="0"/>
              </a:rPr>
              <a:t>- DECT (bij symptoomduur (vanaf eerste jichtaanval) langer dan 2 jaar)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de Janssens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gout</a:t>
            </a:r>
            <a:r>
              <a:rPr lang="nl-NL" sz="1800" kern="0" dirty="0">
                <a:effectLst/>
                <a:latin typeface="Calibri" panose="020F0502020204030204" pitchFamily="34" charset="0"/>
                <a:ea typeface="Calibri" panose="020F0502020204030204" pitchFamily="34" charset="0"/>
                <a:cs typeface="Calibri" panose="020F0502020204030204" pitchFamily="34" charset="0"/>
              </a:rPr>
              <a:t> calculator of de 2015 ACR/EULAR classificatie criteria indien er geen andere (gevalideerde) diagnostische opties voor handen zijn.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210263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Wat is de plaats van onstekingsremmers bij de behandeling van acute jicht?</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verschil in effect op pijn, zwelling en algeheel welbevinden is vergelijkbaar tussen de genoemde ontstekingsremmers.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Kijkend naar de bijwerkingen, is er geen groot verschil tussen NSAID, colchicine, i.m.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glucocorticoïden</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IL-1-remmers. Mogelijk dat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glucocorticoïden</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 minder bijwerkingen geeft. De bewijslast vanuit studies is echter erg laag. Het effect op een acute jichtaanval tussen de verschillende </a:t>
            </a:r>
            <a:r>
              <a:rPr lang="nl-NL"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NSAID’s</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vergelijkbaar. Er zijn geen grote verschillen in kosten tussen colchicine,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glucocorticoïden</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NSAID. </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glucocorticoïd injectie kan een goede behandeloptie zijn in geval van een acute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monoartritis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o.b.v. jicht.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Betrek hierbij ook de afdeling, doktersassistenten, in wat te doen als een patiënt belt met een acute jichtaanval. Noteer deze gegevens in het dossier.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Alvorens dit besluit wordt genomen, dient </a:t>
            </a:r>
            <a:r>
              <a:rPr lang="nl-NL" sz="1800" kern="0" dirty="0">
                <a:effectLst/>
                <a:latin typeface="Calibri" panose="020F0502020204030204" pitchFamily="34" charset="0"/>
                <a:ea typeface="Calibri" panose="020F0502020204030204" pitchFamily="34" charset="0"/>
                <a:cs typeface="Calibri" panose="020F0502020204030204" pitchFamily="34" charset="0"/>
              </a:rPr>
              <a:t>gehandeld te worden volgens de bijbehorende voorwaarden (zie voorwaarden van de </a:t>
            </a:r>
            <a:r>
              <a:rPr lang="nl-NL" sz="1800" u="sng"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IGJ</a:t>
            </a:r>
            <a:r>
              <a:rPr lang="nl-NL" sz="1800" kern="0" dirty="0">
                <a:effectLst/>
                <a:latin typeface="Calibri" panose="020F0502020204030204" pitchFamily="34" charset="0"/>
                <a:ea typeface="Calibri" panose="020F0502020204030204" pitchFamily="34" charset="0"/>
                <a:cs typeface="Calibri" panose="020F0502020204030204" pitchFamily="34" charset="0"/>
              </a:rPr>
              <a:t>) gezien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anakinra</a:t>
            </a:r>
            <a:r>
              <a:rPr lang="nl-NL" sz="1800" kern="0" dirty="0">
                <a:effectLst/>
                <a:latin typeface="Calibri" panose="020F0502020204030204" pitchFamily="34" charset="0"/>
                <a:ea typeface="Calibri" panose="020F0502020204030204" pitchFamily="34" charset="0"/>
                <a:cs typeface="Calibri" panose="020F0502020204030204" pitchFamily="34" charset="0"/>
              </a:rPr>
              <a:t> niet geregistreerd is maar wel een vergoedingsstatus heeft.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Behandel zo snel mogelijk een acute jichtaanval met colchicine,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NSAID’s</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glucocorticoïden</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 i.m. of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Het hangt van patiëntfactoren, bijwerkingen, comedicatie, en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comorbiditeit</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af welk medicament het eerste wordt ingezet.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Overweeg het geven van </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een </a:t>
            </a:r>
            <a:r>
              <a:rPr lang="nl-NL"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injectie </a:t>
            </a:r>
            <a:r>
              <a:rPr lang="nl-NL"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glucocorticoïden</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bij de behandeling van acute jicht </a:t>
            </a:r>
            <a:r>
              <a:rPr lang="nl-NL"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monoartritis</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bij patiënten met veel </a:t>
            </a:r>
            <a:r>
              <a:rPr lang="nl-NL"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comorbiditeit</a:t>
            </a: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comedicatie.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Instrueer patiënten met jicht tevoren goed wat te doen bij een acute jichtaanval/zodra een patiënt een aanval voelt aankomen.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een kortdurende behandeling (5 dagen) met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anakinra</a:t>
            </a:r>
            <a:r>
              <a:rPr lang="nl-NL" sz="1800" kern="0" dirty="0">
                <a:effectLst/>
                <a:latin typeface="Calibri" panose="020F0502020204030204" pitchFamily="34" charset="0"/>
                <a:ea typeface="Calibri" panose="020F0502020204030204" pitchFamily="34" charset="0"/>
                <a:cs typeface="Calibri" panose="020F0502020204030204" pitchFamily="34" charset="0"/>
              </a:rPr>
              <a:t> (</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IL-1-remmer) bij complexe patiënten met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kristalbewezen</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jicht die andere medicamenteuze behandelingen niet kunnen verdragen, geen effect hebben, of gecontra-indiceerd zijn.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184688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eaLnBrk="1" hangingPunct="1"/>
            <a:r>
              <a:rPr lang="nl-NL" sz="1800" dirty="0">
                <a:effectLst/>
                <a:latin typeface="Calibri" panose="020F0502020204030204" pitchFamily="34" charset="0"/>
                <a:ea typeface="Calibri" panose="020F0502020204030204" pitchFamily="34" charset="0"/>
              </a:rPr>
              <a:t>Wat is de optimale medicamenteuze behandeling voor patiënten met chronische jicht?</a:t>
            </a:r>
            <a:r>
              <a:rPr lang="nl-NL" dirty="0">
                <a:effectLst/>
              </a:rPr>
              <a:t> </a:t>
            </a:r>
            <a:endParaRPr lang="en-GB" b="1" dirty="0">
              <a:effectLst/>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Alvorens gestart wordt met een behandeling dient een behandeldoel te worden opgesteld, in samenspraak met de patiënt. Preventieve interventies om jichtaanvallen te voorkomen, vormen de eerste stap in de behandeling. Bij onvoldoende respons of ernstige/complexe jicht kan gekozen worden voor ULT, met allopurinol als eerste keuze.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Febuxostat</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(toevoeging van) een uricosuricum kan als alternatief dienen, indien het streefdoel niet wordt behaald of wanneer er sprake is van intolerantie. Colchicine kan hierbij als profylaxe worden overwogen, ter voorkoming van bijwerkingen (nieuw jichtaanvallen). Voor het streefdoel van SU-waarde </a:t>
            </a:r>
            <a:r>
              <a:rPr lang="nl-NL" sz="1800" kern="0" dirty="0">
                <a:effectLst/>
                <a:latin typeface="Calibri" panose="020F0502020204030204" pitchFamily="34" charset="0"/>
                <a:ea typeface="Calibri" panose="020F0502020204030204" pitchFamily="34" charset="0"/>
                <a:cs typeface="Calibri" panose="020F0502020204030204" pitchFamily="34" charset="0"/>
              </a:rPr>
              <a:t>hanteert de werkgroep de adviezen van de EULAR, ACR en NICE richtlijnen met SU-waarde van 0,36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mmol</a:t>
            </a:r>
            <a:r>
              <a:rPr lang="nl-NL" sz="1800" kern="0" dirty="0">
                <a:effectLst/>
                <a:latin typeface="Calibri" panose="020F0502020204030204" pitchFamily="34" charset="0"/>
                <a:ea typeface="Calibri" panose="020F0502020204030204" pitchFamily="34" charset="0"/>
                <a:cs typeface="Calibri" panose="020F0502020204030204" pitchFamily="34" charset="0"/>
              </a:rPr>
              <a:t>/l. Voor een gewenste snellere oplossing, waaronder bij complexe/</a:t>
            </a:r>
            <a:r>
              <a:rPr lang="nl-NL" sz="1800" kern="0" dirty="0" err="1">
                <a:effectLst/>
                <a:latin typeface="Calibri" panose="020F0502020204030204" pitchFamily="34" charset="0"/>
                <a:ea typeface="Calibri" panose="020F0502020204030204" pitchFamily="34" charset="0"/>
                <a:cs typeface="Calibri" panose="020F0502020204030204" pitchFamily="34" charset="0"/>
              </a:rPr>
              <a:t>topheuze</a:t>
            </a:r>
            <a:r>
              <a:rPr lang="nl-NL" sz="1800" kern="0" dirty="0">
                <a:effectLst/>
                <a:latin typeface="Calibri" panose="020F0502020204030204" pitchFamily="34" charset="0"/>
                <a:ea typeface="Calibri" panose="020F0502020204030204" pitchFamily="34" charset="0"/>
                <a:cs typeface="Calibri" panose="020F0502020204030204" pitchFamily="34" charset="0"/>
              </a:rPr>
              <a:t> jicht, wordt een streefdoel van 0,30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mmol</a:t>
            </a:r>
            <a:r>
              <a:rPr lang="nl-NL" sz="1800" kern="0" dirty="0">
                <a:effectLst/>
                <a:latin typeface="Calibri" panose="020F0502020204030204" pitchFamily="34" charset="0"/>
                <a:ea typeface="Calibri" panose="020F0502020204030204" pitchFamily="34" charset="0"/>
                <a:cs typeface="Calibri" panose="020F0502020204030204" pitchFamily="34" charset="0"/>
              </a:rPr>
              <a:t>/l gehanteerd.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Stel, in samenspraak met de patiënt, eerst een klinisch en/of biochemisch behandeldoel vast voor een individuele patiënt op basis van zijn/haar risicoprofiel.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Attendeer patiënten op dieetmaatregelen, zie module </a:t>
            </a:r>
            <a:r>
              <a:rPr lang="nl-NL" sz="1800"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Leefstijl en comedicatie in de behandeling van jicht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Kies indien nodig voor een behandeling met urinezuur verlagende therapie, indien preventieve interventies onvoldoende toereikend zijn (zie module </a:t>
            </a:r>
            <a:r>
              <a:rPr lang="nl-NL" sz="1800"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Leefstijl en comedicatie in de behandeling van jicht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bij één of meerdere van de volgende factoren;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herhaalde jichtaanvallen (2 of meer per jaar),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tophi</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chronisch jichtartritis (d.w.z. persisterend gewrichtsinflammatie door jicht),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gewrichtsschade,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verminderde nierfunctie (&lt; 60 ml/l)</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Behandel met urinezuur verlagende therapie middels de volgende principes: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De voorkeur gaat uit naar allopurinol als eerstelijnsbehandeling. Indien er sprake is van ernstige nierfunctiestoornissen (&lt;30 ml/min), is een aangepaste startdosering mogelijk noodzakelijk.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Wanneer het streefdoel met allopurinol niet wordt behaald, kan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toevoeging van een uricosuricum overwogen worden bij een nierfunctie &gt;20ml/min.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Wanneer de patiënt intolerant is voor allopurinol dan is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een uricosuricum het voorkeursmiddel.</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Overweeg het gebruik van colchicine ter profylaxe tijdens de opbouwfase van allopurinol,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uricosuricum.</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kern="0" dirty="0">
                <a:effectLst/>
                <a:latin typeface="Calibri" panose="020F0502020204030204" pitchFamily="34" charset="0"/>
                <a:ea typeface="Times New Roman" panose="02020603050405020304" pitchFamily="18" charset="0"/>
              </a:rPr>
              <a:t>Streef er bij voorkeur naar om bij een </a:t>
            </a:r>
            <a:r>
              <a:rPr lang="nl-NL" sz="1800" kern="0" dirty="0" err="1">
                <a:effectLst/>
                <a:latin typeface="Calibri" panose="020F0502020204030204" pitchFamily="34" charset="0"/>
                <a:ea typeface="Times New Roman" panose="02020603050405020304" pitchFamily="18" charset="0"/>
              </a:rPr>
              <a:t>treat</a:t>
            </a:r>
            <a:r>
              <a:rPr lang="nl-NL" sz="1800" kern="0" dirty="0">
                <a:effectLst/>
                <a:latin typeface="Calibri" panose="020F0502020204030204" pitchFamily="34" charset="0"/>
                <a:ea typeface="Times New Roman" panose="02020603050405020304" pitchFamily="18" charset="0"/>
              </a:rPr>
              <a:t>-</a:t>
            </a:r>
            <a:r>
              <a:rPr lang="nl-NL" sz="1800" kern="0" dirty="0" err="1">
                <a:effectLst/>
                <a:latin typeface="Calibri" panose="020F0502020204030204" pitchFamily="34" charset="0"/>
                <a:ea typeface="Times New Roman" panose="02020603050405020304" pitchFamily="18" charset="0"/>
              </a:rPr>
              <a:t>to</a:t>
            </a:r>
            <a:r>
              <a:rPr lang="nl-NL" sz="1800" kern="0" dirty="0">
                <a:effectLst/>
                <a:latin typeface="Calibri" panose="020F0502020204030204" pitchFamily="34" charset="0"/>
                <a:ea typeface="Times New Roman" panose="02020603050405020304" pitchFamily="18" charset="0"/>
              </a:rPr>
              <a:t>-target behandeling de medicamenteuze behandeling te verhogen (of medicatie aan te passen) totdat streefdoel (0,36 </a:t>
            </a:r>
            <a:r>
              <a:rPr lang="nl-NL" sz="1800" kern="0" dirty="0" err="1">
                <a:effectLst/>
                <a:latin typeface="Calibri" panose="020F0502020204030204" pitchFamily="34" charset="0"/>
                <a:ea typeface="Times New Roman" panose="02020603050405020304" pitchFamily="18" charset="0"/>
              </a:rPr>
              <a:t>mmol</a:t>
            </a:r>
            <a:r>
              <a:rPr lang="nl-NL" sz="1800" kern="0" dirty="0">
                <a:effectLst/>
                <a:latin typeface="Calibri" panose="020F0502020204030204" pitchFamily="34" charset="0"/>
                <a:ea typeface="Times New Roman" panose="02020603050405020304" pitchFamily="18" charset="0"/>
              </a:rPr>
              <a:t>/l) is bereikt. Indien snellere oplossing van jichtkristallen wenselijk is,</a:t>
            </a:r>
            <a:r>
              <a:rPr lang="nl-NL" sz="1800" kern="0" dirty="0">
                <a:effectLst/>
                <a:latin typeface="Calibri" panose="020F0502020204030204" pitchFamily="34" charset="0"/>
                <a:ea typeface="Calibri" panose="020F0502020204030204" pitchFamily="34" charset="0"/>
              </a:rPr>
              <a:t> waaronder bij complexe/</a:t>
            </a:r>
            <a:r>
              <a:rPr lang="nl-NL" sz="1800" kern="0" dirty="0" err="1">
                <a:effectLst/>
                <a:latin typeface="Calibri" panose="020F0502020204030204" pitchFamily="34" charset="0"/>
                <a:ea typeface="Calibri" panose="020F0502020204030204" pitchFamily="34" charset="0"/>
              </a:rPr>
              <a:t>topheuze</a:t>
            </a:r>
            <a:r>
              <a:rPr lang="nl-NL" sz="1800" kern="0" dirty="0">
                <a:effectLst/>
                <a:latin typeface="Calibri" panose="020F0502020204030204" pitchFamily="34" charset="0"/>
                <a:ea typeface="Calibri" panose="020F0502020204030204" pitchFamily="34" charset="0"/>
              </a:rPr>
              <a:t> jicht</a:t>
            </a:r>
            <a:r>
              <a:rPr lang="nl-NL" sz="1800" kern="0" dirty="0">
                <a:effectLst/>
                <a:latin typeface="Calibri" panose="020F0502020204030204" pitchFamily="34" charset="0"/>
                <a:ea typeface="Times New Roman" panose="02020603050405020304" pitchFamily="18" charset="0"/>
              </a:rPr>
              <a:t>, dient een streefdoel van 0,30 </a:t>
            </a:r>
            <a:r>
              <a:rPr lang="nl-NL" sz="1800" kern="0" dirty="0" err="1">
                <a:effectLst/>
                <a:latin typeface="Calibri" panose="020F0502020204030204" pitchFamily="34" charset="0"/>
                <a:ea typeface="Times New Roman" panose="02020603050405020304" pitchFamily="18" charset="0"/>
              </a:rPr>
              <a:t>mmol</a:t>
            </a:r>
            <a:r>
              <a:rPr lang="nl-NL" sz="1800" kern="0" dirty="0">
                <a:effectLst/>
                <a:latin typeface="Calibri" panose="020F0502020204030204" pitchFamily="34" charset="0"/>
                <a:ea typeface="Times New Roman" panose="02020603050405020304" pitchFamily="18" charset="0"/>
              </a:rPr>
              <a:t>/l gehanteerd te worden. </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345275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a:t>
            </a:r>
          </a:p>
          <a:p>
            <a:pPr eaLnBrk="1" hangingPunct="1"/>
            <a:r>
              <a:rPr lang="nl-NL" sz="1800" dirty="0">
                <a:effectLst/>
                <a:latin typeface="Calibri" panose="020F0502020204030204" pitchFamily="34" charset="0"/>
                <a:ea typeface="Calibri" panose="020F0502020204030204" pitchFamily="34" charset="0"/>
              </a:rPr>
              <a:t>Wat is de optimale medicamenteuze behandeling voor patiënten met chronische jicht?</a:t>
            </a:r>
            <a:r>
              <a:rPr lang="nl-NL" dirty="0">
                <a:effectLst/>
              </a:rPr>
              <a:t> </a:t>
            </a:r>
            <a:endParaRPr lang="en-GB" b="1" dirty="0">
              <a:effectLst/>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Alvorens gestart wordt met een behandeling dient een behandeldoel te worden opgesteld, in samenspraak met de patiënt. Preventieve interventies om jichtaanvallen te voorkomen, vormen de eerste stap in de behandeling. Bij onvoldoende respons of ernstige/complexe jicht kan gekozen worden voor ULT, met allopurinol als eerste keuze. </a:t>
            </a:r>
            <a:r>
              <a:rPr lang="nl-NL" sz="1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Febuxostat</a:t>
            </a:r>
            <a:r>
              <a:rPr lang="nl-NL"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(toevoeging van) een uricosuricum kan als alternatief dienen, indien het streefdoel niet wordt behaald of wanneer er sprake is van intolerantie. Colchicine kan hierbij als profylaxe worden overwogen, ter voorkoming van bijwerkingen (nieuw jichtaanvallen). Voor het streefdoel van SU-waarde </a:t>
            </a:r>
            <a:r>
              <a:rPr lang="nl-NL" sz="1200" kern="0" dirty="0">
                <a:effectLst/>
                <a:latin typeface="Calibri" panose="020F0502020204030204" pitchFamily="34" charset="0"/>
                <a:ea typeface="Calibri" panose="020F0502020204030204" pitchFamily="34" charset="0"/>
                <a:cs typeface="Calibri" panose="020F0502020204030204" pitchFamily="34" charset="0"/>
              </a:rPr>
              <a:t>hanteert de werkgroep de adviezen van de EULAR, ACR en NICE richtlijnen met SU-waarde van 0,36 </a:t>
            </a:r>
            <a:r>
              <a:rPr lang="nl-NL" sz="1200" kern="0" dirty="0" err="1">
                <a:effectLst/>
                <a:latin typeface="Calibri" panose="020F0502020204030204" pitchFamily="34" charset="0"/>
                <a:ea typeface="Calibri" panose="020F0502020204030204" pitchFamily="34" charset="0"/>
                <a:cs typeface="Calibri" panose="020F0502020204030204" pitchFamily="34" charset="0"/>
              </a:rPr>
              <a:t>mmol</a:t>
            </a:r>
            <a:r>
              <a:rPr lang="nl-NL" sz="1200" kern="0" dirty="0">
                <a:effectLst/>
                <a:latin typeface="Calibri" panose="020F0502020204030204" pitchFamily="34" charset="0"/>
                <a:ea typeface="Calibri" panose="020F0502020204030204" pitchFamily="34" charset="0"/>
                <a:cs typeface="Calibri" panose="020F0502020204030204" pitchFamily="34" charset="0"/>
              </a:rPr>
              <a:t>/l. Voor een gewenste snellere oplossing, waaronder bij complexe/</a:t>
            </a:r>
            <a:r>
              <a:rPr lang="nl-NL" sz="1200" kern="0" dirty="0" err="1">
                <a:effectLst/>
                <a:latin typeface="Calibri" panose="020F0502020204030204" pitchFamily="34" charset="0"/>
                <a:ea typeface="Calibri" panose="020F0502020204030204" pitchFamily="34" charset="0"/>
                <a:cs typeface="Calibri" panose="020F0502020204030204" pitchFamily="34" charset="0"/>
              </a:rPr>
              <a:t>topheuze</a:t>
            </a:r>
            <a:r>
              <a:rPr lang="nl-NL" sz="1200" kern="0" dirty="0">
                <a:effectLst/>
                <a:latin typeface="Calibri" panose="020F0502020204030204" pitchFamily="34" charset="0"/>
                <a:ea typeface="Calibri" panose="020F0502020204030204" pitchFamily="34" charset="0"/>
                <a:cs typeface="Calibri" panose="020F0502020204030204" pitchFamily="34" charset="0"/>
              </a:rPr>
              <a:t> jicht, wordt een streefdoel van 0,30 </a:t>
            </a:r>
            <a:r>
              <a:rPr lang="nl-NL" sz="1200" kern="0" dirty="0" err="1">
                <a:effectLst/>
                <a:latin typeface="Calibri" panose="020F0502020204030204" pitchFamily="34" charset="0"/>
                <a:ea typeface="Calibri" panose="020F0502020204030204" pitchFamily="34" charset="0"/>
                <a:cs typeface="Calibri" panose="020F0502020204030204" pitchFamily="34" charset="0"/>
              </a:rPr>
              <a:t>mmol</a:t>
            </a:r>
            <a:r>
              <a:rPr lang="nl-NL" sz="1200" kern="0" dirty="0">
                <a:effectLst/>
                <a:latin typeface="Calibri" panose="020F0502020204030204" pitchFamily="34" charset="0"/>
                <a:ea typeface="Calibri" panose="020F0502020204030204" pitchFamily="34" charset="0"/>
                <a:cs typeface="Calibri" panose="020F0502020204030204" pitchFamily="34" charset="0"/>
              </a:rPr>
              <a:t>/l gehanteerd. </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Volledige</a:t>
            </a:r>
            <a:r>
              <a:rPr lang="en-GB" altLang="nl-NL" b="1" dirty="0">
                <a:latin typeface="Arial" panose="020B0604020202020204" pitchFamily="34" charset="0"/>
              </a:rPr>
              <a:t> </a:t>
            </a:r>
            <a:r>
              <a:rPr lang="en-GB" altLang="nl-NL" b="1" dirty="0" err="1">
                <a:latin typeface="Arial" panose="020B0604020202020204" pitchFamily="34" charset="0"/>
              </a:rPr>
              <a:t>aanbeveling</a:t>
            </a:r>
            <a:r>
              <a:rPr lang="en-GB" altLang="nl-NL" b="1" dirty="0">
                <a:latin typeface="Arial" panose="020B0604020202020204" pitchFamily="34" charset="0"/>
              </a:rPr>
              <a:t>:</a:t>
            </a: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Stel, in samenspraak met de patiënt, eerst een klinisch en/of biochemisch behandeldoel vast voor een individuele patiënt op basis van zijn/haar risicoprofiel.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Attendeer patiënten op dieetmaatregelen, zie module </a:t>
            </a:r>
            <a:r>
              <a:rPr lang="nl-NL" sz="1800"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Leefstijl en comedicatie in de behandeling van jicht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Kies indien nodig voor een behandeling met urinezuur verlagende therapie, indien preventieve interventies onvoldoende toereikend zijn (zie module </a:t>
            </a:r>
            <a:r>
              <a:rPr lang="nl-NL" sz="1800"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Leefstijl en comedicatie in de behandeling van jicht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bij één of meerdere van de volgende factoren;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herhaalde jichtaanvallen (2 of meer opvlammingen per jaar),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tophi</a:t>
            </a: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chronisch jichtartritis (d.w.z. persisterend gewrichtsinflammatie door jicht),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gewrichtsschade,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verminderde nierfunctie (&lt; 60 ml/l)</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Behandel met urinezuur verlagende therapie middels de volgende principes: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De voorkeur gaat uit naar allopurinol als eerstelijnsbehandeling. Indien er sprake is van ernstige nierfunctiestoornissen (&lt;30 ml/min), is een aangepaste startdosering mogelijk noodzakelijk.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Wanneer het streefdoel met allopurinol niet wordt behaald, kan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toevoeging van een uricosuricum overwogen worden bij een nierfunctie &gt;20ml/min.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Wanneer de patiënt intolerant is voor allopurinol dan is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een uricosuricum het voorkeursmiddel.</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Overweeg het gebruik van colchicine ter profylaxe tijdens de opbouwfase van allopurinol,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febuxostat</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of uricosuricum.</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kern="0" dirty="0">
                <a:effectLst/>
                <a:latin typeface="Calibri" panose="020F0502020204030204" pitchFamily="34" charset="0"/>
                <a:ea typeface="Times New Roman" panose="02020603050405020304" pitchFamily="18" charset="0"/>
              </a:rPr>
              <a:t>Streef er bij voorkeur naar om bij een </a:t>
            </a:r>
            <a:r>
              <a:rPr lang="nl-NL" sz="1800" kern="0" dirty="0" err="1">
                <a:effectLst/>
                <a:latin typeface="Calibri" panose="020F0502020204030204" pitchFamily="34" charset="0"/>
                <a:ea typeface="Times New Roman" panose="02020603050405020304" pitchFamily="18" charset="0"/>
              </a:rPr>
              <a:t>treat</a:t>
            </a:r>
            <a:r>
              <a:rPr lang="nl-NL" sz="1800" kern="0" dirty="0">
                <a:effectLst/>
                <a:latin typeface="Calibri" panose="020F0502020204030204" pitchFamily="34" charset="0"/>
                <a:ea typeface="Times New Roman" panose="02020603050405020304" pitchFamily="18" charset="0"/>
              </a:rPr>
              <a:t>-</a:t>
            </a:r>
            <a:r>
              <a:rPr lang="nl-NL" sz="1800" kern="0" dirty="0" err="1">
                <a:effectLst/>
                <a:latin typeface="Calibri" panose="020F0502020204030204" pitchFamily="34" charset="0"/>
                <a:ea typeface="Times New Roman" panose="02020603050405020304" pitchFamily="18" charset="0"/>
              </a:rPr>
              <a:t>to</a:t>
            </a:r>
            <a:r>
              <a:rPr lang="nl-NL" sz="1800" kern="0" dirty="0">
                <a:effectLst/>
                <a:latin typeface="Calibri" panose="020F0502020204030204" pitchFamily="34" charset="0"/>
                <a:ea typeface="Times New Roman" panose="02020603050405020304" pitchFamily="18" charset="0"/>
              </a:rPr>
              <a:t>-target behandeling de medicamenteuze behandeling te verhogen (of medicatie aan te passen) totdat streefdoel (0,36 </a:t>
            </a:r>
            <a:r>
              <a:rPr lang="nl-NL" sz="1800" kern="0" dirty="0" err="1">
                <a:effectLst/>
                <a:latin typeface="Calibri" panose="020F0502020204030204" pitchFamily="34" charset="0"/>
                <a:ea typeface="Times New Roman" panose="02020603050405020304" pitchFamily="18" charset="0"/>
              </a:rPr>
              <a:t>mmol</a:t>
            </a:r>
            <a:r>
              <a:rPr lang="nl-NL" sz="1800" kern="0" dirty="0">
                <a:effectLst/>
                <a:latin typeface="Calibri" panose="020F0502020204030204" pitchFamily="34" charset="0"/>
                <a:ea typeface="Times New Roman" panose="02020603050405020304" pitchFamily="18" charset="0"/>
              </a:rPr>
              <a:t>/l) is bereikt. Indien snellere oplossing van jichtkristallen wenselijk is,</a:t>
            </a:r>
            <a:r>
              <a:rPr lang="nl-NL" sz="1800" kern="0" dirty="0">
                <a:effectLst/>
                <a:latin typeface="Calibri" panose="020F0502020204030204" pitchFamily="34" charset="0"/>
                <a:ea typeface="Calibri" panose="020F0502020204030204" pitchFamily="34" charset="0"/>
              </a:rPr>
              <a:t> waaronder bij complexe/</a:t>
            </a:r>
            <a:r>
              <a:rPr lang="nl-NL" sz="1800" kern="0" dirty="0" err="1">
                <a:effectLst/>
                <a:latin typeface="Calibri" panose="020F0502020204030204" pitchFamily="34" charset="0"/>
                <a:ea typeface="Calibri" panose="020F0502020204030204" pitchFamily="34" charset="0"/>
              </a:rPr>
              <a:t>topheuze</a:t>
            </a:r>
            <a:r>
              <a:rPr lang="nl-NL" sz="1800" kern="0" dirty="0">
                <a:effectLst/>
                <a:latin typeface="Calibri" panose="020F0502020204030204" pitchFamily="34" charset="0"/>
                <a:ea typeface="Calibri" panose="020F0502020204030204" pitchFamily="34" charset="0"/>
              </a:rPr>
              <a:t> jicht</a:t>
            </a:r>
            <a:r>
              <a:rPr lang="nl-NL" sz="1800" kern="0" dirty="0">
                <a:effectLst/>
                <a:latin typeface="Calibri" panose="020F0502020204030204" pitchFamily="34" charset="0"/>
                <a:ea typeface="Times New Roman" panose="02020603050405020304" pitchFamily="18" charset="0"/>
              </a:rPr>
              <a:t>, dient een streefdoel van 0,30 </a:t>
            </a:r>
            <a:r>
              <a:rPr lang="nl-NL" sz="1800" kern="0" dirty="0" err="1">
                <a:effectLst/>
                <a:latin typeface="Calibri" panose="020F0502020204030204" pitchFamily="34" charset="0"/>
                <a:ea typeface="Times New Roman" panose="02020603050405020304" pitchFamily="18" charset="0"/>
              </a:rPr>
              <a:t>mmol</a:t>
            </a:r>
            <a:r>
              <a:rPr lang="nl-NL" sz="1800" kern="0" dirty="0">
                <a:effectLst/>
                <a:latin typeface="Calibri" panose="020F0502020204030204" pitchFamily="34" charset="0"/>
                <a:ea typeface="Times New Roman" panose="02020603050405020304" pitchFamily="18" charset="0"/>
              </a:rPr>
              <a:t>/l gehanteerd te worden. </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1651626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xml"/><Relationship Id="rId1" Type="http://schemas.openxmlformats.org/officeDocument/2006/relationships/customXml" Target="../../customXml/item5.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dirty="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dirty="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endParaRPr lang="en-US" dirty="0"/>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dirty="0">
                <a:solidFill>
                  <a:schemeClr val="accent1"/>
                </a:solidFill>
              </a:rPr>
              <a:t>www.</a:t>
            </a:r>
            <a:r>
              <a:rPr lang="nl-NL" sz="1799" b="1" dirty="0">
                <a:solidFill>
                  <a:schemeClr val="accent1"/>
                </a:solidFill>
              </a:rPr>
              <a:t>kennisinstituut</a:t>
            </a:r>
            <a:r>
              <a:rPr lang="nl-NL" sz="1799" dirty="0">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dirty="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dirty="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dirty="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uisarts.nl/jicht"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a:xfrm>
            <a:off x="1224739" y="3059273"/>
            <a:ext cx="5565805" cy="1073257"/>
          </a:xfrm>
        </p:spPr>
        <p:txBody>
          <a:bodyPr/>
          <a:lstStyle/>
          <a:p>
            <a:r>
              <a:rPr lang="en-US" sz="3000" dirty="0" err="1"/>
              <a:t>Herziening</a:t>
            </a:r>
            <a:r>
              <a:rPr lang="en-US" sz="3000" dirty="0"/>
              <a:t> </a:t>
            </a:r>
            <a:r>
              <a:rPr lang="en-US" sz="3000" dirty="0" err="1"/>
              <a:t>richtlijn</a:t>
            </a:r>
            <a:r>
              <a:rPr lang="en-US" sz="3000" dirty="0"/>
              <a:t> </a:t>
            </a:r>
            <a:r>
              <a:rPr lang="en-US" sz="3000" dirty="0" err="1"/>
              <a:t>Diagnostiek</a:t>
            </a:r>
            <a:r>
              <a:rPr lang="en-US" sz="3000" dirty="0"/>
              <a:t> </a:t>
            </a:r>
            <a:r>
              <a:rPr lang="en-US" sz="3000" dirty="0" err="1"/>
              <a:t>en</a:t>
            </a:r>
            <a:r>
              <a:rPr lang="en-US" sz="3000" dirty="0"/>
              <a:t> </a:t>
            </a:r>
            <a:r>
              <a:rPr lang="en-US" sz="3000" dirty="0" err="1"/>
              <a:t>behandeling</a:t>
            </a:r>
            <a:r>
              <a:rPr lang="en-US" sz="3000" dirty="0"/>
              <a:t> van </a:t>
            </a:r>
            <a:r>
              <a:rPr lang="en-US" sz="3000" dirty="0" err="1"/>
              <a:t>jicht</a:t>
            </a:r>
            <a:r>
              <a:rPr lang="en-US" sz="3000" dirty="0"/>
              <a:t> in de 2</a:t>
            </a:r>
            <a:r>
              <a:rPr lang="en-US" sz="3000" baseline="30000" dirty="0"/>
              <a:t>e</a:t>
            </a:r>
            <a:r>
              <a:rPr lang="en-US" sz="3000" dirty="0"/>
              <a:t> </a:t>
            </a:r>
            <a:r>
              <a:rPr lang="en-US" sz="3000" dirty="0" err="1"/>
              <a:t>lijn</a:t>
            </a:r>
            <a:endParaRPr lang="en-US" sz="3000" dirty="0"/>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a:xfrm>
            <a:off x="1344138" y="4476671"/>
            <a:ext cx="720000" cy="36000"/>
          </a:xfrm>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1224739" y="4856813"/>
            <a:ext cx="5196381" cy="933780"/>
          </a:xfrm>
        </p:spPr>
        <p:txBody>
          <a:bodyPr/>
          <a:lstStyle/>
          <a:p>
            <a:r>
              <a:rPr lang="en-US" i="1" dirty="0" err="1"/>
              <a:t>Initiatief</a:t>
            </a:r>
            <a:r>
              <a:rPr lang="en-US" i="1" dirty="0"/>
              <a:t>: </a:t>
            </a:r>
            <a:r>
              <a:rPr lang="en-US" i="1" dirty="0" err="1"/>
              <a:t>Nederlandse</a:t>
            </a:r>
            <a:r>
              <a:rPr lang="en-US" i="1" dirty="0"/>
              <a:t> </a:t>
            </a:r>
            <a:r>
              <a:rPr lang="en-US" i="1" dirty="0" err="1"/>
              <a:t>Vereniging</a:t>
            </a:r>
            <a:r>
              <a:rPr lang="en-US" i="1" dirty="0"/>
              <a:t> </a:t>
            </a:r>
            <a:r>
              <a:rPr lang="en-US" i="1" dirty="0" err="1"/>
              <a:t>voor</a:t>
            </a:r>
            <a:r>
              <a:rPr lang="en-US" i="1" dirty="0"/>
              <a:t> </a:t>
            </a:r>
            <a:r>
              <a:rPr lang="en-US" i="1" dirty="0" err="1"/>
              <a:t>Reumatologie</a:t>
            </a:r>
            <a:r>
              <a:rPr lang="en-US" i="1" dirty="0"/>
              <a:t> (NVR)</a:t>
            </a:r>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Chronische jicht – Optimale behandeling klinische remissie</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Voortzetten van behandeling met </a:t>
            </a:r>
            <a:r>
              <a:rPr lang="nl-NL" kern="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urinezuurverlagende</a:t>
            </a:r>
            <a:r>
              <a:rPr lang="nl-NL" kern="0" dirty="0">
                <a:effectLst/>
                <a:latin typeface="Arial" panose="020B0604020202020204" pitchFamily="34" charset="0"/>
                <a:ea typeface="Calibri" panose="020F0502020204030204" pitchFamily="34" charset="0"/>
                <a:cs typeface="Arial" panose="020B0604020202020204" pitchFamily="34" charset="0"/>
              </a:rPr>
              <a:t> therapie bij jicht patiënten in klinische remissie heeft de voorkeur boven afbouwen of stoppen. Bespreek deze keuze met de patiënt, rekening houdend met de voordelen en mogelijk nadelige gevolgen van het continueren van de behandeling. </a:t>
            </a:r>
            <a:endParaRPr lang="nl-NL"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358340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Leefstijl en comedicatie in de behandeling van jicht</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a:bodyPr>
          <a:lstStyle/>
          <a:p>
            <a:r>
              <a:rPr lang="nl-NL" b="1" dirty="0"/>
              <a:t>Aanbevelingen (samenvatting)</a:t>
            </a:r>
          </a:p>
          <a:p>
            <a:pPr marL="285750" indent="-285750">
              <a:lnSpc>
                <a:spcPct val="100000"/>
              </a:lnSpc>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Geef, gezien de lage bewijskracht voor jicht specifieke leefstijladviezen, patiënten met jicht algemene leefstijladviezen, mede met het oog op prevalentie en preventie van comorbiditeit die patiënten met jicht vaak hebben:</a:t>
            </a:r>
            <a:endParaRPr lang="nl-NL"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 B</a:t>
            </a:r>
            <a:r>
              <a:rPr lang="nl-NL" dirty="0">
                <a:effectLst/>
                <a:latin typeface="Arial" panose="020B0604020202020204" pitchFamily="34" charset="0"/>
                <a:ea typeface="Calibri" panose="020F0502020204030204" pitchFamily="34" charset="0"/>
                <a:cs typeface="Arial" panose="020B0604020202020204" pitchFamily="34" charset="0"/>
              </a:rPr>
              <a:t>enoem bij voorkeur de adviezen van het voedingscentrum voor patiënten met jicht. </a:t>
            </a:r>
          </a:p>
          <a:p>
            <a:pPr>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 </a:t>
            </a:r>
            <a:r>
              <a:rPr lang="nl-NL" dirty="0">
                <a:effectLst/>
                <a:latin typeface="Arial" panose="020B0604020202020204" pitchFamily="34" charset="0"/>
                <a:ea typeface="Calibri" panose="020F0502020204030204" pitchFamily="34" charset="0"/>
                <a:cs typeface="Arial" panose="020B0604020202020204" pitchFamily="34" charset="0"/>
              </a:rPr>
              <a:t>Adviseer en stimuleer patiënten met overgewicht om af te </a:t>
            </a:r>
            <a:r>
              <a:rPr lang="nl-N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vallen</a:t>
            </a:r>
            <a:r>
              <a:rPr lang="nl-NL" dirty="0">
                <a:solidFill>
                  <a:schemeClr val="accent1"/>
                </a:solidFill>
                <a:latin typeface="Arial" panose="020B0604020202020204" pitchFamily="34" charset="0"/>
                <a:ea typeface="Calibri" panose="020F0502020204030204" pitchFamily="34" charset="0"/>
                <a:cs typeface="Arial" panose="020B0604020202020204" pitchFamily="34" charset="0"/>
              </a:rPr>
              <a:t>.</a:t>
            </a:r>
            <a:endParaRPr lang="nl-NL" dirty="0">
              <a:solidFill>
                <a:schemeClr val="accent1"/>
              </a:solidFill>
              <a:effectLst/>
              <a:latin typeface="Arial" panose="020B0604020202020204" pitchFamily="34" charset="0"/>
              <a:cs typeface="Arial" panose="020B0604020202020204" pitchFamily="34" charset="0"/>
            </a:endParaRPr>
          </a:p>
          <a:p>
            <a:pPr>
              <a:lnSpc>
                <a:spcPct val="100000"/>
              </a:lnSpc>
            </a:pPr>
            <a:r>
              <a:rPr lang="nl-NL" kern="0" dirty="0">
                <a:solidFill>
                  <a:schemeClr val="accent1"/>
                </a:solidFill>
                <a:latin typeface="Arial" panose="020B0604020202020204" pitchFamily="34" charset="0"/>
                <a:ea typeface="Calibri" panose="020F0502020204030204" pitchFamily="34" charset="0"/>
                <a:cs typeface="Arial" panose="020B0604020202020204" pitchFamily="34" charset="0"/>
              </a:rPr>
              <a:t>      - </a:t>
            </a:r>
            <a:r>
              <a:rPr lang="nl-N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Adviseer patiënten met jicht hun alcoholinname te beperken tot maximaal 1 glas per dag.</a:t>
            </a:r>
            <a:endParaRPr lang="nl-NL"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lvl="0">
              <a:lnSpc>
                <a:spcPct val="100000"/>
              </a:lnSpc>
            </a:pPr>
            <a:r>
              <a:rPr lang="nl-NL" kern="0" dirty="0">
                <a:effectLst/>
                <a:latin typeface="Arial" panose="020B0604020202020204" pitchFamily="34" charset="0"/>
                <a:ea typeface="Calibri" panose="020F0502020204030204" pitchFamily="34" charset="0"/>
                <a:cs typeface="Arial" panose="020B0604020202020204" pitchFamily="34" charset="0"/>
              </a:rPr>
              <a:t>      - Adviseer patiënten voldoende te bewegen om gewichtsreductie te vergemakkelijken en de conditie van    </a:t>
            </a:r>
          </a:p>
          <a:p>
            <a:pPr lvl="0">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a:t>
            </a:r>
            <a:r>
              <a:rPr lang="nl-NL" kern="0" dirty="0">
                <a:effectLst/>
                <a:latin typeface="Arial" panose="020B0604020202020204" pitchFamily="34" charset="0"/>
                <a:ea typeface="Calibri" panose="020F0502020204030204" pitchFamily="34" charset="0"/>
                <a:cs typeface="Arial" panose="020B0604020202020204" pitchFamily="34" charset="0"/>
              </a:rPr>
              <a:t>patiënten te verbeteren.</a:t>
            </a:r>
          </a:p>
          <a:p>
            <a:pPr lvl="0">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 </a:t>
            </a:r>
            <a:r>
              <a:rPr lang="nl-NL" kern="0" dirty="0">
                <a:effectLst/>
                <a:latin typeface="Arial" panose="020B0604020202020204" pitchFamily="34" charset="0"/>
                <a:ea typeface="Calibri" panose="020F0502020204030204" pitchFamily="34" charset="0"/>
                <a:cs typeface="Arial" panose="020B0604020202020204" pitchFamily="34" charset="0"/>
              </a:rPr>
              <a:t>Adviseer patiënten te stoppen met roken om de algehele gezondheid van patiënten te verbeteren.</a:t>
            </a:r>
          </a:p>
          <a:p>
            <a:pPr lvl="0">
              <a:lnSpc>
                <a:spcPct val="100000"/>
              </a:lnSpc>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Er is onvoldoende te bewijs om aanbevelingen te formuleren over inname van kersen, vitamine C en van zuivelproducten.</a:t>
            </a:r>
            <a:r>
              <a:rPr lang="nl-NL" dirty="0">
                <a:effectLst/>
                <a:latin typeface="Arial" panose="020B0604020202020204" pitchFamily="34" charset="0"/>
                <a:cs typeface="Arial" panose="020B0604020202020204" pitchFamily="34" charset="0"/>
              </a:rPr>
              <a:t> </a:t>
            </a: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209664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Leefstijl en comedicatie in de behandeling van jicht</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a:bodyPr>
          <a:lstStyle/>
          <a:p>
            <a:r>
              <a:rPr lang="nl-NL" b="1" dirty="0"/>
              <a:t>Aanbevelingen (samenvatting)</a:t>
            </a:r>
          </a:p>
          <a:p>
            <a:pPr marL="285750" indent="-285750">
              <a:lnSpc>
                <a:spcPct val="100000"/>
              </a:lnSpc>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Wees alert op het gebruik van lis- en thiazidediuretica, hydrochloorthiazide en ACE-inhibitors en overleg indien nodig met de betreffende behandelaar over het effect van deze middelen op de serum urinezuurconcentratie.</a:t>
            </a:r>
          </a:p>
          <a:p>
            <a:pPr>
              <a:lnSpc>
                <a:spcPct val="100000"/>
              </a:lnSpc>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Er is onvoldoende bewijs om een </a:t>
            </a:r>
            <a:r>
              <a:rPr lang="nl-NL" dirty="0" err="1">
                <a:effectLst/>
                <a:latin typeface="Arial" panose="020B0604020202020204" pitchFamily="34" charset="0"/>
                <a:ea typeface="Calibri" panose="020F0502020204030204" pitchFamily="34" charset="0"/>
                <a:cs typeface="Arial" panose="020B0604020202020204" pitchFamily="34" charset="0"/>
              </a:rPr>
              <a:t>fibraat</a:t>
            </a:r>
            <a:r>
              <a:rPr lang="nl-NL" dirty="0">
                <a:effectLst/>
                <a:latin typeface="Arial" panose="020B0604020202020204" pitchFamily="34" charset="0"/>
                <a:ea typeface="Calibri" panose="020F0502020204030204" pitchFamily="34" charset="0"/>
                <a:cs typeface="Arial" panose="020B0604020202020204" pitchFamily="34" charset="0"/>
              </a:rPr>
              <a:t> bij patiënten met jicht aan te bevelen of om lage dosering acetylsalicylzuur te stoppen bij patiënten met jicht die daar een indicatie voor hebben.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363341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CVRM bij jicht – Primaire preventie</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Behandel een patiënt volgens de module Chronische jicht.</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Er is onvoldoende bewijs om </a:t>
            </a:r>
            <a:r>
              <a:rPr lang="nl-NL" kern="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urinezuurverlagende</a:t>
            </a:r>
            <a:r>
              <a:rPr lang="nl-NL" kern="0" dirty="0">
                <a:effectLst/>
                <a:latin typeface="Arial" panose="020B0604020202020204" pitchFamily="34" charset="0"/>
                <a:ea typeface="Calibri" panose="020F0502020204030204" pitchFamily="34" charset="0"/>
                <a:cs typeface="Arial" panose="020B0604020202020204" pitchFamily="34" charset="0"/>
              </a:rPr>
              <a:t> therapie of colchicine te adviseren voor primaire preventie van hart- en vaatziekten.</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Vermijd bij voorkeur het gebrui</a:t>
            </a:r>
            <a:r>
              <a:rPr lang="nl-NL" kern="0" dirty="0">
                <a:latin typeface="Arial" panose="020B0604020202020204" pitchFamily="34" charset="0"/>
                <a:ea typeface="Calibri" panose="020F0502020204030204" pitchFamily="34" charset="0"/>
                <a:cs typeface="Arial" panose="020B0604020202020204" pitchFamily="34" charset="0"/>
              </a:rPr>
              <a:t>k van </a:t>
            </a:r>
            <a:r>
              <a:rPr lang="nl-NL" kern="0" dirty="0" err="1">
                <a:latin typeface="Arial" panose="020B0604020202020204" pitchFamily="34" charset="0"/>
                <a:ea typeface="Calibri" panose="020F0502020204030204" pitchFamily="34" charset="0"/>
                <a:cs typeface="Arial" panose="020B0604020202020204" pitchFamily="34" charset="0"/>
              </a:rPr>
              <a:t>NSAID’s</a:t>
            </a:r>
            <a:r>
              <a:rPr lang="nl-NL" kern="0" dirty="0">
                <a:latin typeface="Arial" panose="020B0604020202020204" pitchFamily="34" charset="0"/>
                <a:ea typeface="Calibri" panose="020F0502020204030204" pitchFamily="34" charset="0"/>
                <a:cs typeface="Arial" panose="020B0604020202020204" pitchFamily="34" charset="0"/>
              </a:rPr>
              <a:t> bij patiënten met een </a:t>
            </a:r>
            <a:r>
              <a:rPr lang="nl-NL" kern="0" dirty="0">
                <a:solidFill>
                  <a:schemeClr val="accent1"/>
                </a:solidFill>
                <a:latin typeface="Arial" panose="020B0604020202020204" pitchFamily="34" charset="0"/>
                <a:ea typeface="Calibri" panose="020F0502020204030204" pitchFamily="34" charset="0"/>
                <a:cs typeface="Arial" panose="020B0604020202020204" pitchFamily="34" charset="0"/>
              </a:rPr>
              <a:t>additioneel </a:t>
            </a:r>
            <a:r>
              <a:rPr lang="nl-NL" kern="0" dirty="0">
                <a:latin typeface="Arial" panose="020B0604020202020204" pitchFamily="34" charset="0"/>
                <a:ea typeface="Calibri" panose="020F0502020204030204" pitchFamily="34" charset="0"/>
                <a:cs typeface="Arial" panose="020B0604020202020204" pitchFamily="34" charset="0"/>
              </a:rPr>
              <a:t>cardiovasculair risico, vanwege verhoogd cardiovasculair risico. </a:t>
            </a:r>
            <a:endParaRPr lang="nl-NL"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130074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CVRM bij jicht – Secundaire preventie</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Aanbevelingen (samenvatting)</a:t>
            </a:r>
          </a:p>
          <a:p>
            <a:pPr marL="285750" indent="-285750">
              <a:lnSpc>
                <a:spcPct val="100000"/>
              </a:lnSpc>
              <a:buFont typeface="Arial" panose="020B0604020202020204" pitchFamily="34" charset="0"/>
              <a:buChar char="•"/>
            </a:pPr>
            <a:r>
              <a:rPr lang="nl-NL" kern="0" dirty="0">
                <a:latin typeface="Arial" panose="020B0604020202020204" pitchFamily="34" charset="0"/>
                <a:ea typeface="Calibri" panose="020F0502020204030204" pitchFamily="34" charset="0"/>
                <a:cs typeface="Arial" panose="020B0604020202020204" pitchFamily="34" charset="0"/>
              </a:rPr>
              <a:t>Overweeg colchicine als eerste keuze bij patiënten die een cardiovasculair event hebben doorgemaakt. </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latin typeface="Arial" panose="020B0604020202020204" pitchFamily="34" charset="0"/>
                <a:ea typeface="Calibri" panose="020F0502020204030204" pitchFamily="34" charset="0"/>
                <a:cs typeface="Arial" panose="020B0604020202020204" pitchFamily="34" charset="0"/>
              </a:rPr>
              <a:t>Vermijd bij </a:t>
            </a:r>
            <a:r>
              <a:rPr lang="nl-NL" kern="0" dirty="0">
                <a:effectLst/>
                <a:latin typeface="Arial" panose="020B0604020202020204" pitchFamily="34" charset="0"/>
                <a:ea typeface="Calibri" panose="020F0502020204030204" pitchFamily="34" charset="0"/>
                <a:cs typeface="Arial" panose="020B0604020202020204" pitchFamily="34" charset="0"/>
              </a:rPr>
              <a:t>voorkeur het gebruik van </a:t>
            </a:r>
            <a:r>
              <a:rPr lang="nl-NL" kern="0" dirty="0" err="1">
                <a:effectLst/>
                <a:latin typeface="Arial" panose="020B0604020202020204" pitchFamily="34" charset="0"/>
                <a:ea typeface="Calibri" panose="020F0502020204030204" pitchFamily="34" charset="0"/>
                <a:cs typeface="Arial" panose="020B0604020202020204" pitchFamily="34" charset="0"/>
              </a:rPr>
              <a:t>NSAID’s</a:t>
            </a:r>
            <a:r>
              <a:rPr lang="nl-NL" kern="0" dirty="0">
                <a:effectLst/>
                <a:latin typeface="Arial" panose="020B0604020202020204" pitchFamily="34" charset="0"/>
                <a:ea typeface="Calibri" panose="020F0502020204030204" pitchFamily="34" charset="0"/>
                <a:cs typeface="Arial" panose="020B0604020202020204" pitchFamily="34" charset="0"/>
              </a:rPr>
              <a:t> bij patiënten die een cardiovasculair event hebben doorgemaakt, vanwege bekend verhoogd risico bij deze medicatie.</a:t>
            </a:r>
            <a:r>
              <a:rPr lang="nl-NL" dirty="0">
                <a:effectLst/>
                <a:latin typeface="Arial" panose="020B0604020202020204" pitchFamily="34" charset="0"/>
                <a:cs typeface="Arial" panose="020B0604020202020204" pitchFamily="34" charset="0"/>
              </a:rPr>
              <a:t> </a:t>
            </a:r>
            <a:endParaRPr lang="nl-NL"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294915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Organisatie van zorg - Diagnostiek</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Streef naar een optimaal diagnostisch proces bij patiënten met verdenking op jicht:</a:t>
            </a:r>
          </a:p>
          <a:p>
            <a:pPr>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 Faciliteer laagdrempelige diagnostiek, bijvoorbeeld door mogelijkheid tot spoedconsult.</a:t>
            </a:r>
          </a:p>
          <a:p>
            <a:pPr>
              <a:lnSpc>
                <a:spcPct val="100000"/>
              </a:lnSpc>
            </a:pPr>
            <a:r>
              <a:rPr lang="nl-NL" kern="0" dirty="0">
                <a:effectLst/>
                <a:latin typeface="Arial" panose="020B0604020202020204" pitchFamily="34" charset="0"/>
                <a:ea typeface="Calibri" panose="020F0502020204030204" pitchFamily="34" charset="0"/>
                <a:cs typeface="Arial" panose="020B0604020202020204" pitchFamily="34" charset="0"/>
              </a:rPr>
              <a:t>      - Faciliteer regionaal een duidelijke en laagdrempelige overlegstructuur.</a:t>
            </a:r>
          </a:p>
          <a:p>
            <a:pPr>
              <a:lnSpc>
                <a:spcPct val="100000"/>
              </a:lnSpc>
            </a:pPr>
            <a:r>
              <a:rPr lang="nl-NL" kern="0" dirty="0">
                <a:latin typeface="Arial" panose="020B0604020202020204" pitchFamily="34" charset="0"/>
                <a:ea typeface="Calibri" panose="020F0502020204030204" pitchFamily="34" charset="0"/>
                <a:cs typeface="Arial" panose="020B0604020202020204" pitchFamily="34" charset="0"/>
              </a:rPr>
              <a:t>      - Zorg voor een optimale registratie en informatievoorziening.</a:t>
            </a:r>
            <a:endParaRPr lang="nl-NL"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281293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Organisatie van zorg – Behandeling en begeleiding</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lnSpcReduction="10000"/>
          </a:bodyPr>
          <a:lstStyle/>
          <a:p>
            <a:r>
              <a:rPr lang="nl-NL" b="1" dirty="0"/>
              <a:t>Aanbevelingen (samenvatting)</a:t>
            </a:r>
          </a:p>
          <a:p>
            <a:pPr marL="285750" indent="-285750">
              <a:lnSpc>
                <a:spcPct val="107000"/>
              </a:lnSpc>
              <a:spcAft>
                <a:spcPts val="800"/>
              </a:spcAft>
              <a:buFont typeface="Arial" panose="020B0604020202020204" pitchFamily="34" charset="0"/>
              <a:buChar char="•"/>
            </a:pPr>
            <a:r>
              <a:rPr lang="nl-NL" kern="100" dirty="0">
                <a:effectLst/>
                <a:latin typeface="Arial" panose="020B0604020202020204" pitchFamily="34" charset="0"/>
                <a:ea typeface="Calibri" panose="020F0502020204030204" pitchFamily="34" charset="0"/>
                <a:cs typeface="Arial" panose="020B0604020202020204" pitchFamily="34" charset="0"/>
              </a:rPr>
              <a:t>Streef naar een optimaal geïnformeerde patiënt met jicht die bekend is met het doel van de behandeling, en de waarde van het meten van ziekte uitkomsten.</a:t>
            </a:r>
          </a:p>
          <a:p>
            <a:pPr marL="285750" indent="-285750">
              <a:lnSpc>
                <a:spcPct val="107000"/>
              </a:lnSpc>
              <a:spcAft>
                <a:spcPts val="800"/>
              </a:spcAft>
              <a:buFont typeface="Arial" panose="020B0604020202020204" pitchFamily="34" charset="0"/>
              <a:buChar char="•"/>
            </a:pPr>
            <a:r>
              <a:rPr lang="nl-NL" kern="100" dirty="0">
                <a:effectLst/>
                <a:latin typeface="Arial" panose="020B0604020202020204" pitchFamily="34" charset="0"/>
                <a:ea typeface="Calibri" panose="020F0502020204030204" pitchFamily="34" charset="0"/>
                <a:cs typeface="Arial" panose="020B0604020202020204" pitchFamily="34" charset="0"/>
              </a:rPr>
              <a:t>Streef om samen (patiënt en behandelaar) beslissingen te nemen over de behandeling van jicht, nadat de patiënt op de individuele situatie afgestemd en naar behoefte is geïnformeerd, de voorkeuren van patiënt zijn besproken en persoonlijke omstandigheden van de patiënt zijn meegenomen. </a:t>
            </a:r>
          </a:p>
          <a:p>
            <a:pPr marL="285750" indent="-285750">
              <a:lnSpc>
                <a:spcPct val="107000"/>
              </a:lnSpc>
              <a:spcAft>
                <a:spcPts val="800"/>
              </a:spcAft>
              <a:buFont typeface="Arial" panose="020B0604020202020204" pitchFamily="34" charset="0"/>
              <a:buChar char="•"/>
            </a:pPr>
            <a:r>
              <a:rPr lang="nl-NL" kern="100" dirty="0">
                <a:effectLst/>
                <a:latin typeface="Arial" panose="020B0604020202020204" pitchFamily="34" charset="0"/>
                <a:ea typeface="Calibri" panose="020F0502020204030204" pitchFamily="34" charset="0"/>
                <a:cs typeface="Arial" panose="020B0604020202020204" pitchFamily="34" charset="0"/>
              </a:rPr>
              <a:t>Neem hierin bij voorkeur de volgende thema’s mee:</a:t>
            </a:r>
          </a:p>
          <a:p>
            <a:pPr marL="285750" lvl="0" indent="-285750">
              <a:lnSpc>
                <a:spcPct val="107000"/>
              </a:lnSpc>
              <a:buFontTx/>
              <a:buChar char="-"/>
            </a:pPr>
            <a:r>
              <a:rPr lang="nl-NL" kern="100" dirty="0">
                <a:latin typeface="Arial" panose="020B0604020202020204" pitchFamily="34" charset="0"/>
                <a:ea typeface="Calibri" panose="020F0502020204030204" pitchFamily="34" charset="0"/>
                <a:cs typeface="Arial" panose="020B0604020202020204" pitchFamily="34" charset="0"/>
              </a:rPr>
              <a:t>i</a:t>
            </a:r>
            <a:r>
              <a:rPr lang="nl-NL" kern="100" dirty="0">
                <a:effectLst/>
                <a:latin typeface="Arial" panose="020B0604020202020204" pitchFamily="34" charset="0"/>
                <a:ea typeface="Calibri" panose="020F0502020204030204" pitchFamily="34" charset="0"/>
                <a:cs typeface="Arial" panose="020B0604020202020204" pitchFamily="34" charset="0"/>
              </a:rPr>
              <a:t>nzicht in de ziekte en het ontstaan ervan;</a:t>
            </a:r>
          </a:p>
          <a:p>
            <a:pPr marL="285750" lvl="0" indent="-285750">
              <a:lnSpc>
                <a:spcPct val="107000"/>
              </a:lnSpc>
              <a:buFontTx/>
              <a:buChar char="-"/>
            </a:pPr>
            <a:r>
              <a:rPr lang="nl-NL" kern="100" dirty="0">
                <a:latin typeface="Arial" panose="020B0604020202020204" pitchFamily="34" charset="0"/>
                <a:ea typeface="Calibri" panose="020F0502020204030204" pitchFamily="34" charset="0"/>
                <a:cs typeface="Arial" panose="020B0604020202020204" pitchFamily="34" charset="0"/>
              </a:rPr>
              <a:t>h</a:t>
            </a:r>
            <a:r>
              <a:rPr lang="nl-NL" kern="100" dirty="0">
                <a:effectLst/>
                <a:latin typeface="Arial" panose="020B0604020202020204" pitchFamily="34" charset="0"/>
                <a:ea typeface="Calibri" panose="020F0502020204030204" pitchFamily="34" charset="0"/>
                <a:cs typeface="Arial" panose="020B0604020202020204" pitchFamily="34" charset="0"/>
              </a:rPr>
              <a:t>et doel van de behandeling;</a:t>
            </a:r>
          </a:p>
          <a:p>
            <a:pPr marL="285750" lvl="0" indent="-285750">
              <a:lnSpc>
                <a:spcPct val="107000"/>
              </a:lnSpc>
              <a:buFontTx/>
              <a:buChar char="-"/>
            </a:pPr>
            <a:r>
              <a:rPr lang="nl-NL" kern="100" dirty="0">
                <a:latin typeface="Arial" panose="020B0604020202020204" pitchFamily="34" charset="0"/>
                <a:ea typeface="Calibri" panose="020F0502020204030204" pitchFamily="34" charset="0"/>
                <a:cs typeface="Arial" panose="020B0604020202020204" pitchFamily="34" charset="0"/>
              </a:rPr>
              <a:t>t</a:t>
            </a:r>
            <a:r>
              <a:rPr lang="nl-NL" kern="100" dirty="0">
                <a:effectLst/>
                <a:latin typeface="Arial" panose="020B0604020202020204" pitchFamily="34" charset="0"/>
                <a:ea typeface="Calibri" panose="020F0502020204030204" pitchFamily="34" charset="0"/>
                <a:cs typeface="Arial" panose="020B0604020202020204" pitchFamily="34" charset="0"/>
              </a:rPr>
              <a:t>herapie(on)trouw;</a:t>
            </a:r>
          </a:p>
          <a:p>
            <a:pPr marL="285750" lvl="0" indent="-285750">
              <a:lnSpc>
                <a:spcPct val="107000"/>
              </a:lnSpc>
              <a:buFontTx/>
              <a:buChar char="-"/>
            </a:pPr>
            <a:r>
              <a:rPr lang="nl-NL" kern="100" dirty="0">
                <a:latin typeface="Arial" panose="020B0604020202020204" pitchFamily="34" charset="0"/>
                <a:ea typeface="Calibri" panose="020F0502020204030204" pitchFamily="34" charset="0"/>
                <a:cs typeface="Arial" panose="020B0604020202020204" pitchFamily="34" charset="0"/>
              </a:rPr>
              <a:t>l</a:t>
            </a:r>
            <a:r>
              <a:rPr lang="nl-NL" kern="100" dirty="0">
                <a:effectLst/>
                <a:latin typeface="Arial" panose="020B0604020202020204" pitchFamily="34" charset="0"/>
                <a:ea typeface="Calibri" panose="020F0502020204030204" pitchFamily="34" charset="0"/>
                <a:cs typeface="Arial" panose="020B0604020202020204" pitchFamily="34" charset="0"/>
              </a:rPr>
              <a:t>eefstijladviezen;</a:t>
            </a:r>
          </a:p>
          <a:p>
            <a:pPr marL="285750" lvl="0" indent="-285750">
              <a:lnSpc>
                <a:spcPct val="107000"/>
              </a:lnSpc>
              <a:buFontTx/>
              <a:buChar char="-"/>
            </a:pPr>
            <a:r>
              <a:rPr lang="nl-NL" dirty="0">
                <a:latin typeface="Arial" panose="020B0604020202020204" pitchFamily="34" charset="0"/>
                <a:ea typeface="Calibri" panose="020F0502020204030204" pitchFamily="34" charset="0"/>
                <a:cs typeface="Arial" panose="020B0604020202020204" pitchFamily="34" charset="0"/>
              </a:rPr>
              <a:t>c</a:t>
            </a:r>
            <a:r>
              <a:rPr lang="nl-NL" dirty="0">
                <a:effectLst/>
                <a:latin typeface="Arial" panose="020B0604020202020204" pitchFamily="34" charset="0"/>
                <a:ea typeface="Calibri" panose="020F0502020204030204" pitchFamily="34" charset="0"/>
                <a:cs typeface="Arial" panose="020B0604020202020204" pitchFamily="34" charset="0"/>
              </a:rPr>
              <a:t>ardiovasculair risicomanagement (CVRM). </a:t>
            </a: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284468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Organisatie van zorg – Behandeling en begeleiding</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a:xfrm>
            <a:off x="706438" y="2573203"/>
            <a:ext cx="10440533" cy="4278312"/>
          </a:xfrm>
        </p:spPr>
        <p:txBody>
          <a:bodyPr>
            <a:normAutofit fontScale="77500" lnSpcReduction="20000"/>
          </a:bodyPr>
          <a:lstStyle/>
          <a:p>
            <a:r>
              <a:rPr lang="nl-NL" sz="2300" b="1" dirty="0"/>
              <a:t>Aanbevelingen (samenvatting)</a:t>
            </a:r>
          </a:p>
          <a:p>
            <a:pPr marL="342900" indent="-342900">
              <a:lnSpc>
                <a:spcPct val="107000"/>
              </a:lnSpc>
              <a:spcAft>
                <a:spcPts val="800"/>
              </a:spcAft>
              <a:buFont typeface="Arial" panose="020B0604020202020204" pitchFamily="34" charset="0"/>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Bespreek therapie(on)trouw regelmatig op basis van open vragen, zeker wanneer het beoogde serum urinezuur target niet bereikt kan worden. Bij deze open vragen kan gekeken worden of:</a:t>
            </a:r>
          </a:p>
          <a:p>
            <a:pPr marL="800100" lvl="1" indent="-342900">
              <a:lnSpc>
                <a:spcPct val="107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De patiënt wel de capaciteit heeft om het geneesmiddel te gebruiken;</a:t>
            </a:r>
          </a:p>
          <a:p>
            <a:pPr marL="800100" lvl="1" indent="-342900">
              <a:lnSpc>
                <a:spcPct val="107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De motivatie heeft om het geneesmiddel te gebruiken;</a:t>
            </a:r>
          </a:p>
          <a:p>
            <a:pPr marL="800100" lvl="1" indent="-342900">
              <a:lnSpc>
                <a:spcPct val="107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De gelegenheid hiervoor heeft;</a:t>
            </a:r>
          </a:p>
          <a:p>
            <a:pPr marL="342900" lvl="0" indent="-342900">
              <a:lnSpc>
                <a:spcPct val="120000"/>
              </a:lnSpc>
              <a:buFont typeface="+mj-lt"/>
              <a:buAutoNum type="arabicPeriod"/>
            </a:pPr>
            <a:endParaRPr lang="nl-NL" sz="1900"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20000"/>
              </a:lnSpc>
              <a:spcAft>
                <a:spcPts val="800"/>
              </a:spcAft>
              <a:buFont typeface="Arial" panose="020B0604020202020204" pitchFamily="34" charset="0"/>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Overweeg de volgende strategieën om therapietrouw te verbeteren:</a:t>
            </a:r>
          </a:p>
          <a:p>
            <a:pPr marL="800100" lvl="1" indent="-342900">
              <a:lnSpc>
                <a:spcPct val="120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Samen met de patiënt in kaart brengen wat voor de individuele patiënt redenen zijn om het geneesmiddel juist wel of juist niet in te nemen.</a:t>
            </a:r>
          </a:p>
          <a:p>
            <a:pPr marL="800100" lvl="1" indent="-342900">
              <a:lnSpc>
                <a:spcPct val="120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Adequate voorlichting over het te verwachten effect van het geneesmiddel, mogelijke bijwerkingen en de wijze waarop het geneesmiddel moet worden ingenomen.</a:t>
            </a:r>
          </a:p>
          <a:p>
            <a:pPr marL="800100" lvl="1" indent="-342900">
              <a:lnSpc>
                <a:spcPct val="120000"/>
              </a:lnSpc>
              <a:buFontTx/>
              <a:buChar char="-"/>
            </a:pPr>
            <a:r>
              <a:rPr lang="nl-NL" sz="1900" kern="100" dirty="0">
                <a:effectLst/>
                <a:latin typeface="Arial" panose="020B0604020202020204" pitchFamily="34" charset="0"/>
                <a:ea typeface="Calibri" panose="020F0502020204030204" pitchFamily="34" charset="0"/>
                <a:cs typeface="Arial" panose="020B0604020202020204" pitchFamily="34" charset="0"/>
              </a:rPr>
              <a:t>Meedenken met het inpassen van het geneesmiddel in het leven van de patiënt.</a:t>
            </a:r>
          </a:p>
          <a:p>
            <a:pPr marL="800100" lvl="1" indent="-342900">
              <a:lnSpc>
                <a:spcPct val="120000"/>
              </a:lnSpc>
              <a:buFontTx/>
              <a:buChar char="-"/>
            </a:pPr>
            <a:r>
              <a:rPr lang="nl-NL" sz="1900" dirty="0">
                <a:effectLst/>
                <a:latin typeface="Arial" panose="020B0604020202020204" pitchFamily="34" charset="0"/>
                <a:ea typeface="Calibri" panose="020F0502020204030204" pitchFamily="34" charset="0"/>
                <a:cs typeface="Arial" panose="020B0604020202020204" pitchFamily="34" charset="0"/>
              </a:rPr>
              <a:t>De keuze van het geneesmiddel dient in samenspraak met de patiënt te gebeuren op basis van de individuele karakteristieken en wensen van de patiënt.</a:t>
            </a:r>
            <a:r>
              <a:rPr lang="nl-NL" sz="1900" dirty="0">
                <a:effectLst/>
                <a:latin typeface="Arial" panose="020B0604020202020204" pitchFamily="34" charset="0"/>
                <a:cs typeface="Arial" panose="020B0604020202020204" pitchFamily="34" charset="0"/>
              </a:rPr>
              <a:t> </a:t>
            </a:r>
            <a:endParaRPr lang="nl-NL" sz="19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124575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Organisatie van zorg – </a:t>
            </a:r>
            <a:r>
              <a:rPr lang="nl-NL" dirty="0" err="1"/>
              <a:t>Comorbiditeit</a:t>
            </a:r>
            <a:endParaRPr lang="nl-NL" dirty="0"/>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Aanbevelingen (samenvatting)</a:t>
            </a: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kern="100" dirty="0">
                <a:effectLst/>
                <a:latin typeface="Arial" panose="020B0604020202020204" pitchFamily="34" charset="0"/>
                <a:ea typeface="Calibri" panose="020F0502020204030204" pitchFamily="34" charset="0"/>
                <a:cs typeface="Arial" panose="020B0604020202020204" pitchFamily="34" charset="0"/>
              </a:rPr>
              <a:t>Identificeer een patiënt met complexe jicht en </a:t>
            </a:r>
            <a:r>
              <a:rPr lang="nl-NL" kern="100" dirty="0" err="1">
                <a:effectLst/>
                <a:latin typeface="Arial" panose="020B0604020202020204" pitchFamily="34" charset="0"/>
                <a:ea typeface="Calibri" panose="020F0502020204030204" pitchFamily="34" charset="0"/>
                <a:cs typeface="Arial" panose="020B0604020202020204" pitchFamily="34" charset="0"/>
              </a:rPr>
              <a:t>multimorbiditeit</a:t>
            </a:r>
            <a:r>
              <a:rPr lang="nl-NL" kern="100" dirty="0">
                <a:effectLst/>
                <a:latin typeface="Arial" panose="020B0604020202020204" pitchFamily="34" charset="0"/>
                <a:ea typeface="Calibri" panose="020F0502020204030204" pitchFamily="34" charset="0"/>
                <a:cs typeface="Arial" panose="020B0604020202020204" pitchFamily="34" charset="0"/>
              </a:rPr>
              <a:t> die baat heeft bij regieondersteuning en spreek met betrokken zorgverleners regiehouders af. </a:t>
            </a:r>
          </a:p>
          <a:p>
            <a:pPr marL="285750" indent="-285750">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Bij complexe </a:t>
            </a:r>
            <a:r>
              <a:rPr lang="nl-NL" dirty="0" err="1">
                <a:effectLst/>
                <a:latin typeface="Arial" panose="020B0604020202020204" pitchFamily="34" charset="0"/>
                <a:ea typeface="Calibri" panose="020F0502020204030204" pitchFamily="34" charset="0"/>
                <a:cs typeface="Arial" panose="020B0604020202020204" pitchFamily="34" charset="0"/>
              </a:rPr>
              <a:t>topheuze</a:t>
            </a:r>
            <a:r>
              <a:rPr lang="nl-NL" dirty="0">
                <a:effectLst/>
                <a:latin typeface="Arial" panose="020B0604020202020204" pitchFamily="34" charset="0"/>
                <a:ea typeface="Calibri" panose="020F0502020204030204" pitchFamily="34" charset="0"/>
                <a:cs typeface="Arial" panose="020B0604020202020204" pitchFamily="34" charset="0"/>
              </a:rPr>
              <a:t> jicht met wonden is het advies op te schalen naar multidisciplinaire behandeling, inclusief wondverpleegkundige. Maak samen met de zorgverleners een afgestemd plan, waarin op basis van de situatie en wensen van de patiënt, prioriteiten zijn gesteld en afspraken zijn gemaakt over de behandeling van de patiënt. </a:t>
            </a:r>
            <a:endParaRPr lang="nl-NL" dirty="0">
              <a:latin typeface="Arial" panose="020B0604020202020204" pitchFamily="34" charset="0"/>
              <a:cs typeface="Arial" panose="020B0604020202020204" pitchFamily="34" charset="0"/>
            </a:endParaRPr>
          </a:p>
          <a:p>
            <a:endParaRPr lang="nl-NL" dirty="0"/>
          </a:p>
          <a:p>
            <a:endParaRPr lang="en-NL" dirty="0"/>
          </a:p>
        </p:txBody>
      </p:sp>
    </p:spTree>
    <p:extLst>
      <p:ext uri="{BB962C8B-B14F-4D97-AF65-F5344CB8AC3E}">
        <p14:creationId xmlns:p14="http://schemas.microsoft.com/office/powerpoint/2010/main" val="207504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98A0DEE-FE5F-E27A-56F7-A50CAC020EF5}"/>
              </a:ext>
            </a:extLst>
          </p:cNvPr>
          <p:cNvSpPr>
            <a:spLocks noGrp="1"/>
          </p:cNvSpPr>
          <p:nvPr>
            <p:ph type="body" sz="quarter" idx="13"/>
          </p:nvPr>
        </p:nvSpPr>
        <p:spPr/>
        <p:txBody>
          <a:bodyPr/>
          <a:lstStyle/>
          <a:p>
            <a:r>
              <a:rPr lang="nl-NL" dirty="0"/>
              <a:t>Module Organisatie van zorg – Appendix I</a:t>
            </a:r>
          </a:p>
        </p:txBody>
      </p:sp>
      <p:sp>
        <p:nvSpPr>
          <p:cNvPr id="3" name="Tijdelijke aanduiding voor tekst 2">
            <a:extLst>
              <a:ext uri="{FF2B5EF4-FFF2-40B4-BE49-F238E27FC236}">
                <a16:creationId xmlns:a16="http://schemas.microsoft.com/office/drawing/2014/main" id="{AA381BC7-F736-6FC2-FBD6-DBBC8FE71FBC}"/>
              </a:ext>
            </a:extLst>
          </p:cNvPr>
          <p:cNvSpPr>
            <a:spLocks noGrp="1"/>
          </p:cNvSpPr>
          <p:nvPr>
            <p:ph type="body" sz="quarter" idx="17"/>
          </p:nvPr>
        </p:nvSpPr>
        <p:spPr/>
        <p:txBody>
          <a:bodyPr>
            <a:normAutofit fontScale="77500" lnSpcReduction="20000"/>
          </a:bodyPr>
          <a:lstStyle/>
          <a:p>
            <a:r>
              <a:rPr lang="nl-NL" dirty="0"/>
              <a:t>Aandachtspunten tijdens behandeling en begeleiding</a:t>
            </a:r>
          </a:p>
          <a:p>
            <a:pPr marL="285750" indent="-285750">
              <a:buFont typeface="Arial" panose="020B0604020202020204" pitchFamily="34" charset="0"/>
              <a:buChar char="•"/>
            </a:pPr>
            <a:r>
              <a:rPr lang="nl-NL" dirty="0"/>
              <a:t>Leefstijl</a:t>
            </a:r>
          </a:p>
          <a:p>
            <a:pPr marL="285750" indent="-285750">
              <a:buFont typeface="Arial" panose="020B0604020202020204" pitchFamily="34" charset="0"/>
              <a:buChar char="•"/>
            </a:pPr>
            <a:r>
              <a:rPr lang="nl-NL" dirty="0"/>
              <a:t>Bewegend functioneren</a:t>
            </a:r>
          </a:p>
          <a:p>
            <a:pPr marL="285750" indent="-285750">
              <a:buFont typeface="Arial" panose="020B0604020202020204" pitchFamily="34" charset="0"/>
              <a:buChar char="•"/>
            </a:pPr>
            <a:r>
              <a:rPr lang="nl-NL" dirty="0"/>
              <a:t>Cardiovasculair risicomanagement (CVRM)</a:t>
            </a:r>
          </a:p>
          <a:p>
            <a:pPr marL="285750" indent="-285750">
              <a:buFont typeface="Arial" panose="020B0604020202020204" pitchFamily="34" charset="0"/>
              <a:buChar char="•"/>
            </a:pPr>
            <a:r>
              <a:rPr lang="nl-NL" dirty="0"/>
              <a:t>Energiemanagement</a:t>
            </a:r>
          </a:p>
          <a:p>
            <a:pPr marL="285750" indent="-285750">
              <a:buFont typeface="Arial" panose="020B0604020202020204" pitchFamily="34" charset="0"/>
              <a:buChar char="•"/>
            </a:pPr>
            <a:r>
              <a:rPr lang="nl-NL" dirty="0"/>
              <a:t>Lotgenotencontact</a:t>
            </a:r>
          </a:p>
          <a:p>
            <a:pPr marL="285750" indent="-285750">
              <a:buFont typeface="Arial" panose="020B0604020202020204" pitchFamily="34" charset="0"/>
              <a:buChar char="•"/>
            </a:pPr>
            <a:r>
              <a:rPr lang="nl-NL" dirty="0"/>
              <a:t>Patiënten informatie</a:t>
            </a:r>
          </a:p>
          <a:p>
            <a:pPr marL="285750" indent="-285750">
              <a:buFont typeface="Arial" panose="020B0604020202020204" pitchFamily="34" charset="0"/>
              <a:buChar char="•"/>
            </a:pPr>
            <a:r>
              <a:rPr lang="nl-NL" dirty="0"/>
              <a:t>Medicatie</a:t>
            </a:r>
          </a:p>
          <a:p>
            <a:pPr marL="285750" indent="-285750">
              <a:buFont typeface="Arial" panose="020B0604020202020204" pitchFamily="34" charset="0"/>
              <a:buChar char="•"/>
            </a:pPr>
            <a:r>
              <a:rPr lang="nl-NL" dirty="0"/>
              <a:t>therapietrouw</a:t>
            </a:r>
          </a:p>
          <a:p>
            <a:pPr marL="285750" indent="-285750">
              <a:buFont typeface="Arial" panose="020B0604020202020204" pitchFamily="34" charset="0"/>
              <a:buChar char="•"/>
            </a:pPr>
            <a:r>
              <a:rPr lang="nl-NL" dirty="0"/>
              <a:t>Voeding</a:t>
            </a:r>
          </a:p>
          <a:p>
            <a:pPr marL="285750" indent="-285750">
              <a:buFont typeface="Arial" panose="020B0604020202020204" pitchFamily="34" charset="0"/>
              <a:buChar char="•"/>
            </a:pPr>
            <a:r>
              <a:rPr lang="nl-NL" dirty="0"/>
              <a:t>Voetzorg/schoenen</a:t>
            </a:r>
          </a:p>
          <a:p>
            <a:pPr marL="285750" indent="-285750">
              <a:buFont typeface="Arial" panose="020B0604020202020204" pitchFamily="34" charset="0"/>
              <a:buChar char="•"/>
            </a:pPr>
            <a:r>
              <a:rPr lang="nl-NL" dirty="0"/>
              <a:t>(Wond) zorg bij </a:t>
            </a:r>
            <a:r>
              <a:rPr lang="nl-NL" dirty="0" err="1"/>
              <a:t>tophi</a:t>
            </a:r>
            <a:r>
              <a:rPr lang="nl-NL" dirty="0"/>
              <a:t> (wond expertise centrum)</a:t>
            </a:r>
          </a:p>
          <a:p>
            <a:pPr marL="285750" indent="-285750">
              <a:buFont typeface="Arial" panose="020B0604020202020204" pitchFamily="34" charset="0"/>
              <a:buChar char="•"/>
            </a:pPr>
            <a:r>
              <a:rPr lang="nl-NL" dirty="0"/>
              <a:t>Zwangerschap, preconceptie, anticonceptie</a:t>
            </a:r>
            <a:endParaRPr lang="nl-NL" i="1" dirty="0"/>
          </a:p>
          <a:p>
            <a:r>
              <a:rPr lang="nl-NL" i="1" u="sng" dirty="0"/>
              <a:t>De Appendix in de richtlijn bevat een tabel met (links naar) informatiebronnen voor behandelaars en patiënten. </a:t>
            </a:r>
          </a:p>
        </p:txBody>
      </p:sp>
    </p:spTree>
    <p:extLst>
      <p:ext uri="{BB962C8B-B14F-4D97-AF65-F5344CB8AC3E}">
        <p14:creationId xmlns:p14="http://schemas.microsoft.com/office/powerpoint/2010/main" val="256034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dirty="0"/>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a:lstStyle/>
          <a:p>
            <a:pPr marL="285750" indent="-285750">
              <a:buFont typeface="Arial" panose="020B0604020202020204" pitchFamily="34" charset="0"/>
              <a:buChar char="•"/>
            </a:pPr>
            <a:r>
              <a:rPr lang="nl-NL" dirty="0"/>
              <a:t>Over de richtlijn</a:t>
            </a:r>
          </a:p>
          <a:p>
            <a:pPr marL="285750" indent="-285750">
              <a:buFont typeface="Arial" panose="020B0604020202020204" pitchFamily="34" charset="0"/>
              <a:buChar char="•"/>
            </a:pPr>
            <a:r>
              <a:rPr lang="nl-NL" dirty="0"/>
              <a:t>Achtergrond</a:t>
            </a:r>
          </a:p>
          <a:p>
            <a:pPr marL="285750" indent="-285750">
              <a:buFont typeface="Arial" panose="020B0604020202020204" pitchFamily="34" charset="0"/>
              <a:buChar char="•"/>
            </a:pPr>
            <a:r>
              <a:rPr lang="nl-NL" dirty="0"/>
              <a:t>Afbakening</a:t>
            </a:r>
          </a:p>
          <a:p>
            <a:pPr marL="285750" indent="-285750">
              <a:buFont typeface="Arial" panose="020B0604020202020204" pitchFamily="34" charset="0"/>
              <a:buChar char="•"/>
            </a:pPr>
            <a:r>
              <a:rPr lang="nl-NL" dirty="0"/>
              <a:t>Prioriteiten voor implementatie en nieuwe aanbevelingen/gewijzigde aanbevelingen</a:t>
            </a:r>
          </a:p>
          <a:p>
            <a:pPr marL="285750" indent="-285750">
              <a:buFont typeface="Arial" panose="020B0604020202020204" pitchFamily="34" charset="0"/>
              <a:buChar char="•"/>
            </a:pPr>
            <a:r>
              <a:rPr lang="nl-NL" dirty="0"/>
              <a:t>Tools bij de richtlijn</a:t>
            </a:r>
          </a:p>
          <a:p>
            <a:pPr marL="285664" indent="-285664"/>
            <a:endParaRPr lang="nl-NL" dirty="0"/>
          </a:p>
          <a:p>
            <a:endParaRPr lang="nl-NL" dirty="0"/>
          </a:p>
          <a:p>
            <a:endParaRPr lang="en-NL" dirty="0"/>
          </a:p>
        </p:txBody>
      </p:sp>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Richtlijn Diagnostiek en behandeling van jicht in de 2</a:t>
            </a:r>
            <a:r>
              <a:rPr lang="nl-NL" baseline="30000" dirty="0"/>
              <a:t>e</a:t>
            </a:r>
            <a:r>
              <a:rPr lang="nl-NL" dirty="0"/>
              <a:t> lijn</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t>Tools bij de richtlijn</a:t>
            </a:r>
          </a:p>
          <a:p>
            <a:pPr marL="285750" indent="-285750">
              <a:buFont typeface="Arial" panose="020B0604020202020204" pitchFamily="34" charset="0"/>
              <a:buChar char="•"/>
            </a:pPr>
            <a:r>
              <a:rPr lang="nl-NL" dirty="0" err="1"/>
              <a:t>Infographic</a:t>
            </a:r>
            <a:endParaRPr lang="nl-NL" dirty="0"/>
          </a:p>
          <a:p>
            <a:pPr marL="285750" indent="-285750">
              <a:buFont typeface="Arial" panose="020B0604020202020204" pitchFamily="34" charset="0"/>
              <a:buChar char="•"/>
            </a:pPr>
            <a:r>
              <a:rPr lang="nl-NL" dirty="0">
                <a:hlinkClick r:id="rId3"/>
              </a:rPr>
              <a:t>Thuisarts tekst Jicht</a:t>
            </a:r>
            <a:endParaRPr lang="nl-NL" dirty="0"/>
          </a:p>
          <a:p>
            <a:pPr marL="285750" indent="-285750">
              <a:buFont typeface="Arial" panose="020B0604020202020204" pitchFamily="34" charset="0"/>
              <a:buChar char="•"/>
            </a:pPr>
            <a:r>
              <a:rPr lang="nl-NL" dirty="0"/>
              <a:t>Implementatieplan</a:t>
            </a:r>
          </a:p>
          <a:p>
            <a:pPr marL="285750" indent="-285750">
              <a:buFont typeface="Arial" panose="020B0604020202020204" pitchFamily="34" charset="0"/>
              <a:buChar char="•"/>
            </a:pPr>
            <a:r>
              <a:rPr lang="nl-NL" dirty="0"/>
              <a:t>Appendix - Aandachtspunten tijdens behandeling en begeleiding</a:t>
            </a:r>
          </a:p>
          <a:p>
            <a:endParaRPr lang="nl-NL" dirty="0"/>
          </a:p>
          <a:p>
            <a:endParaRPr lang="en-NL" dirty="0"/>
          </a:p>
        </p:txBody>
      </p:sp>
    </p:spTree>
    <p:extLst>
      <p:ext uri="{BB962C8B-B14F-4D97-AF65-F5344CB8AC3E}">
        <p14:creationId xmlns:p14="http://schemas.microsoft.com/office/powerpoint/2010/main" val="205147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p:txBody>
          <a:bodyPr/>
          <a:lstStyle/>
          <a:p>
            <a:r>
              <a:rPr lang="nl-NL" dirty="0"/>
              <a:t>Richtlijn Diagnostiek en behandeling van jicht in de 2</a:t>
            </a:r>
            <a:r>
              <a:rPr lang="nl-NL" baseline="30000" dirty="0"/>
              <a:t>e</a:t>
            </a:r>
            <a:r>
              <a:rPr lang="nl-NL" dirty="0"/>
              <a:t> lijn</a:t>
            </a:r>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a:lstStyle/>
          <a:p>
            <a:r>
              <a:rPr lang="nl-NL" b="1" dirty="0"/>
              <a:t>Feedback:</a:t>
            </a:r>
            <a:endParaRPr lang="nl-NL" dirty="0"/>
          </a:p>
          <a:p>
            <a:pPr marL="342797" indent="-342797">
              <a:buFont typeface="Arial" panose="020B0604020202020204" pitchFamily="34" charset="0"/>
              <a:buChar char="•"/>
            </a:pPr>
            <a:r>
              <a:rPr lang="nl-NL" dirty="0"/>
              <a:t>Indien u commentaar heeft bij de richtlijn kunt u in de </a:t>
            </a:r>
            <a:r>
              <a:rPr lang="nl-NL" dirty="0" err="1"/>
              <a:t>richtlijnendatabase.nl</a:t>
            </a:r>
            <a:r>
              <a:rPr lang="nl-NL" dirty="0"/>
              <a:t> bij de modules commentaar geven en lezen. </a:t>
            </a:r>
          </a:p>
          <a:p>
            <a:pPr marL="342797" indent="-342797">
              <a:buFont typeface="Arial" panose="020B0604020202020204" pitchFamily="34" charset="0"/>
              <a:buChar char="•"/>
            </a:pPr>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573">
              <a:spcAft>
                <a:spcPts val="1799"/>
              </a:spcAft>
              <a:defRPr/>
            </a:pPr>
            <a:endParaRPr lang="en-GB" dirty="0"/>
          </a:p>
          <a:p>
            <a:endParaRPr lang="nl-NL" dirty="0"/>
          </a:p>
          <a:p>
            <a:endParaRPr lang="nl-NL" dirty="0"/>
          </a:p>
          <a:p>
            <a:endParaRPr lang="en-NL" dirty="0"/>
          </a:p>
        </p:txBody>
      </p:sp>
    </p:spTree>
    <p:extLst>
      <p:ext uri="{BB962C8B-B14F-4D97-AF65-F5344CB8AC3E}">
        <p14:creationId xmlns:p14="http://schemas.microsoft.com/office/powerpoint/2010/main" val="95504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t>Richtlijn Diagnostiek en behandeling van jicht in de 2</a:t>
            </a:r>
            <a:r>
              <a:rPr lang="nl-NL" baseline="30000" dirty="0"/>
              <a:t>e</a:t>
            </a:r>
            <a:r>
              <a:rPr lang="nl-NL" dirty="0"/>
              <a:t> lijn</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a:lstStyle/>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Volledige herziening van de richtlijn uit 2013</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Initiatief door Nederlandse Vereniging voor Reumatologie</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In samenwerking met:</a:t>
            </a:r>
          </a:p>
          <a:p>
            <a:pPr>
              <a:lnSpc>
                <a:spcPct val="107000"/>
              </a:lnSpc>
              <a:spcAft>
                <a:spcPts val="800"/>
              </a:spcAft>
            </a:pPr>
            <a:r>
              <a:rPr lang="nl-NL"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Nederlandse Internisten Vereniging</a:t>
            </a:r>
            <a:br>
              <a:rPr lang="nl-NL" kern="100" dirty="0">
                <a:effectLst/>
                <a:latin typeface="Arial" panose="020B0604020202020204" pitchFamily="34" charset="0"/>
                <a:ea typeface="Calibri" panose="020F0502020204030204" pitchFamily="34" charset="0"/>
                <a:cs typeface="Arial" panose="020B0604020202020204" pitchFamily="34" charset="0"/>
              </a:rPr>
            </a:br>
            <a:r>
              <a:rPr lang="nl-NL" kern="100" dirty="0">
                <a:effectLst/>
                <a:latin typeface="Arial" panose="020B0604020202020204" pitchFamily="34" charset="0"/>
                <a:ea typeface="Calibri" panose="020F0502020204030204" pitchFamily="34" charset="0"/>
                <a:cs typeface="Arial" panose="020B0604020202020204" pitchFamily="34" charset="0"/>
              </a:rPr>
              <a:t>     - Nederlandse Vereniging voor Cardiologie</a:t>
            </a:r>
            <a:br>
              <a:rPr lang="nl-NL" kern="100" dirty="0">
                <a:effectLst/>
                <a:latin typeface="Arial" panose="020B0604020202020204" pitchFamily="34" charset="0"/>
                <a:ea typeface="Calibri" panose="020F0502020204030204" pitchFamily="34" charset="0"/>
                <a:cs typeface="Arial" panose="020B0604020202020204" pitchFamily="34" charset="0"/>
              </a:rPr>
            </a:br>
            <a:r>
              <a:rPr lang="nl-NL" kern="100" dirty="0">
                <a:effectLst/>
                <a:latin typeface="Arial" panose="020B0604020202020204" pitchFamily="34" charset="0"/>
                <a:ea typeface="Calibri" panose="020F0502020204030204" pitchFamily="34" charset="0"/>
                <a:cs typeface="Arial" panose="020B0604020202020204" pitchFamily="34" charset="0"/>
              </a:rPr>
              <a:t>     - Nederlandse Vereniging van Ziekenhuis Apothekers</a:t>
            </a:r>
            <a:br>
              <a:rPr lang="nl-NL" kern="100" dirty="0">
                <a:effectLst/>
                <a:latin typeface="Arial" panose="020B0604020202020204" pitchFamily="34" charset="0"/>
                <a:ea typeface="Calibri" panose="020F0502020204030204" pitchFamily="34" charset="0"/>
                <a:cs typeface="Arial" panose="020B0604020202020204" pitchFamily="34" charset="0"/>
              </a:rPr>
            </a:br>
            <a:r>
              <a:rPr lang="nl-NL" kern="100" dirty="0">
                <a:effectLst/>
                <a:latin typeface="Arial" panose="020B0604020202020204" pitchFamily="34" charset="0"/>
                <a:ea typeface="Calibri" panose="020F0502020204030204" pitchFamily="34" charset="0"/>
                <a:cs typeface="Arial" panose="020B0604020202020204" pitchFamily="34" charset="0"/>
              </a:rPr>
              <a:t>     - Verpleegkundigen en Verzorgenden Nederland</a:t>
            </a:r>
            <a:br>
              <a:rPr lang="nl-NL" kern="100" dirty="0">
                <a:effectLst/>
                <a:latin typeface="Arial" panose="020B0604020202020204" pitchFamily="34" charset="0"/>
                <a:ea typeface="Calibri" panose="020F0502020204030204" pitchFamily="34" charset="0"/>
                <a:cs typeface="Arial" panose="020B0604020202020204" pitchFamily="34" charset="0"/>
              </a:rPr>
            </a:br>
            <a:r>
              <a:rPr lang="nl-NL" kern="100" dirty="0">
                <a:effectLst/>
                <a:latin typeface="Arial" panose="020B0604020202020204" pitchFamily="34" charset="0"/>
                <a:ea typeface="Calibri" panose="020F0502020204030204" pitchFamily="34" charset="0"/>
                <a:cs typeface="Arial" panose="020B0604020202020204" pitchFamily="34" charset="0"/>
              </a:rPr>
              <a:t>     - Nationale Vereniging </a:t>
            </a:r>
            <a:r>
              <a:rPr lang="nl-NL" kern="100" dirty="0" err="1">
                <a:effectLst/>
                <a:latin typeface="Arial" panose="020B0604020202020204" pitchFamily="34" charset="0"/>
                <a:ea typeface="Calibri" panose="020F0502020204030204" pitchFamily="34" charset="0"/>
                <a:cs typeface="Arial" panose="020B0604020202020204" pitchFamily="34" charset="0"/>
              </a:rPr>
              <a:t>ReumaZorg</a:t>
            </a:r>
            <a:r>
              <a:rPr lang="nl-NL" kern="100" dirty="0">
                <a:effectLst/>
                <a:latin typeface="Arial" panose="020B0604020202020204" pitchFamily="34" charset="0"/>
                <a:ea typeface="Calibri" panose="020F0502020204030204" pitchFamily="34" charset="0"/>
                <a:cs typeface="Arial" panose="020B0604020202020204" pitchFamily="34" charset="0"/>
              </a:rPr>
              <a:t> Nederland</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Met ondersteuning van Kennisinstituut van de Federatie van Medisch Specialisten</a:t>
            </a:r>
          </a:p>
          <a:p>
            <a:endParaRPr lang="en-NL" dirty="0"/>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p:txBody>
          <a:bodyPr/>
          <a:lstStyle/>
          <a:p>
            <a:r>
              <a:rPr lang="nl-NL" b="1" dirty="0"/>
              <a:t>Achtergrond:</a:t>
            </a:r>
            <a:endParaRPr lang="nl-NL" dirty="0"/>
          </a:p>
          <a:p>
            <a:pPr marL="285750" indent="-285750">
              <a:buFont typeface="Arial" panose="020B0604020202020204" pitchFamily="34" charset="0"/>
              <a:buChar char="•"/>
            </a:pPr>
            <a:r>
              <a:rPr lang="nl-NL" dirty="0"/>
              <a:t>Jicht is een auto-inflammatoire aandoening, veroorzaakt door ophoping van </a:t>
            </a:r>
            <a:r>
              <a:rPr lang="nl-NL" dirty="0" err="1"/>
              <a:t>uraatkristallen</a:t>
            </a:r>
            <a:r>
              <a:rPr lang="nl-NL" dirty="0"/>
              <a:t> in diverse weefsels (door een te hoge urinezuurconcentratie). Deze slaan met name neer in de gewrichten en veroorzaken </a:t>
            </a:r>
            <a:r>
              <a:rPr lang="nl-NL" dirty="0">
                <a:solidFill>
                  <a:schemeClr val="accent1"/>
                </a:solidFill>
              </a:rPr>
              <a:t>ontstekingen. </a:t>
            </a:r>
          </a:p>
          <a:p>
            <a:pPr marL="285750" indent="-285750">
              <a:buFont typeface="Arial" panose="020B0604020202020204" pitchFamily="34" charset="0"/>
              <a:buChar char="•"/>
            </a:pPr>
            <a:r>
              <a:rPr lang="nl-NL" dirty="0"/>
              <a:t>Vorige richtlijn uit 2013 op verschillende vlakken verouderd, door nieuwe ontwikkelingen op zowel diagnostiek en behandelopties. </a:t>
            </a:r>
          </a:p>
          <a:p>
            <a:endParaRPr lang="nl-NL" dirty="0"/>
          </a:p>
          <a:p>
            <a:endParaRPr lang="nl-NL" dirty="0"/>
          </a:p>
          <a:p>
            <a:endParaRPr lang="en-NL" dirty="0"/>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p:txBody>
          <a:bodyPr/>
          <a:lstStyle/>
          <a:p>
            <a:r>
              <a:rPr lang="nl-NL" dirty="0"/>
              <a:t>Richtlijn Diagnostiek en behandeling van jicht in de 2</a:t>
            </a:r>
            <a:r>
              <a:rPr lang="nl-NL" baseline="30000" dirty="0"/>
              <a:t>e</a:t>
            </a:r>
            <a:r>
              <a:rPr lang="nl-NL" dirty="0"/>
              <a:t> lijn</a:t>
            </a:r>
            <a:endParaRPr lang="en-NL" dirty="0"/>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t>Richtlijn Diagnostiek en behandeling van jicht in de 2</a:t>
            </a:r>
            <a:r>
              <a:rPr lang="nl-NL" baseline="30000" dirty="0"/>
              <a:t>e</a:t>
            </a:r>
            <a:r>
              <a:rPr lang="nl-NL" dirty="0"/>
              <a:t> lijn</a:t>
            </a:r>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a:normAutofit/>
          </a:bodyPr>
          <a:lstStyle/>
          <a:p>
            <a:r>
              <a:rPr lang="nl-NL" b="1" dirty="0"/>
              <a:t>Afbakening:</a:t>
            </a:r>
            <a:endParaRPr lang="nl-NL" dirty="0"/>
          </a:p>
          <a:p>
            <a:pPr marL="285750" indent="-285750">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De richtlijn richt zich op patiënten met jicht die worden behandeld in de tweede lijn. Hieronder vallen ook de patiënten die worden doorverwezen naar de tweede lijn vanuit de eerste lijn. </a:t>
            </a:r>
          </a:p>
          <a:p>
            <a:pPr marL="285750" indent="-285750">
              <a:buFont typeface="Arial" panose="020B0604020202020204" pitchFamily="34" charset="0"/>
              <a:buChar char="•"/>
            </a:pPr>
            <a:r>
              <a:rPr lang="nl-NL" kern="100" dirty="0">
                <a:effectLst/>
                <a:latin typeface="Arial" panose="020B0604020202020204" pitchFamily="34" charset="0"/>
                <a:ea typeface="Calibri" panose="020F0502020204030204" pitchFamily="34" charset="0"/>
                <a:cs typeface="Arial" panose="020B0604020202020204" pitchFamily="34" charset="0"/>
              </a:rPr>
              <a:t>De richtlijn is geschreven voor alle zorgverleners betrokken bij patiënten met jicht in de tweede lijn, waaronder reumatologen, internisten, cardiologen, geriaters, ziekenhuisapothekers, verpleegkundig specialisten en reumaverpleegkundigen.</a:t>
            </a:r>
          </a:p>
          <a:p>
            <a:endParaRPr lang="nl-NL" dirty="0"/>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Diagnostiek</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a:xfrm>
            <a:off x="706438" y="2566718"/>
            <a:ext cx="10765126" cy="3508375"/>
          </a:xfrm>
        </p:spPr>
        <p:txBody>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Stel de diagnose jicht door het microscopisch aantonen van </a:t>
            </a:r>
            <a:r>
              <a:rPr lang="nl-NL" kern="0" dirty="0" err="1">
                <a:effectLst/>
                <a:latin typeface="Arial" panose="020B0604020202020204" pitchFamily="34" charset="0"/>
                <a:ea typeface="Calibri" panose="020F0502020204030204" pitchFamily="34" charset="0"/>
                <a:cs typeface="Arial" panose="020B0604020202020204" pitchFamily="34" charset="0"/>
              </a:rPr>
              <a:t>uraatkristallen</a:t>
            </a:r>
            <a:r>
              <a:rPr lang="nl-NL" kern="0" dirty="0">
                <a:effectLst/>
                <a:latin typeface="Arial" panose="020B0604020202020204" pitchFamily="34" charset="0"/>
                <a:ea typeface="Calibri" panose="020F0502020204030204" pitchFamily="34" charset="0"/>
                <a:cs typeface="Arial" panose="020B0604020202020204" pitchFamily="34" charset="0"/>
              </a:rPr>
              <a:t> in synoviaal vocht (kristalbewijs). Er wordt geadviseerd om bij elke patiënt een diagnostische punctie te overwegen om kristalbewijs te verkrijgen aangezien dit de gouden standaard is. </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Overweeg beeldvormende diagnostiek indien kristalbewijs of klinische diagnose (aanwezigheid van </a:t>
            </a:r>
            <a:r>
              <a:rPr lang="nl-NL" kern="0" dirty="0" err="1">
                <a:effectLst/>
                <a:latin typeface="Arial" panose="020B0604020202020204" pitchFamily="34" charset="0"/>
                <a:ea typeface="Calibri" panose="020F0502020204030204" pitchFamily="34" charset="0"/>
                <a:cs typeface="Arial" panose="020B0604020202020204" pitchFamily="34" charset="0"/>
              </a:rPr>
              <a:t>tophus</a:t>
            </a:r>
            <a:r>
              <a:rPr lang="nl-NL" kern="0" dirty="0">
                <a:effectLst/>
                <a:latin typeface="Arial" panose="020B0604020202020204" pitchFamily="34" charset="0"/>
                <a:ea typeface="Calibri" panose="020F0502020204030204" pitchFamily="34" charset="0"/>
                <a:cs typeface="Arial" panose="020B0604020202020204" pitchFamily="34" charset="0"/>
              </a:rPr>
              <a:t>) niet mogelijk is. De keuze is afhankelijk van beschikbaarheid en expertise van de reumatoloog/radioloog.</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Overweeg de Janssens </a:t>
            </a:r>
            <a:r>
              <a:rPr lang="nl-NL" kern="0" dirty="0" err="1">
                <a:effectLst/>
                <a:latin typeface="Arial" panose="020B0604020202020204" pitchFamily="34" charset="0"/>
                <a:ea typeface="Calibri" panose="020F0502020204030204" pitchFamily="34" charset="0"/>
                <a:cs typeface="Arial" panose="020B0604020202020204" pitchFamily="34" charset="0"/>
              </a:rPr>
              <a:t>gout</a:t>
            </a:r>
            <a:r>
              <a:rPr lang="nl-NL" kern="0" dirty="0">
                <a:effectLst/>
                <a:latin typeface="Arial" panose="020B0604020202020204" pitchFamily="34" charset="0"/>
                <a:ea typeface="Calibri" panose="020F0502020204030204" pitchFamily="34" charset="0"/>
                <a:cs typeface="Arial" panose="020B0604020202020204" pitchFamily="34" charset="0"/>
              </a:rPr>
              <a:t> calculator of de 2015 ACR/EULAR classificatie criteria indien er geen andere (gevalideerde) diagnostische opties voor handen zijn.</a:t>
            </a:r>
            <a:endParaRPr lang="nl-NL"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325978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Acute jicht</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Behandel zo snel mogelijk een acute jichtaanval met colchicine, </a:t>
            </a:r>
            <a:r>
              <a:rPr lang="nl-NL" kern="0" dirty="0" err="1">
                <a:effectLst/>
                <a:latin typeface="Arial" panose="020B0604020202020204" pitchFamily="34" charset="0"/>
                <a:ea typeface="Calibri" panose="020F0502020204030204" pitchFamily="34" charset="0"/>
                <a:cs typeface="Arial" panose="020B0604020202020204" pitchFamily="34" charset="0"/>
              </a:rPr>
              <a:t>NSAID’s</a:t>
            </a:r>
            <a:r>
              <a:rPr lang="nl-NL" kern="0" dirty="0">
                <a:effectLst/>
                <a:latin typeface="Arial" panose="020B0604020202020204" pitchFamily="34" charset="0"/>
                <a:ea typeface="Calibri" panose="020F0502020204030204" pitchFamily="34" charset="0"/>
                <a:cs typeface="Arial" panose="020B0604020202020204" pitchFamily="34" charset="0"/>
              </a:rPr>
              <a:t> of </a:t>
            </a:r>
            <a:r>
              <a:rPr lang="nl-NL" kern="0" dirty="0" err="1">
                <a:effectLst/>
                <a:latin typeface="Arial" panose="020B0604020202020204" pitchFamily="34" charset="0"/>
                <a:ea typeface="Calibri" panose="020F0502020204030204" pitchFamily="34" charset="0"/>
                <a:cs typeface="Arial" panose="020B0604020202020204" pitchFamily="34" charset="0"/>
              </a:rPr>
              <a:t>glucocorticoïden</a:t>
            </a:r>
            <a:r>
              <a:rPr lang="nl-NL" kern="0" dirty="0">
                <a:effectLst/>
                <a:latin typeface="Arial" panose="020B0604020202020204" pitchFamily="34" charset="0"/>
                <a:ea typeface="Calibri" panose="020F0502020204030204" pitchFamily="34" charset="0"/>
                <a:cs typeface="Arial" panose="020B0604020202020204" pitchFamily="34" charset="0"/>
              </a:rPr>
              <a:t> (p.o., i.m. of </a:t>
            </a:r>
            <a:r>
              <a:rPr lang="nl-NL" kern="0" dirty="0" err="1">
                <a:effectLst/>
                <a:latin typeface="Arial" panose="020B0604020202020204" pitchFamily="34" charset="0"/>
                <a:ea typeface="Calibri" panose="020F0502020204030204" pitchFamily="34" charset="0"/>
                <a:cs typeface="Arial" panose="020B0604020202020204" pitchFamily="34" charset="0"/>
              </a:rPr>
              <a:t>i.a</a:t>
            </a:r>
            <a:r>
              <a:rPr lang="nl-NL" kern="0" dirty="0">
                <a:effectLst/>
                <a:latin typeface="Arial" panose="020B0604020202020204" pitchFamily="34" charset="0"/>
                <a:ea typeface="Calibri" panose="020F0502020204030204" pitchFamily="34" charset="0"/>
                <a:cs typeface="Arial" panose="020B0604020202020204" pitchFamily="34" charset="0"/>
              </a:rPr>
              <a:t>.).</a:t>
            </a:r>
          </a:p>
          <a:p>
            <a:pPr marL="285750" indent="-285750">
              <a:lnSpc>
                <a:spcPct val="100000"/>
              </a:lnSpc>
              <a:buFont typeface="Arial" panose="020B0604020202020204" pitchFamily="34" charset="0"/>
              <a:buChar char="•"/>
            </a:pPr>
            <a:endParaRPr lang="nl-NL" kern="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Overweeg het geven van een </a:t>
            </a:r>
            <a:r>
              <a:rPr lang="nl-NL" kern="0" dirty="0" err="1">
                <a:effectLst/>
                <a:latin typeface="Arial" panose="020B0604020202020204" pitchFamily="34" charset="0"/>
                <a:ea typeface="Calibri" panose="020F0502020204030204" pitchFamily="34" charset="0"/>
                <a:cs typeface="Arial" panose="020B0604020202020204" pitchFamily="34" charset="0"/>
              </a:rPr>
              <a:t>i.a</a:t>
            </a:r>
            <a:r>
              <a:rPr lang="nl-NL" kern="0" dirty="0">
                <a:effectLst/>
                <a:latin typeface="Arial" panose="020B0604020202020204" pitchFamily="34" charset="0"/>
                <a:ea typeface="Calibri" panose="020F0502020204030204" pitchFamily="34" charset="0"/>
                <a:cs typeface="Arial" panose="020B0604020202020204" pitchFamily="34" charset="0"/>
              </a:rPr>
              <a:t>. injectie </a:t>
            </a:r>
            <a:r>
              <a:rPr lang="nl-NL" kern="0" dirty="0" err="1">
                <a:effectLst/>
                <a:latin typeface="Arial" panose="020B0604020202020204" pitchFamily="34" charset="0"/>
                <a:ea typeface="Calibri" panose="020F0502020204030204" pitchFamily="34" charset="0"/>
                <a:cs typeface="Arial" panose="020B0604020202020204" pitchFamily="34" charset="0"/>
              </a:rPr>
              <a:t>glucocorticoïden</a:t>
            </a:r>
            <a:r>
              <a:rPr lang="nl-NL" kern="0" dirty="0">
                <a:effectLst/>
                <a:latin typeface="Arial" panose="020B0604020202020204" pitchFamily="34" charset="0"/>
                <a:ea typeface="Calibri" panose="020F0502020204030204" pitchFamily="34" charset="0"/>
                <a:cs typeface="Arial" panose="020B0604020202020204" pitchFamily="34" charset="0"/>
              </a:rPr>
              <a:t> bij de behandeling van acute jicht </a:t>
            </a:r>
            <a:r>
              <a:rPr lang="nl-NL" kern="0" dirty="0" err="1">
                <a:effectLst/>
                <a:latin typeface="Arial" panose="020B0604020202020204" pitchFamily="34" charset="0"/>
                <a:ea typeface="Calibri" panose="020F0502020204030204" pitchFamily="34" charset="0"/>
                <a:cs typeface="Arial" panose="020B0604020202020204" pitchFamily="34" charset="0"/>
              </a:rPr>
              <a:t>monoartritis</a:t>
            </a:r>
            <a:r>
              <a:rPr lang="nl-NL" kern="0" dirty="0">
                <a:effectLst/>
                <a:latin typeface="Arial" panose="020B0604020202020204" pitchFamily="34" charset="0"/>
                <a:ea typeface="Calibri" panose="020F0502020204030204" pitchFamily="34" charset="0"/>
                <a:cs typeface="Arial" panose="020B0604020202020204" pitchFamily="34" charset="0"/>
              </a:rPr>
              <a:t> en bij patiënten met veel </a:t>
            </a:r>
            <a:r>
              <a:rPr lang="nl-NL" kern="0" dirty="0" err="1">
                <a:effectLst/>
                <a:latin typeface="Arial" panose="020B0604020202020204" pitchFamily="34" charset="0"/>
                <a:ea typeface="Calibri" panose="020F0502020204030204" pitchFamily="34" charset="0"/>
                <a:cs typeface="Arial" panose="020B0604020202020204" pitchFamily="34" charset="0"/>
              </a:rPr>
              <a:t>comorbiditeit</a:t>
            </a:r>
            <a:r>
              <a:rPr lang="nl-NL" kern="0" dirty="0">
                <a:effectLst/>
                <a:latin typeface="Arial" panose="020B0604020202020204" pitchFamily="34" charset="0"/>
                <a:ea typeface="Calibri" panose="020F0502020204030204" pitchFamily="34" charset="0"/>
                <a:cs typeface="Arial" panose="020B0604020202020204" pitchFamily="34" charset="0"/>
              </a:rPr>
              <a:t> en comedicatie. </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Instrueer patiënten met jicht tevoren goed wat te doen bij een acute jichtaanval/zodra een patiënt een aanval voelt aankomen.</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Overweeg een kortdurende behandeling (5 dagen) met </a:t>
            </a:r>
            <a:r>
              <a:rPr lang="nl-NL" kern="0" dirty="0" err="1">
                <a:effectLst/>
                <a:latin typeface="Arial" panose="020B0604020202020204" pitchFamily="34" charset="0"/>
                <a:ea typeface="Calibri" panose="020F0502020204030204" pitchFamily="34" charset="0"/>
                <a:cs typeface="Arial" panose="020B0604020202020204" pitchFamily="34" charset="0"/>
              </a:rPr>
              <a:t>anakinra</a:t>
            </a:r>
            <a:r>
              <a:rPr lang="nl-NL" kern="0" dirty="0">
                <a:effectLst/>
                <a:latin typeface="Arial" panose="020B0604020202020204" pitchFamily="34" charset="0"/>
                <a:ea typeface="Calibri" panose="020F0502020204030204" pitchFamily="34" charset="0"/>
                <a:cs typeface="Arial" panose="020B0604020202020204" pitchFamily="34" charset="0"/>
              </a:rPr>
              <a:t> (IL-1-remmer) bij complexe patiënten met (</a:t>
            </a:r>
            <a:r>
              <a:rPr lang="nl-NL" kern="0" dirty="0" err="1">
                <a:effectLst/>
                <a:latin typeface="Arial" panose="020B0604020202020204" pitchFamily="34" charset="0"/>
                <a:ea typeface="Calibri" panose="020F0502020204030204" pitchFamily="34" charset="0"/>
                <a:cs typeface="Arial" panose="020B0604020202020204" pitchFamily="34" charset="0"/>
              </a:rPr>
              <a:t>kristalbewezen</a:t>
            </a:r>
            <a:r>
              <a:rPr lang="nl-NL" kern="0" dirty="0">
                <a:effectLst/>
                <a:latin typeface="Arial" panose="020B0604020202020204" pitchFamily="34" charset="0"/>
                <a:ea typeface="Calibri" panose="020F0502020204030204" pitchFamily="34" charset="0"/>
                <a:cs typeface="Arial" panose="020B0604020202020204" pitchFamily="34" charset="0"/>
              </a:rPr>
              <a:t>) jicht die andere medicamenteuze behandelingen niet kunnen verdragen, geen effect hebben, of gecontra-indiceerd zijn.</a:t>
            </a: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348601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Chronische jicht – Optimale medicamenteuze behandeling</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a:bodyPr>
          <a:lstStyle/>
          <a:p>
            <a:r>
              <a:rPr lang="nl-NL" b="1" dirty="0"/>
              <a:t>Aanbevelingen (samenvatting)</a:t>
            </a: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Stel, in samenspraak met de patiënt, eerst een klinisch en/of biochemisch behandeldoel vast voor een individuele patiënt op basis van zijn/haar risicoprofiel. </a:t>
            </a:r>
          </a:p>
          <a:p>
            <a:pPr marL="285750" indent="-285750">
              <a:lnSpc>
                <a:spcPct val="100000"/>
              </a:lnSpc>
              <a:buFont typeface="Arial" panose="020B0604020202020204" pitchFamily="34" charset="0"/>
              <a:buChar char="•"/>
            </a:pPr>
            <a:endParaRPr lang="nl-NL"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Times New Roman" panose="02020603050405020304" pitchFamily="18" charset="0"/>
                <a:cs typeface="Arial" panose="020B0604020202020204" pitchFamily="34" charset="0"/>
              </a:rPr>
              <a:t>Attendeer patiënten op dieetmaatregelen</a:t>
            </a:r>
            <a:r>
              <a:rPr lang="nl-NL" kern="0" dirty="0">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00000"/>
              </a:lnSpc>
              <a:buFont typeface="Arial" panose="020B0604020202020204" pitchFamily="34" charset="0"/>
              <a:buChar char="•"/>
            </a:pPr>
            <a:endParaRPr lang="nl-NL" kern="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nl-NL" kern="0" dirty="0">
                <a:effectLst/>
                <a:latin typeface="Arial" panose="020B0604020202020204" pitchFamily="34" charset="0"/>
                <a:ea typeface="Calibri" panose="020F0502020204030204" pitchFamily="34" charset="0"/>
                <a:cs typeface="Arial" panose="020B0604020202020204" pitchFamily="34" charset="0"/>
              </a:rPr>
              <a:t>Kies indien nodig voor een behandeling met </a:t>
            </a:r>
            <a:r>
              <a:rPr lang="nl-NL" kern="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urinezuurverlagende</a:t>
            </a:r>
            <a:r>
              <a:rPr lang="nl-NL" kern="0" dirty="0">
                <a:effectLst/>
                <a:latin typeface="Arial" panose="020B0604020202020204" pitchFamily="34" charset="0"/>
                <a:ea typeface="Calibri" panose="020F0502020204030204" pitchFamily="34" charset="0"/>
                <a:cs typeface="Arial" panose="020B0604020202020204" pitchFamily="34" charset="0"/>
              </a:rPr>
              <a:t> therapie, indien preventieve interventies onvoldoende toereikend zijn bij één of meerdere van de volgende factoren: herhaalde jichtaanvallen, </a:t>
            </a:r>
            <a:r>
              <a:rPr lang="nl-NL" kern="0" dirty="0" err="1">
                <a:effectLst/>
                <a:latin typeface="Arial" panose="020B0604020202020204" pitchFamily="34" charset="0"/>
                <a:ea typeface="Calibri" panose="020F0502020204030204" pitchFamily="34" charset="0"/>
                <a:cs typeface="Arial" panose="020B0604020202020204" pitchFamily="34" charset="0"/>
              </a:rPr>
              <a:t>tophi</a:t>
            </a:r>
            <a:r>
              <a:rPr lang="nl-NL" kern="0" dirty="0">
                <a:effectLst/>
                <a:latin typeface="Arial" panose="020B0604020202020204" pitchFamily="34" charset="0"/>
                <a:ea typeface="Calibri" panose="020F0502020204030204" pitchFamily="34" charset="0"/>
                <a:cs typeface="Arial" panose="020B0604020202020204" pitchFamily="34" charset="0"/>
              </a:rPr>
              <a:t>, chronische jichtartritis, gewrichtsschade, verminderde nierfunctie.</a:t>
            </a: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68975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t>Module Chronische jicht – Optimale medicamenteuze behandeling</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normAutofit fontScale="92500"/>
          </a:bodyPr>
          <a:lstStyle/>
          <a:p>
            <a:r>
              <a:rPr lang="nl-NL" b="1" dirty="0"/>
              <a:t>Aanbevelingen (samenvatting)</a:t>
            </a:r>
          </a:p>
          <a:p>
            <a:pPr marL="285750" indent="-285750">
              <a:lnSpc>
                <a:spcPct val="100000"/>
              </a:lnSpc>
              <a:buFont typeface="Arial" panose="020B0604020202020204" pitchFamily="34" charset="0"/>
              <a:buChar char="•"/>
            </a:pPr>
            <a:r>
              <a:rPr lang="nl-NL" sz="1700" kern="0" dirty="0">
                <a:effectLst/>
                <a:latin typeface="Arial" panose="020B0604020202020204" pitchFamily="34" charset="0"/>
                <a:ea typeface="Calibri" panose="020F0502020204030204" pitchFamily="34" charset="0"/>
                <a:cs typeface="Arial" panose="020B0604020202020204" pitchFamily="34" charset="0"/>
              </a:rPr>
              <a:t>Behandel met </a:t>
            </a:r>
            <a:r>
              <a:rPr lang="nl-NL" sz="1700" kern="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urinezuurverlagende</a:t>
            </a:r>
            <a:r>
              <a:rPr lang="nl-NL" sz="1700" kern="0" dirty="0">
                <a:effectLst/>
                <a:latin typeface="Arial" panose="020B0604020202020204" pitchFamily="34" charset="0"/>
                <a:ea typeface="Calibri" panose="020F0502020204030204" pitchFamily="34" charset="0"/>
                <a:cs typeface="Arial" panose="020B0604020202020204" pitchFamily="34" charset="0"/>
              </a:rPr>
              <a:t> therapie middels de volgende principes:</a:t>
            </a:r>
          </a:p>
          <a:p>
            <a:pPr>
              <a:lnSpc>
                <a:spcPct val="100000"/>
              </a:lnSpc>
            </a:pPr>
            <a:r>
              <a:rPr lang="nl-NL" sz="1700" kern="0" dirty="0">
                <a:effectLst/>
                <a:latin typeface="Arial" panose="020B0604020202020204" pitchFamily="34" charset="0"/>
                <a:ea typeface="Calibri" panose="020F0502020204030204" pitchFamily="34" charset="0"/>
                <a:cs typeface="Arial" panose="020B0604020202020204" pitchFamily="34" charset="0"/>
              </a:rPr>
              <a:t>      - De voorkeur gaat uit naar allopurinol als eerstelijnsbehandeling. Indien er sprake is van ernstige  </a:t>
            </a:r>
          </a:p>
          <a:p>
            <a:pPr>
              <a:lnSpc>
                <a:spcPct val="100000"/>
              </a:lnSpc>
            </a:pPr>
            <a:r>
              <a:rPr lang="nl-NL" sz="1700" kern="0" dirty="0">
                <a:latin typeface="Arial" panose="020B0604020202020204" pitchFamily="34" charset="0"/>
                <a:ea typeface="Calibri" panose="020F0502020204030204" pitchFamily="34" charset="0"/>
                <a:cs typeface="Arial" panose="020B0604020202020204" pitchFamily="34" charset="0"/>
              </a:rPr>
              <a:t>        </a:t>
            </a:r>
            <a:r>
              <a:rPr lang="nl-NL" sz="1700" kern="0" dirty="0">
                <a:effectLst/>
                <a:latin typeface="Arial" panose="020B0604020202020204" pitchFamily="34" charset="0"/>
                <a:ea typeface="Calibri" panose="020F0502020204030204" pitchFamily="34" charset="0"/>
                <a:cs typeface="Arial" panose="020B0604020202020204" pitchFamily="34" charset="0"/>
              </a:rPr>
              <a:t>nierfunctiestoornissen (&lt;30 ml/min), is een aangepaste startdosering mogelijk noodzakelijk. </a:t>
            </a:r>
          </a:p>
          <a:p>
            <a:pPr>
              <a:lnSpc>
                <a:spcPct val="100000"/>
              </a:lnSpc>
            </a:pPr>
            <a:r>
              <a:rPr lang="nl-NL" sz="1700" kern="0" dirty="0">
                <a:latin typeface="Arial" panose="020B0604020202020204" pitchFamily="34" charset="0"/>
                <a:ea typeface="Calibri" panose="020F0502020204030204" pitchFamily="34" charset="0"/>
                <a:cs typeface="Arial" panose="020B0604020202020204" pitchFamily="34" charset="0"/>
              </a:rPr>
              <a:t>      </a:t>
            </a:r>
            <a:r>
              <a:rPr lang="nl-NL" sz="1700" kern="0" dirty="0">
                <a:effectLst/>
                <a:latin typeface="Arial" panose="020B0604020202020204" pitchFamily="34" charset="0"/>
                <a:ea typeface="Calibri" panose="020F0502020204030204" pitchFamily="34" charset="0"/>
                <a:cs typeface="Arial" panose="020B0604020202020204" pitchFamily="34" charset="0"/>
              </a:rPr>
              <a:t>- Wanneer het streefdoel met allopurinol niet wordt behaald, kan </a:t>
            </a:r>
            <a:r>
              <a:rPr lang="nl-NL" sz="1700" kern="0" dirty="0" err="1">
                <a:effectLst/>
                <a:latin typeface="Arial" panose="020B0604020202020204" pitchFamily="34" charset="0"/>
                <a:ea typeface="Calibri" panose="020F0502020204030204" pitchFamily="34" charset="0"/>
                <a:cs typeface="Arial" panose="020B0604020202020204" pitchFamily="34" charset="0"/>
              </a:rPr>
              <a:t>febuxostat</a:t>
            </a:r>
            <a:r>
              <a:rPr lang="nl-NL" sz="1700" kern="0" dirty="0">
                <a:effectLst/>
                <a:latin typeface="Arial" panose="020B0604020202020204" pitchFamily="34" charset="0"/>
                <a:ea typeface="Calibri" panose="020F0502020204030204" pitchFamily="34" charset="0"/>
                <a:cs typeface="Arial" panose="020B0604020202020204" pitchFamily="34" charset="0"/>
              </a:rPr>
              <a:t> of toevoeging van een uricosuricum </a:t>
            </a:r>
          </a:p>
          <a:p>
            <a:pPr>
              <a:lnSpc>
                <a:spcPct val="100000"/>
              </a:lnSpc>
            </a:pPr>
            <a:r>
              <a:rPr lang="nl-NL" sz="1700" kern="0" dirty="0">
                <a:latin typeface="Arial" panose="020B0604020202020204" pitchFamily="34" charset="0"/>
                <a:ea typeface="Calibri" panose="020F0502020204030204" pitchFamily="34" charset="0"/>
                <a:cs typeface="Arial" panose="020B0604020202020204" pitchFamily="34" charset="0"/>
              </a:rPr>
              <a:t>         </a:t>
            </a:r>
            <a:r>
              <a:rPr lang="nl-NL" sz="1700" kern="0" dirty="0">
                <a:effectLst/>
                <a:latin typeface="Arial" panose="020B0604020202020204" pitchFamily="34" charset="0"/>
                <a:ea typeface="Calibri" panose="020F0502020204030204" pitchFamily="34" charset="0"/>
                <a:cs typeface="Arial" panose="020B0604020202020204" pitchFamily="34" charset="0"/>
              </a:rPr>
              <a:t>overwogen worden bij een nierfunctie &gt;20ml/min. </a:t>
            </a:r>
          </a:p>
          <a:p>
            <a:pPr>
              <a:lnSpc>
                <a:spcPct val="100000"/>
              </a:lnSpc>
            </a:pPr>
            <a:r>
              <a:rPr lang="nl-NL" sz="1700" kern="0" dirty="0">
                <a:effectLst/>
                <a:latin typeface="Arial" panose="020B0604020202020204" pitchFamily="34" charset="0"/>
                <a:ea typeface="Calibri" panose="020F0502020204030204" pitchFamily="34" charset="0"/>
                <a:cs typeface="Arial" panose="020B0604020202020204" pitchFamily="34" charset="0"/>
              </a:rPr>
              <a:t>      - Wanneer de patiënt intolerant is voor allopurinol dan is </a:t>
            </a:r>
            <a:r>
              <a:rPr lang="nl-NL" sz="1700" kern="0" dirty="0" err="1">
                <a:effectLst/>
                <a:latin typeface="Arial" panose="020B0604020202020204" pitchFamily="34" charset="0"/>
                <a:ea typeface="Calibri" panose="020F0502020204030204" pitchFamily="34" charset="0"/>
                <a:cs typeface="Arial" panose="020B0604020202020204" pitchFamily="34" charset="0"/>
              </a:rPr>
              <a:t>febuxostat</a:t>
            </a:r>
            <a:r>
              <a:rPr lang="nl-NL" sz="1700" kern="0" dirty="0">
                <a:effectLst/>
                <a:latin typeface="Arial" panose="020B0604020202020204" pitchFamily="34" charset="0"/>
                <a:ea typeface="Calibri" panose="020F0502020204030204" pitchFamily="34" charset="0"/>
                <a:cs typeface="Arial" panose="020B0604020202020204" pitchFamily="34" charset="0"/>
              </a:rPr>
              <a:t> of een uricosuricum het voorkeursmiddel.</a:t>
            </a:r>
          </a:p>
          <a:p>
            <a:pPr>
              <a:lnSpc>
                <a:spcPct val="100000"/>
              </a:lnSpc>
            </a:pPr>
            <a:r>
              <a:rPr lang="nl-NL" sz="1700" kern="0" dirty="0">
                <a:effectLst/>
                <a:latin typeface="Arial" panose="020B0604020202020204" pitchFamily="34" charset="0"/>
                <a:ea typeface="Calibri" panose="020F0502020204030204" pitchFamily="34" charset="0"/>
                <a:cs typeface="Arial" panose="020B0604020202020204" pitchFamily="34" charset="0"/>
              </a:rPr>
              <a:t>      - Overweeg het gebruik van colchicine ter profylaxe tijdens de opbouwfase van allopurinol, </a:t>
            </a:r>
            <a:r>
              <a:rPr lang="nl-NL" sz="1700" kern="0" dirty="0" err="1">
                <a:effectLst/>
                <a:latin typeface="Arial" panose="020B0604020202020204" pitchFamily="34" charset="0"/>
                <a:ea typeface="Calibri" panose="020F0502020204030204" pitchFamily="34" charset="0"/>
                <a:cs typeface="Arial" panose="020B0604020202020204" pitchFamily="34" charset="0"/>
              </a:rPr>
              <a:t>febuxostat</a:t>
            </a:r>
            <a:r>
              <a:rPr lang="nl-NL" sz="1700" kern="0" dirty="0">
                <a:effectLst/>
                <a:latin typeface="Arial" panose="020B0604020202020204" pitchFamily="34" charset="0"/>
                <a:ea typeface="Calibri" panose="020F0502020204030204" pitchFamily="34" charset="0"/>
                <a:cs typeface="Arial" panose="020B0604020202020204" pitchFamily="34" charset="0"/>
              </a:rPr>
              <a:t> of </a:t>
            </a:r>
          </a:p>
          <a:p>
            <a:pPr>
              <a:lnSpc>
                <a:spcPct val="100000"/>
              </a:lnSpc>
            </a:pPr>
            <a:r>
              <a:rPr lang="nl-NL" sz="1700" kern="0" dirty="0">
                <a:latin typeface="Arial" panose="020B0604020202020204" pitchFamily="34" charset="0"/>
                <a:ea typeface="Calibri" panose="020F0502020204030204" pitchFamily="34" charset="0"/>
                <a:cs typeface="Arial" panose="020B0604020202020204" pitchFamily="34" charset="0"/>
              </a:rPr>
              <a:t>         </a:t>
            </a:r>
            <a:r>
              <a:rPr lang="nl-NL" sz="1700" kern="0" dirty="0">
                <a:effectLst/>
                <a:latin typeface="Arial" panose="020B0604020202020204" pitchFamily="34" charset="0"/>
                <a:ea typeface="Calibri" panose="020F0502020204030204" pitchFamily="34" charset="0"/>
                <a:cs typeface="Arial" panose="020B0604020202020204" pitchFamily="34" charset="0"/>
              </a:rPr>
              <a:t>uricosuricum.</a:t>
            </a:r>
          </a:p>
          <a:p>
            <a:pPr marL="285750" indent="-285750">
              <a:lnSpc>
                <a:spcPct val="100000"/>
              </a:lnSpc>
              <a:buFont typeface="Arial" panose="020B0604020202020204" pitchFamily="34" charset="0"/>
              <a:buChar char="•"/>
            </a:pPr>
            <a:endParaRPr lang="nl-NL" sz="1700" kern="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nl-NL" sz="1700" kern="0" dirty="0">
                <a:effectLst/>
                <a:latin typeface="Arial" panose="020B0604020202020204" pitchFamily="34" charset="0"/>
                <a:ea typeface="Calibri" panose="020F0502020204030204" pitchFamily="34" charset="0"/>
                <a:cs typeface="Arial" panose="020B0604020202020204" pitchFamily="34" charset="0"/>
              </a:rPr>
              <a:t>Streef er bij voorkeur naar om bij een </a:t>
            </a:r>
            <a:r>
              <a:rPr lang="nl-NL" sz="1700" kern="0" dirty="0" err="1">
                <a:effectLst/>
                <a:latin typeface="Arial" panose="020B0604020202020204" pitchFamily="34" charset="0"/>
                <a:ea typeface="Calibri" panose="020F0502020204030204" pitchFamily="34" charset="0"/>
                <a:cs typeface="Arial" panose="020B0604020202020204" pitchFamily="34" charset="0"/>
              </a:rPr>
              <a:t>treat</a:t>
            </a:r>
            <a:r>
              <a:rPr lang="nl-NL" sz="1700" kern="0" dirty="0">
                <a:effectLst/>
                <a:latin typeface="Arial" panose="020B0604020202020204" pitchFamily="34" charset="0"/>
                <a:ea typeface="Calibri" panose="020F0502020204030204" pitchFamily="34" charset="0"/>
                <a:cs typeface="Arial" panose="020B0604020202020204" pitchFamily="34" charset="0"/>
              </a:rPr>
              <a:t>-</a:t>
            </a:r>
            <a:r>
              <a:rPr lang="nl-NL" sz="1700" kern="0" dirty="0" err="1">
                <a:effectLst/>
                <a:latin typeface="Arial" panose="020B0604020202020204" pitchFamily="34" charset="0"/>
                <a:ea typeface="Calibri" panose="020F0502020204030204" pitchFamily="34" charset="0"/>
                <a:cs typeface="Arial" panose="020B0604020202020204" pitchFamily="34" charset="0"/>
              </a:rPr>
              <a:t>to</a:t>
            </a:r>
            <a:r>
              <a:rPr lang="nl-NL" sz="1700" kern="0" dirty="0">
                <a:effectLst/>
                <a:latin typeface="Arial" panose="020B0604020202020204" pitchFamily="34" charset="0"/>
                <a:ea typeface="Calibri" panose="020F0502020204030204" pitchFamily="34" charset="0"/>
                <a:cs typeface="Arial" panose="020B0604020202020204" pitchFamily="34" charset="0"/>
              </a:rPr>
              <a:t>-target behandeling de medicamenteuze behandeling te verhogen (of medicatie aan te passen) totdat streefdoel (0,36 </a:t>
            </a:r>
            <a:r>
              <a:rPr lang="nl-NL" sz="1700" kern="0" dirty="0" err="1">
                <a:effectLst/>
                <a:latin typeface="Arial" panose="020B0604020202020204" pitchFamily="34" charset="0"/>
                <a:ea typeface="Calibri" panose="020F0502020204030204" pitchFamily="34" charset="0"/>
                <a:cs typeface="Arial" panose="020B0604020202020204" pitchFamily="34" charset="0"/>
              </a:rPr>
              <a:t>mmol</a:t>
            </a:r>
            <a:r>
              <a:rPr lang="nl-NL" sz="1700" kern="0" dirty="0">
                <a:effectLst/>
                <a:latin typeface="Arial" panose="020B0604020202020204" pitchFamily="34" charset="0"/>
                <a:ea typeface="Calibri" panose="020F0502020204030204" pitchFamily="34" charset="0"/>
                <a:cs typeface="Arial" panose="020B0604020202020204" pitchFamily="34" charset="0"/>
              </a:rPr>
              <a:t>/l) is bereikt. Indien snellere oplossing van jichtkristallen wenselijk is, waaronder bij complexe/</a:t>
            </a:r>
            <a:r>
              <a:rPr lang="nl-NL" sz="1700" kern="0" dirty="0" err="1">
                <a:effectLst/>
                <a:latin typeface="Arial" panose="020B0604020202020204" pitchFamily="34" charset="0"/>
                <a:ea typeface="Calibri" panose="020F0502020204030204" pitchFamily="34" charset="0"/>
                <a:cs typeface="Arial" panose="020B0604020202020204" pitchFamily="34" charset="0"/>
              </a:rPr>
              <a:t>topheuze</a:t>
            </a:r>
            <a:r>
              <a:rPr lang="nl-NL" sz="1700" kern="0" dirty="0">
                <a:effectLst/>
                <a:latin typeface="Arial" panose="020B0604020202020204" pitchFamily="34" charset="0"/>
                <a:ea typeface="Calibri" panose="020F0502020204030204" pitchFamily="34" charset="0"/>
                <a:cs typeface="Arial" panose="020B0604020202020204" pitchFamily="34" charset="0"/>
              </a:rPr>
              <a:t> jicht, dient een streefdoel van 0,30 </a:t>
            </a:r>
            <a:r>
              <a:rPr lang="nl-NL" sz="1700" kern="0" dirty="0" err="1">
                <a:effectLst/>
                <a:latin typeface="Arial" panose="020B0604020202020204" pitchFamily="34" charset="0"/>
                <a:ea typeface="Calibri" panose="020F0502020204030204" pitchFamily="34" charset="0"/>
                <a:cs typeface="Arial" panose="020B0604020202020204" pitchFamily="34" charset="0"/>
              </a:rPr>
              <a:t>mmol</a:t>
            </a:r>
            <a:r>
              <a:rPr lang="nl-NL" sz="1700" kern="0" dirty="0">
                <a:effectLst/>
                <a:latin typeface="Arial" panose="020B0604020202020204" pitchFamily="34" charset="0"/>
                <a:ea typeface="Calibri" panose="020F0502020204030204" pitchFamily="34" charset="0"/>
                <a:cs typeface="Arial" panose="020B0604020202020204" pitchFamily="34" charset="0"/>
              </a:rPr>
              <a:t>/l gehanteerd te worden. </a:t>
            </a: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4028904065"/>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juid xmlns="http://www.joulesunlimited.com/juid"/>
</file>

<file path=customXml/item5.xml><?xml version="1.0" encoding="utf-8"?>
<juid xmlns="http://www.joulesunlimited.com/juid"/>
</file>

<file path=customXml/itemProps1.xml><?xml version="1.0" encoding="utf-8"?>
<ds:datastoreItem xmlns:ds="http://schemas.openxmlformats.org/officeDocument/2006/customXml" ds:itemID="{3022BE38-C9C3-446A-B815-50F3E16545DE}">
  <ds:schemaRefs>
    <ds:schemaRef ds:uri="http://purl.org/dc/elements/1.1/"/>
    <ds:schemaRef ds:uri="http://www.w3.org/XML/1998/namespace"/>
    <ds:schemaRef ds:uri="109bb1df-16e4-4d12-88d3-6ec7f3f58f1a"/>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4.xml><?xml version="1.0" encoding="utf-8"?>
<ds:datastoreItem xmlns:ds="http://schemas.openxmlformats.org/officeDocument/2006/customXml" ds:itemID="{3C3690C7-A403-4147-90F6-D84072359708}">
  <ds:schemaRefs>
    <ds:schemaRef ds:uri="http://www.joulesunlimited.com/juid"/>
  </ds:schemaRefs>
</ds:datastoreItem>
</file>

<file path=customXml/itemProps5.xml><?xml version="1.0" encoding="utf-8"?>
<ds:datastoreItem xmlns:ds="http://schemas.openxmlformats.org/officeDocument/2006/customXml" ds:itemID="{B21B1462-BF51-4501-8EF0-20EE4A096FD3}">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Office Theme</Template>
  <TotalTime>484</TotalTime>
  <Words>5968</Words>
  <Application>Microsoft Macintosh PowerPoint</Application>
  <PresentationFormat>Breedbeeld</PresentationFormat>
  <Paragraphs>482</Paragraphs>
  <Slides>22</Slides>
  <Notes>21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Courier New</vt:lpstr>
      <vt:lpstr>Helvetica</vt:lpstr>
      <vt:lpstr>Symbol</vt:lpstr>
      <vt:lpstr>Work Sans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Harm-Jan van der Hart</cp:lastModifiedBy>
  <cp:revision>10</cp:revision>
  <dcterms:created xsi:type="dcterms:W3CDTF">2023-08-10T08:52:35Z</dcterms:created>
  <dcterms:modified xsi:type="dcterms:W3CDTF">2024-09-11T12:56:49Z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