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3"/>
  </p:notesMasterIdLst>
  <p:sldIdLst>
    <p:sldId id="269" r:id="rId7"/>
    <p:sldId id="278" r:id="rId8"/>
    <p:sldId id="279" r:id="rId9"/>
    <p:sldId id="280" r:id="rId10"/>
    <p:sldId id="281" r:id="rId11"/>
    <p:sldId id="282" r:id="rId12"/>
    <p:sldId id="283" r:id="rId13"/>
    <p:sldId id="291" r:id="rId14"/>
    <p:sldId id="292" r:id="rId15"/>
    <p:sldId id="293" r:id="rId16"/>
    <p:sldId id="294" r:id="rId17"/>
    <p:sldId id="295" r:id="rId18"/>
    <p:sldId id="296" r:id="rId19"/>
    <p:sldId id="287" r:id="rId20"/>
    <p:sldId id="289" r:id="rId21"/>
    <p:sldId id="290" r:id="rId2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DD77C-3615-4663-9699-2C45EDE78F0B}" v="2" dt="2024-02-29T20:32:25.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p:restoredTop sz="68984"/>
  </p:normalViewPr>
  <p:slideViewPr>
    <p:cSldViewPr snapToGrid="0" snapToObjects="1">
      <p:cViewPr>
        <p:scale>
          <a:sx n="80" d="100"/>
          <a:sy n="80" d="100"/>
        </p:scale>
        <p:origin x="168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 Endeman" userId="d909f8d4456e52d4" providerId="LiveId" clId="{F13DD77C-3615-4663-9699-2C45EDE78F0B}"/>
    <pc:docChg chg="custSel delSld modSld">
      <pc:chgData name="Rik Endeman" userId="d909f8d4456e52d4" providerId="LiveId" clId="{F13DD77C-3615-4663-9699-2C45EDE78F0B}" dt="2024-02-29T20:42:30.792" v="2350" actId="20577"/>
      <pc:docMkLst>
        <pc:docMk/>
      </pc:docMkLst>
      <pc:sldChg chg="modSp mod">
        <pc:chgData name="Rik Endeman" userId="d909f8d4456e52d4" providerId="LiveId" clId="{F13DD77C-3615-4663-9699-2C45EDE78F0B}" dt="2024-02-29T20:26:28.887" v="2" actId="313"/>
        <pc:sldMkLst>
          <pc:docMk/>
          <pc:sldMk cId="3364538761" sldId="281"/>
        </pc:sldMkLst>
        <pc:spChg chg="mod">
          <ac:chgData name="Rik Endeman" userId="d909f8d4456e52d4" providerId="LiveId" clId="{F13DD77C-3615-4663-9699-2C45EDE78F0B}" dt="2024-02-29T20:26:28.887" v="2" actId="313"/>
          <ac:spMkLst>
            <pc:docMk/>
            <pc:sldMk cId="3364538761" sldId="281"/>
            <ac:spMk id="8" creationId="{4FBD0DD7-B626-1ACC-CF04-187BD7D64E87}"/>
          </ac:spMkLst>
        </pc:spChg>
      </pc:sldChg>
      <pc:sldChg chg="modSp mod">
        <pc:chgData name="Rik Endeman" userId="d909f8d4456e52d4" providerId="LiveId" clId="{F13DD77C-3615-4663-9699-2C45EDE78F0B}" dt="2024-02-29T20:26:34.883" v="3" actId="313"/>
        <pc:sldMkLst>
          <pc:docMk/>
          <pc:sldMk cId="715656190" sldId="282"/>
        </pc:sldMkLst>
        <pc:spChg chg="mod">
          <ac:chgData name="Rik Endeman" userId="d909f8d4456e52d4" providerId="LiveId" clId="{F13DD77C-3615-4663-9699-2C45EDE78F0B}" dt="2024-02-29T20:26:34.883" v="3" actId="313"/>
          <ac:spMkLst>
            <pc:docMk/>
            <pc:sldMk cId="715656190" sldId="282"/>
            <ac:spMk id="8" creationId="{A040CA5A-A314-2E3E-AF57-DE8F38F86169}"/>
          </ac:spMkLst>
        </pc:spChg>
      </pc:sldChg>
      <pc:sldChg chg="modSp mod">
        <pc:chgData name="Rik Endeman" userId="d909f8d4456e52d4" providerId="LiveId" clId="{F13DD77C-3615-4663-9699-2C45EDE78F0B}" dt="2024-02-29T20:42:00.484" v="2340" actId="20577"/>
        <pc:sldMkLst>
          <pc:docMk/>
          <pc:sldMk cId="3543009388" sldId="287"/>
        </pc:sldMkLst>
        <pc:spChg chg="mod">
          <ac:chgData name="Rik Endeman" userId="d909f8d4456e52d4" providerId="LiveId" clId="{F13DD77C-3615-4663-9699-2C45EDE78F0B}" dt="2024-02-29T20:37:59.752" v="1313" actId="20577"/>
          <ac:spMkLst>
            <pc:docMk/>
            <pc:sldMk cId="3543009388" sldId="287"/>
            <ac:spMk id="2" creationId="{F46D2454-0067-41C6-B009-620B399B7DBD}"/>
          </ac:spMkLst>
        </pc:spChg>
        <pc:spChg chg="mod">
          <ac:chgData name="Rik Endeman" userId="d909f8d4456e52d4" providerId="LiveId" clId="{F13DD77C-3615-4663-9699-2C45EDE78F0B}" dt="2024-02-29T20:42:00.484" v="2340" actId="20577"/>
          <ac:spMkLst>
            <pc:docMk/>
            <pc:sldMk cId="3543009388" sldId="287"/>
            <ac:spMk id="8" creationId="{B3E00490-33DC-13E2-1E6E-5FAEA29ABB2D}"/>
          </ac:spMkLst>
        </pc:spChg>
      </pc:sldChg>
      <pc:sldChg chg="del">
        <pc:chgData name="Rik Endeman" userId="d909f8d4456e52d4" providerId="LiveId" clId="{F13DD77C-3615-4663-9699-2C45EDE78F0B}" dt="2024-02-29T20:42:19.615" v="2341" actId="47"/>
        <pc:sldMkLst>
          <pc:docMk/>
          <pc:sldMk cId="4094131306" sldId="288"/>
        </pc:sldMkLst>
      </pc:sldChg>
      <pc:sldChg chg="modSp mod">
        <pc:chgData name="Rik Endeman" userId="d909f8d4456e52d4" providerId="LiveId" clId="{F13DD77C-3615-4663-9699-2C45EDE78F0B}" dt="2024-02-29T20:42:30.792" v="2350" actId="20577"/>
        <pc:sldMkLst>
          <pc:docMk/>
          <pc:sldMk cId="955045351" sldId="289"/>
        </pc:sldMkLst>
        <pc:spChg chg="mod">
          <ac:chgData name="Rik Endeman" userId="d909f8d4456e52d4" providerId="LiveId" clId="{F13DD77C-3615-4663-9699-2C45EDE78F0B}" dt="2024-02-29T20:42:30.792" v="2350" actId="20577"/>
          <ac:spMkLst>
            <pc:docMk/>
            <pc:sldMk cId="955045351" sldId="289"/>
            <ac:spMk id="2" creationId="{F46D2454-0067-41C6-B009-620B399B7DBD}"/>
          </ac:spMkLst>
        </pc:spChg>
      </pc:sldChg>
      <pc:sldChg chg="modSp mod">
        <pc:chgData name="Rik Endeman" userId="d909f8d4456e52d4" providerId="LiveId" clId="{F13DD77C-3615-4663-9699-2C45EDE78F0B}" dt="2024-02-29T20:26:46.011" v="5" actId="27636"/>
        <pc:sldMkLst>
          <pc:docMk/>
          <pc:sldMk cId="3131672585" sldId="291"/>
        </pc:sldMkLst>
        <pc:spChg chg="mod">
          <ac:chgData name="Rik Endeman" userId="d909f8d4456e52d4" providerId="LiveId" clId="{F13DD77C-3615-4663-9699-2C45EDE78F0B}" dt="2024-02-29T20:26:46.011" v="5" actId="27636"/>
          <ac:spMkLst>
            <pc:docMk/>
            <pc:sldMk cId="3131672585" sldId="291"/>
            <ac:spMk id="8" creationId="{EC3EEA66-0967-54CA-D577-EFD734C8BF49}"/>
          </ac:spMkLst>
        </pc:spChg>
      </pc:sldChg>
      <pc:sldChg chg="modSp mod">
        <pc:chgData name="Rik Endeman" userId="d909f8d4456e52d4" providerId="LiveId" clId="{F13DD77C-3615-4663-9699-2C45EDE78F0B}" dt="2024-02-29T20:27:03.111" v="12" actId="27636"/>
        <pc:sldMkLst>
          <pc:docMk/>
          <pc:sldMk cId="1089193901" sldId="292"/>
        </pc:sldMkLst>
        <pc:spChg chg="mod">
          <ac:chgData name="Rik Endeman" userId="d909f8d4456e52d4" providerId="LiveId" clId="{F13DD77C-3615-4663-9699-2C45EDE78F0B}" dt="2024-02-29T20:27:03.111" v="12" actId="27636"/>
          <ac:spMkLst>
            <pc:docMk/>
            <pc:sldMk cId="1089193901" sldId="292"/>
            <ac:spMk id="8" creationId="{43355590-78CF-0471-41E6-F6F697921E2D}"/>
          </ac:spMkLst>
        </pc:spChg>
      </pc:sldChg>
      <pc:sldChg chg="modSp mod">
        <pc:chgData name="Rik Endeman" userId="d909f8d4456e52d4" providerId="LiveId" clId="{F13DD77C-3615-4663-9699-2C45EDE78F0B}" dt="2024-02-29T20:27:25.668" v="17" actId="20577"/>
        <pc:sldMkLst>
          <pc:docMk/>
          <pc:sldMk cId="2702737084" sldId="293"/>
        </pc:sldMkLst>
        <pc:spChg chg="mod">
          <ac:chgData name="Rik Endeman" userId="d909f8d4456e52d4" providerId="LiveId" clId="{F13DD77C-3615-4663-9699-2C45EDE78F0B}" dt="2024-02-29T20:27:25.668" v="17" actId="20577"/>
          <ac:spMkLst>
            <pc:docMk/>
            <pc:sldMk cId="2702737084" sldId="293"/>
            <ac:spMk id="8" creationId="{8A46F8E8-0076-80FB-940E-473CCBA01F02}"/>
          </ac:spMkLst>
        </pc:spChg>
      </pc:sldChg>
      <pc:sldChg chg="modSp mod">
        <pc:chgData name="Rik Endeman" userId="d909f8d4456e52d4" providerId="LiveId" clId="{F13DD77C-3615-4663-9699-2C45EDE78F0B}" dt="2024-02-29T20:26:11.517" v="0" actId="20577"/>
        <pc:sldMkLst>
          <pc:docMk/>
          <pc:sldMk cId="3921271678" sldId="294"/>
        </pc:sldMkLst>
        <pc:spChg chg="mod">
          <ac:chgData name="Rik Endeman" userId="d909f8d4456e52d4" providerId="LiveId" clId="{F13DD77C-3615-4663-9699-2C45EDE78F0B}" dt="2024-02-29T20:26:11.517" v="0" actId="20577"/>
          <ac:spMkLst>
            <pc:docMk/>
            <pc:sldMk cId="3921271678" sldId="294"/>
            <ac:spMk id="8" creationId="{2699A572-9845-4476-3ED6-01F87DD4E88C}"/>
          </ac:spMkLst>
        </pc:spChg>
      </pc:sldChg>
      <pc:sldChg chg="modSp mod">
        <pc:chgData name="Rik Endeman" userId="d909f8d4456e52d4" providerId="LiveId" clId="{F13DD77C-3615-4663-9699-2C45EDE78F0B}" dt="2024-02-29T20:32:15.348" v="481" actId="20577"/>
        <pc:sldMkLst>
          <pc:docMk/>
          <pc:sldMk cId="3332458885" sldId="295"/>
        </pc:sldMkLst>
        <pc:spChg chg="mod">
          <ac:chgData name="Rik Endeman" userId="d909f8d4456e52d4" providerId="LiveId" clId="{F13DD77C-3615-4663-9699-2C45EDE78F0B}" dt="2024-02-29T20:28:59.870" v="25" actId="20577"/>
          <ac:spMkLst>
            <pc:docMk/>
            <pc:sldMk cId="3332458885" sldId="295"/>
            <ac:spMk id="2" creationId="{E6A6C69A-5035-9AB2-A981-0812BB43B7B8}"/>
          </ac:spMkLst>
        </pc:spChg>
        <pc:spChg chg="mod">
          <ac:chgData name="Rik Endeman" userId="d909f8d4456e52d4" providerId="LiveId" clId="{F13DD77C-3615-4663-9699-2C45EDE78F0B}" dt="2024-02-29T20:32:15.348" v="481" actId="20577"/>
          <ac:spMkLst>
            <pc:docMk/>
            <pc:sldMk cId="3332458885" sldId="295"/>
            <ac:spMk id="8" creationId="{EDDE6F93-3602-8553-ED61-5D623511B20A}"/>
          </ac:spMkLst>
        </pc:spChg>
      </pc:sldChg>
      <pc:sldChg chg="modSp mod">
        <pc:chgData name="Rik Endeman" userId="d909f8d4456e52d4" providerId="LiveId" clId="{F13DD77C-3615-4663-9699-2C45EDE78F0B}" dt="2024-02-29T20:37:25.797" v="1306" actId="20577"/>
        <pc:sldMkLst>
          <pc:docMk/>
          <pc:sldMk cId="3162050931" sldId="296"/>
        </pc:sldMkLst>
        <pc:spChg chg="mod">
          <ac:chgData name="Rik Endeman" userId="d909f8d4456e52d4" providerId="LiveId" clId="{F13DD77C-3615-4663-9699-2C45EDE78F0B}" dt="2024-02-29T20:33:20.391" v="515" actId="20577"/>
          <ac:spMkLst>
            <pc:docMk/>
            <pc:sldMk cId="3162050931" sldId="296"/>
            <ac:spMk id="2" creationId="{4688734E-B371-EB87-488A-91658BE49866}"/>
          </ac:spMkLst>
        </pc:spChg>
        <pc:spChg chg="mod">
          <ac:chgData name="Rik Endeman" userId="d909f8d4456e52d4" providerId="LiveId" clId="{F13DD77C-3615-4663-9699-2C45EDE78F0B}" dt="2024-02-29T20:37:25.797" v="1306" actId="20577"/>
          <ac:spMkLst>
            <pc:docMk/>
            <pc:sldMk cId="3162050931" sldId="296"/>
            <ac:spMk id="8" creationId="{22A59E6D-67ED-3451-33C3-78242B2030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t>29-02-2024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t>‹nr.›</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mnd</a:t>
            </a:r>
            <a:r>
              <a:rPr lang="en-GB" altLang="nl-NL" b="1" dirty="0">
                <a:latin typeface="Arial" panose="020B0604020202020204" pitchFamily="34" charset="0"/>
              </a:rPr>
              <a:t>/</a:t>
            </a:r>
            <a:r>
              <a:rPr lang="en-GB" altLang="nl-NL" b="1" dirty="0" err="1">
                <a:latin typeface="Arial" panose="020B0604020202020204" pitchFamily="34" charset="0"/>
              </a:rPr>
              <a:t>jaar</a:t>
            </a:r>
            <a:r>
              <a:rPr lang="en-GB" altLang="nl-NL" b="1" dirty="0">
                <a:latin typeface="Arial" panose="020B0604020202020204" pitchFamily="34" charset="0"/>
              </a:rPr>
              <a:t>]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a:latin typeface="Arial" panose="020B0604020202020204" pitchFamily="34" charset="0"/>
              </a:rPr>
              <a:t> XXX. </a:t>
            </a:r>
            <a:endParaRPr lang="en-GB" altLang="nl-NL" b="1" dirty="0">
              <a:latin typeface="Arial" panose="020B0604020202020204" pitchFamily="34" charset="0"/>
            </a:endParaRP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xxx.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xxxx</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Medisch</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r>
              <a:rPr lang="en-GB" altLang="nl-NL" b="0" dirty="0" err="1">
                <a:latin typeface="Arial" panose="020B0604020202020204" pitchFamily="34" charset="0"/>
              </a:rPr>
              <a:t>huisartsen</a:t>
            </a:r>
            <a:r>
              <a:rPr lang="en-GB" altLang="nl-NL" b="0" dirty="0">
                <a:latin typeface="Arial" panose="020B0604020202020204" pitchFamily="34" charset="0"/>
              </a:rPr>
              <a:t>, </a:t>
            </a:r>
            <a:r>
              <a:rPr lang="en-GB" altLang="nl-NL" b="0" dirty="0" err="1">
                <a:latin typeface="Arial" panose="020B0604020202020204" pitchFamily="34" charset="0"/>
              </a:rPr>
              <a:t>verpleegkundigen</a:t>
            </a:r>
            <a:r>
              <a:rPr lang="en-GB" altLang="nl-NL" b="0" dirty="0">
                <a:latin typeface="Arial" panose="020B0604020202020204" pitchFamily="34" charset="0"/>
              </a:rPr>
              <a:t>, xxx. </a:t>
            </a:r>
          </a:p>
          <a:p>
            <a:pPr eaLnBrk="1" hangingPunct="1">
              <a:spcBef>
                <a:spcPts val="600"/>
              </a:spcBef>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beschikbaar</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via de </a:t>
            </a:r>
            <a:r>
              <a:rPr lang="en-GB" altLang="nl-NL" b="0" dirty="0" err="1">
                <a:latin typeface="Arial" panose="020B0604020202020204" pitchFamily="34" charset="0"/>
              </a:rPr>
              <a:t>volgende</a:t>
            </a:r>
            <a:r>
              <a:rPr lang="en-GB" altLang="nl-NL" b="0" dirty="0">
                <a:latin typeface="Arial" panose="020B0604020202020204" pitchFamily="34" charset="0"/>
              </a:rPr>
              <a:t> link: </a:t>
            </a:r>
            <a:r>
              <a:rPr lang="en-GB" altLang="nl-NL" b="0" dirty="0" err="1">
                <a:latin typeface="Arial" panose="020B0604020202020204" pitchFamily="34" charset="0"/>
              </a:rPr>
              <a:t>xxxx</a:t>
            </a: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In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a:t>
            </a:fld>
            <a:endParaRPr lang="en-NL"/>
          </a:p>
        </p:txBody>
      </p:sp>
    </p:spTree>
    <p:extLst>
      <p:ext uri="{BB962C8B-B14F-4D97-AF65-F5344CB8AC3E}">
        <p14:creationId xmlns:p14="http://schemas.microsoft.com/office/powerpoint/2010/main" val="273034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2443E-4FC8-7840-7CB7-DB42D41AAAF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A17A1E-241B-1F78-9924-E9652312A8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2FC5A0-A199-FFF6-8D16-DA28D6262A6B}"/>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DEC5E57D-8B89-0486-D659-EC42E97C6B3A}"/>
              </a:ext>
            </a:extLst>
          </p:cNvPr>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354154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6FE5-8F9F-231E-EFE3-A503836F09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2301CD-3212-B88B-CE62-294DBFAD7F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0EE6B3-E880-3377-5C56-965964686F48}"/>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BB97BE99-33BB-E6A2-4C91-A4F248DC8FC8}"/>
              </a:ext>
            </a:extLst>
          </p:cNvPr>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275115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D583-1B93-489E-C8BF-8858F99E66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0C37CA-C61A-425F-8002-EBE623647D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1C66C6-83C8-FBC5-EC55-BA0994874F75}"/>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3D586C3A-0B77-581D-1EE1-DA83ABA4FA60}"/>
              </a:ext>
            </a:extLst>
          </p:cNvPr>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84194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op gang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lokale</a:t>
            </a:r>
            <a:r>
              <a:rPr lang="en-GB" altLang="nl-NL" b="0" dirty="0">
                <a:latin typeface="Arial" panose="020B0604020202020204" pitchFamily="34" charset="0"/>
              </a:rPr>
              <a:t> </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349442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eaLnBrk="1" hangingPunct="1"/>
            <a:r>
              <a:rPr lang="nl-NL" altLang="nl-NL" b="1" noProof="0" dirty="0">
                <a:latin typeface="Arial" panose="020B0604020202020204" pitchFamily="34" charset="0"/>
              </a:rPr>
              <a:t>Notities voor presentator</a:t>
            </a:r>
          </a:p>
          <a:p>
            <a:pPr eaLnBrk="1" hangingPunct="1"/>
            <a:r>
              <a:rPr lang="nl-NL" altLang="nl-NL" b="0" noProof="0" dirty="0">
                <a:latin typeface="Arial" panose="020B0604020202020204" pitchFamily="34" charset="0"/>
              </a:rPr>
              <a:t>De richtlijn bevat XXX aanbevelingen over hoe de zorg verbeterd kan worden. </a:t>
            </a:r>
          </a:p>
          <a:p>
            <a:pPr eaLnBrk="1" hangingPunct="1"/>
            <a:endParaRPr lang="nl-NL" altLang="nl-NL" b="0" noProof="0" dirty="0">
              <a:latin typeface="Arial" panose="020B0604020202020204" pitchFamily="34" charset="0"/>
            </a:endParaRPr>
          </a:p>
          <a:p>
            <a:pPr eaLnBrk="1" hangingPunct="1"/>
            <a:r>
              <a:rPr lang="nl-NL" altLang="nl-NL" b="0" noProof="0" dirty="0">
                <a:latin typeface="Arial" panose="020B0604020202020204" pitchFamily="34" charset="0"/>
              </a:rPr>
              <a:t>Bij kleine richtlijnen: overweeg alle aanbevelingen te bespreken. </a:t>
            </a:r>
          </a:p>
          <a:p>
            <a:pPr eaLnBrk="1" hangingPunct="1"/>
            <a:r>
              <a:rPr lang="nl-NL" altLang="nl-NL" b="0" noProof="0" dirty="0">
                <a:latin typeface="Arial" panose="020B0604020202020204" pitchFamily="34" charset="0"/>
              </a:rPr>
              <a:t>Bij grote richtlijnen: De werkgroep die de richtlijn heeft opgesteld heeft een aantal aanbevelingen die zij denken dat de grootste impact op de zorg hebben en de meeste prioriteit hebben voor implementatie gekozen. Deze vallen binnen XXX domeinen. Er zijn XX aanbevelingen die zullen worden besproken.</a:t>
            </a:r>
          </a:p>
          <a:p>
            <a:pPr eaLnBrk="1" hangingPunct="1"/>
            <a:endParaRPr lang="nl-NL" altLang="nl-NL" b="0" noProof="0" dirty="0">
              <a:latin typeface="Arial" panose="020B0604020202020204" pitchFamily="34" charset="0"/>
            </a:endParaRPr>
          </a:p>
          <a:p>
            <a:pPr eaLnBrk="1" hangingPunct="1"/>
            <a:r>
              <a:rPr lang="nl-NL" altLang="nl-NL" b="0" noProof="0" dirty="0">
                <a:latin typeface="Arial" panose="020B0604020202020204" pitchFamily="34" charset="0"/>
              </a:rPr>
              <a:t>Bij herziening:</a:t>
            </a:r>
          </a:p>
          <a:p>
            <a:pPr eaLnBrk="1" hangingPunct="1"/>
            <a:r>
              <a:rPr lang="nl-NL" altLang="nl-NL" b="0" noProof="0" dirty="0">
                <a:latin typeface="Arial" panose="020B0604020202020204" pitchFamily="34" charset="0"/>
              </a:rPr>
              <a:t>Modules zijn geautoriseerd in:</a:t>
            </a:r>
          </a:p>
          <a:p>
            <a:pPr eaLnBrk="1" hangingPunct="1"/>
            <a:r>
              <a:rPr lang="nl-NL" altLang="nl-NL" b="0" noProof="0" dirty="0">
                <a:latin typeface="Arial" panose="020B0604020202020204" pitchFamily="34" charset="0"/>
              </a:rPr>
              <a:t>JAARTAL oud: indiceert dat de module niet herzien en geüpdatet is sinds dit jaartal</a:t>
            </a:r>
          </a:p>
          <a:p>
            <a:pPr eaLnBrk="1" hangingPunct="1"/>
            <a:r>
              <a:rPr lang="nl-NL" altLang="nl-NL" b="0" noProof="0" dirty="0">
                <a:latin typeface="Arial" panose="020B0604020202020204" pitchFamily="34" charset="0"/>
              </a:rPr>
              <a:t>JAARTAL nieuw, search tot oud: de literatuur is niet geüpdatet sinds de oude versie van de richtlijn, maar een aanpassing is gemaakt in de aanbeveling. Deze aanpassingen zijn mogelijk een gevolg van een verandering in de klinische praktijk. </a:t>
            </a:r>
          </a:p>
          <a:p>
            <a:pPr eaLnBrk="1" hangingPunct="1"/>
            <a:r>
              <a:rPr lang="nl-NL" altLang="nl-NL" b="0" noProof="0" dirty="0">
                <a:latin typeface="Arial" panose="020B0604020202020204" pitchFamily="34" charset="0"/>
              </a:rPr>
              <a:t>JAARTAL nieuw: de literatuur is geüpdatet of de module is nieuw in de laatste herziening</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69937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Nieuwe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is </a:t>
            </a:r>
            <a:r>
              <a:rPr lang="en-GB" altLang="nl-NL" dirty="0" err="1">
                <a:latin typeface="Arial" panose="020B0604020202020204" pitchFamily="34" charset="0"/>
              </a:rPr>
              <a:t>opgesteld</a:t>
            </a:r>
            <a:r>
              <a:rPr lang="en-GB" altLang="nl-NL" dirty="0">
                <a:latin typeface="Arial" panose="020B0604020202020204" pitchFamily="34" charset="0"/>
              </a:rPr>
              <a:t> in XXX.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in XXX.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omvang</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p>
          <a:p>
            <a:pPr eaLnBrk="1" hangingPunct="1">
              <a:spcBef>
                <a:spcPts val="600"/>
              </a:spcBef>
            </a:pPr>
            <a:r>
              <a:rPr lang="en-GB" altLang="nl-NL" dirty="0">
                <a:latin typeface="Arial" panose="020B0604020202020204" pitchFamily="34" charset="0"/>
              </a:rPr>
              <a:t>- Modules </a:t>
            </a:r>
            <a:r>
              <a:rPr lang="en-GB" altLang="nl-NL" dirty="0" err="1">
                <a:latin typeface="Arial" panose="020B0604020202020204" pitchFamily="34" charset="0"/>
              </a:rPr>
              <a:t>noemen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Herziening</a:t>
            </a:r>
            <a:r>
              <a:rPr lang="en-GB" altLang="nl-NL" dirty="0">
                <a:latin typeface="Arial" panose="020B0604020202020204" pitchFamily="34" charset="0"/>
              </a:rPr>
              <a:t>: </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werd</a:t>
            </a:r>
            <a:r>
              <a:rPr lang="en-GB" altLang="nl-NL" dirty="0">
                <a:latin typeface="Arial" panose="020B0604020202020204" pitchFamily="34" charset="0"/>
              </a:rPr>
              <a:t> voor het </a:t>
            </a:r>
            <a:r>
              <a:rPr lang="en-GB" altLang="nl-NL" dirty="0" err="1">
                <a:latin typeface="Arial" panose="020B0604020202020204" pitchFamily="34" charset="0"/>
              </a:rPr>
              <a:t>eerst</a:t>
            </a:r>
            <a:r>
              <a:rPr lang="en-GB" altLang="nl-NL" dirty="0">
                <a:latin typeface="Arial" panose="020B0604020202020204" pitchFamily="34" charset="0"/>
              </a:rPr>
              <a:t> </a:t>
            </a:r>
            <a:r>
              <a:rPr lang="en-GB" altLang="nl-NL" dirty="0" err="1">
                <a:latin typeface="Arial" panose="020B0604020202020204" pitchFamily="34" charset="0"/>
              </a:rPr>
              <a:t>opgesteld</a:t>
            </a:r>
            <a:r>
              <a:rPr lang="en-GB" altLang="nl-NL" dirty="0">
                <a:latin typeface="Arial" panose="020B0604020202020204" pitchFamily="34" charset="0"/>
              </a:rPr>
              <a:t> in XXX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werd</a:t>
            </a:r>
            <a:r>
              <a:rPr lang="en-GB" altLang="nl-NL" dirty="0">
                <a:latin typeface="Arial" panose="020B0604020202020204" pitchFamily="34" charset="0"/>
              </a:rPr>
              <a:t> </a:t>
            </a:r>
            <a:r>
              <a:rPr lang="en-GB" altLang="nl-NL" dirty="0" err="1">
                <a:latin typeface="Arial" panose="020B0604020202020204" pitchFamily="34" charset="0"/>
              </a:rPr>
              <a:t>herzien</a:t>
            </a:r>
            <a:r>
              <a:rPr lang="en-GB" altLang="nl-NL" dirty="0">
                <a:latin typeface="Arial" panose="020B0604020202020204" pitchFamily="34" charset="0"/>
              </a:rPr>
              <a:t> in XXX. De </a:t>
            </a:r>
            <a:r>
              <a:rPr lang="en-GB" altLang="nl-NL" dirty="0" err="1">
                <a:latin typeface="Arial" panose="020B0604020202020204" pitchFamily="34" charset="0"/>
              </a:rPr>
              <a:t>volgende</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in XXX. </a:t>
            </a:r>
          </a:p>
          <a:p>
            <a:pPr eaLnBrk="1" hangingPunct="1">
              <a:spcBef>
                <a:spcPts val="600"/>
              </a:spcBef>
            </a:pPr>
            <a:r>
              <a:rPr lang="en-GB" altLang="nl-NL" dirty="0">
                <a:latin typeface="Arial" panose="020B0604020202020204" pitchFamily="34" charset="0"/>
              </a:rPr>
              <a:t>In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de </a:t>
            </a:r>
            <a:r>
              <a:rPr lang="en-GB" altLang="nl-NL" dirty="0" err="1">
                <a:latin typeface="Arial" panose="020B0604020202020204" pitchFamily="34" charset="0"/>
              </a:rPr>
              <a:t>vragen</a:t>
            </a:r>
            <a:r>
              <a:rPr lang="en-GB" altLang="nl-NL" dirty="0">
                <a:latin typeface="Arial" panose="020B0604020202020204" pitchFamily="34" charset="0"/>
              </a:rPr>
              <a:t> xxx </a:t>
            </a:r>
            <a:r>
              <a:rPr lang="en-GB" altLang="nl-NL" dirty="0" err="1">
                <a:latin typeface="Arial" panose="020B0604020202020204" pitchFamily="34" charset="0"/>
              </a:rPr>
              <a:t>herzien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vervangen</a:t>
            </a:r>
            <a:r>
              <a:rPr lang="en-GB" altLang="nl-NL" dirty="0">
                <a:latin typeface="Arial" panose="020B0604020202020204" pitchFamily="34" charset="0"/>
              </a:rPr>
              <a:t> de </a:t>
            </a:r>
            <a:r>
              <a:rPr lang="en-GB" altLang="nl-NL" dirty="0" err="1">
                <a:latin typeface="Arial" panose="020B0604020202020204" pitchFamily="34" charset="0"/>
              </a:rPr>
              <a:t>eerdere</a:t>
            </a:r>
            <a:r>
              <a:rPr lang="en-GB" altLang="nl-NL" dirty="0">
                <a:latin typeface="Arial" panose="020B0604020202020204" pitchFamily="34" charset="0"/>
              </a:rPr>
              <a:t> </a:t>
            </a:r>
            <a:r>
              <a:rPr lang="en-GB" altLang="nl-NL" dirty="0" err="1">
                <a:latin typeface="Arial" panose="020B0604020202020204" pitchFamily="34" charset="0"/>
              </a:rPr>
              <a:t>versies</a:t>
            </a:r>
            <a:r>
              <a:rPr lang="en-GB" altLang="nl-NL" dirty="0">
                <a:latin typeface="Arial" panose="020B0604020202020204" pitchFamily="34" charset="0"/>
              </a:rPr>
              <a:t> van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vragen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Moeilijk</a:t>
            </a:r>
            <a:r>
              <a:rPr lang="en-GB" altLang="nl-NL" dirty="0">
                <a:latin typeface="Arial" panose="020B0604020202020204" pitchFamily="34" charset="0"/>
              </a:rPr>
              <a:t>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vatten</a:t>
            </a:r>
            <a:r>
              <a:rPr lang="en-GB" altLang="nl-NL" dirty="0">
                <a:latin typeface="Arial" panose="020B0604020202020204" pitchFamily="34" charset="0"/>
              </a:rPr>
              <a:t> in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creatief</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a:t>
            </a: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voor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overige</a:t>
            </a:r>
            <a:r>
              <a:rPr lang="en-GB" altLang="nl-NL" dirty="0">
                <a:latin typeface="Arial" panose="020B0604020202020204" pitchFamily="34" charset="0"/>
              </a:rPr>
              <a:t> </a:t>
            </a:r>
            <a:r>
              <a:rPr lang="en-GB" altLang="nl-NL" dirty="0" err="1">
                <a:latin typeface="Arial" panose="020B0604020202020204" pitchFamily="34" charset="0"/>
              </a:rPr>
              <a:t>nieuwe</a:t>
            </a:r>
            <a:r>
              <a:rPr lang="en-GB" altLang="nl-NL" dirty="0">
                <a:latin typeface="Arial" panose="020B0604020202020204" pitchFamily="34" charset="0"/>
              </a:rPr>
              <a:t> of </a:t>
            </a:r>
            <a:r>
              <a:rPr lang="en-GB" altLang="nl-NL" dirty="0" err="1">
                <a:latin typeface="Arial" panose="020B0604020202020204" pitchFamily="34" charset="0"/>
              </a:rPr>
              <a:t>herziene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delen</a:t>
            </a:r>
            <a:r>
              <a:rPr lang="en-GB" altLang="nl-NL" dirty="0">
                <a:latin typeface="Arial" panose="020B0604020202020204" pitchFamily="34" charset="0"/>
                <a:sym typeface="Wingdings" panose="05000000000000000000" pitchFamily="2" charset="2"/>
              </a:rPr>
              <a:t> van de </a:t>
            </a:r>
            <a:r>
              <a:rPr lang="en-GB" altLang="nl-NL" dirty="0" err="1">
                <a:latin typeface="Arial" panose="020B0604020202020204" pitchFamily="34" charset="0"/>
                <a:sym typeface="Wingdings" panose="05000000000000000000" pitchFamily="2" charset="2"/>
              </a:rPr>
              <a:t>richtlijn</a:t>
            </a:r>
            <a:r>
              <a:rPr lang="en-GB" altLang="nl-NL" dirty="0">
                <a:latin typeface="Arial" panose="020B0604020202020204" pitchFamily="34" charset="0"/>
                <a:sym typeface="Wingdings" panose="05000000000000000000" pitchFamily="2" charset="2"/>
              </a:rPr>
              <a:t> die </a:t>
            </a:r>
            <a:r>
              <a:rPr lang="en-GB" altLang="nl-NL" dirty="0" err="1">
                <a:latin typeface="Arial" panose="020B0604020202020204" pitchFamily="34" charset="0"/>
                <a:sym typeface="Wingdings" panose="05000000000000000000" pitchFamily="2" charset="2"/>
              </a:rPr>
              <a:t>niet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herzien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zijn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a:t>
            </a:r>
            <a:r>
              <a:rPr lang="en-GB" altLang="nl-NL" dirty="0" err="1">
                <a:latin typeface="Arial" panose="020B0604020202020204" pitchFamily="34" charset="0"/>
                <a:sym typeface="Wingdings" panose="05000000000000000000" pitchFamily="2" charset="2"/>
              </a:rPr>
              <a:t>richtlijn</a:t>
            </a: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181336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8595-6423-FEF6-3564-A54FB9FA96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B1C455-CF80-00AE-6604-E66F8D9EE28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C09967-9001-12A6-E708-06B6B8BAA64B}"/>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52F1A8ED-F064-AFA3-5764-1C865DE8A5A8}"/>
              </a:ext>
            </a:extLst>
          </p:cNvPr>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20393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7498-11CF-2451-2904-9AC2665852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D67725-62FE-3259-B82B-C912F45F29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2A2A71-77D1-8913-6C53-B9FB30D38CD1}"/>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FAC4283F-0575-0089-712E-37442BDC0AB0}"/>
              </a:ext>
            </a:extLst>
          </p:cNvPr>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377217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30E10-0D66-8A95-6818-B362FE3264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3257075-26A3-2F83-A140-E842408BDB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91C0B49-90EC-DEBF-8512-C60715172829}"/>
              </a:ext>
            </a:extLst>
          </p:cNvPr>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1" dirty="0" err="1">
                <a:latin typeface="Arial" panose="020B0604020202020204" pitchFamily="34" charset="0"/>
              </a:rPr>
              <a:t>Aanbeveling</a:t>
            </a:r>
            <a:r>
              <a:rPr lang="en-GB" altLang="nl-NL" b="1" dirty="0">
                <a:latin typeface="Arial" panose="020B0604020202020204" pitchFamily="34" charset="0"/>
              </a:rPr>
              <a:t> XXX </a:t>
            </a:r>
            <a:r>
              <a:rPr lang="en-GB" altLang="nl-NL" b="1" dirty="0" err="1">
                <a:latin typeface="Arial" panose="020B0604020202020204" pitchFamily="34" charset="0"/>
              </a:rPr>
              <a:t>volledig</a:t>
            </a:r>
            <a:r>
              <a:rPr lang="en-GB" altLang="nl-NL" b="1" dirty="0">
                <a:latin typeface="Arial" panose="020B0604020202020204" pitchFamily="34" charset="0"/>
              </a:rPr>
              <a:t>: </a:t>
            </a:r>
            <a:r>
              <a:rPr lang="en-GB" altLang="nl-NL" b="0" dirty="0" err="1">
                <a:latin typeface="Arial" panose="020B0604020202020204" pitchFamily="34" charset="0"/>
              </a:rPr>
              <a:t>getoond</a:t>
            </a:r>
            <a:r>
              <a:rPr lang="en-GB" altLang="nl-NL" b="0" dirty="0">
                <a:latin typeface="Arial" panose="020B0604020202020204" pitchFamily="34" charset="0"/>
              </a:rPr>
              <a:t> op de slide</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Gerelateerde</a:t>
            </a:r>
            <a:r>
              <a:rPr lang="en-GB" altLang="nl-NL" b="1" dirty="0">
                <a:latin typeface="Arial" panose="020B0604020202020204" pitchFamily="34" charset="0"/>
              </a:rPr>
              <a:t> </a:t>
            </a:r>
            <a:r>
              <a:rPr lang="en-GB" altLang="nl-NL" b="1" dirty="0" err="1">
                <a:latin typeface="Arial" panose="020B0604020202020204" pitchFamily="34" charset="0"/>
              </a:rPr>
              <a:t>nieuwe</a:t>
            </a:r>
            <a:r>
              <a:rPr lang="en-GB" altLang="nl-NL" b="1" dirty="0">
                <a:latin typeface="Arial" panose="020B0604020202020204" pitchFamily="34" charset="0"/>
              </a:rPr>
              <a:t> </a:t>
            </a:r>
            <a:r>
              <a:rPr lang="en-GB" altLang="nl-NL" b="1" dirty="0" err="1">
                <a:latin typeface="Arial" panose="020B0604020202020204" pitchFamily="34" charset="0"/>
              </a:rPr>
              <a:t>aanbevelingen</a:t>
            </a:r>
            <a:r>
              <a:rPr lang="en-GB" altLang="nl-NL" b="1" dirty="0">
                <a:latin typeface="Arial" panose="020B0604020202020204" pitchFamily="34" charset="0"/>
              </a:rPr>
              <a:t>:</a:t>
            </a: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Evt</a:t>
            </a:r>
            <a:r>
              <a:rPr lang="en-GB" altLang="nl-NL" b="0" dirty="0">
                <a:latin typeface="Arial" panose="020B0604020202020204" pitchFamily="34" charset="0"/>
              </a:rPr>
              <a:t>. </a:t>
            </a:r>
            <a:r>
              <a:rPr lang="en-GB" altLang="nl-NL" b="0" dirty="0" err="1">
                <a:latin typeface="Arial" panose="020B0604020202020204" pitchFamily="34" charset="0"/>
              </a:rPr>
              <a:t>Verwijzing</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andere</a:t>
            </a:r>
            <a:r>
              <a:rPr lang="en-GB" altLang="nl-NL" b="0" dirty="0">
                <a:latin typeface="Arial" panose="020B0604020202020204" pitchFamily="34" charset="0"/>
              </a:rPr>
              <a:t> slides of </a:t>
            </a:r>
            <a:r>
              <a:rPr lang="en-GB" altLang="nl-NL" b="0" dirty="0" err="1">
                <a:latin typeface="Arial" panose="020B0604020202020204" pitchFamily="34" charset="0"/>
              </a:rPr>
              <a:t>beschrijving</a:t>
            </a:r>
            <a:r>
              <a:rPr lang="en-GB" altLang="nl-NL" b="0" dirty="0">
                <a:latin typeface="Arial" panose="020B0604020202020204" pitchFamily="34" charset="0"/>
              </a:rPr>
              <a:t> </a:t>
            </a:r>
            <a:r>
              <a:rPr lang="en-GB" altLang="nl-NL" b="0" dirty="0" err="1">
                <a:latin typeface="Arial" panose="020B0604020202020204" pitchFamily="34" charset="0"/>
              </a:rPr>
              <a:t>onderbouwing</a:t>
            </a:r>
            <a:endParaRPr lang="en-GB" altLang="nl-NL" b="0" dirty="0">
              <a:latin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63C62304-F3A0-807D-8FF3-5F8C06565846}"/>
              </a:ext>
            </a:extLst>
          </p:cNvPr>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83438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dirty="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sommingsteken + afbeelding">
    <p:bg>
      <p:bgPr>
        <a:solidFill>
          <a:schemeClr val="bg1">
            <a:alpha val="59000"/>
          </a:schemeClr>
        </a:solidFill>
        <a:effectLst/>
      </p:bgPr>
    </p:bg>
    <p:spTree>
      <p:nvGrpSpPr>
        <p:cNvPr id="1" name=""/>
        <p:cNvGrpSpPr/>
        <p:nvPr/>
      </p:nvGrpSpPr>
      <p:grpSpPr>
        <a:xfrm>
          <a:off x="0" y="0"/>
          <a:ext cx="0" cy="0"/>
          <a:chOff x="0" y="0"/>
          <a:chExt cx="0" cy="0"/>
        </a:xfrm>
      </p:grpSpPr>
      <p:pic>
        <p:nvPicPr>
          <p:cNvPr id="11" name="Tijdelijke aanduiding voor afbeelding 5" descr="Afbeelding met gebouw, verschillende&#10;&#10;Automatisch gegenereerde beschrijving">
            <a:extLst>
              <a:ext uri="{FF2B5EF4-FFF2-40B4-BE49-F238E27FC236}">
                <a16:creationId xmlns:a16="http://schemas.microsoft.com/office/drawing/2014/main" id="{AEE84030-7689-C26F-1F93-54AA6A0EB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33809" y="10"/>
            <a:ext cx="5481637" cy="6857990"/>
          </a:xfrm>
          <a:prstGeom prst="rect">
            <a:avLst/>
          </a:prstGeom>
          <a:noFill/>
        </p:spPr>
      </p:pic>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126655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0" name="Text Placeholder 14">
            <a:extLst>
              <a:ext uri="{FF2B5EF4-FFF2-40B4-BE49-F238E27FC236}">
                <a16:creationId xmlns:a16="http://schemas.microsoft.com/office/drawing/2014/main" id="{EB8E54C2-D99E-AC32-4D0F-050FE3E1201E}"/>
              </a:ext>
            </a:extLst>
          </p:cNvPr>
          <p:cNvSpPr>
            <a:spLocks noGrp="1"/>
          </p:cNvSpPr>
          <p:nvPr>
            <p:ph type="body" sz="quarter" idx="26" hasCustomPrompt="1"/>
          </p:nvPr>
        </p:nvSpPr>
        <p:spPr>
          <a:xfrm>
            <a:off x="10601175" y="299874"/>
            <a:ext cx="1244912" cy="496694"/>
          </a:xfrm>
          <a:blipFill dpi="0" rotWithShape="1">
            <a:blip r:embed="rId3" cstate="screen">
              <a:extLst>
                <a:ext uri="{28A0092B-C50C-407E-A947-70E740481C1C}">
                  <a14:useLocalDpi xmlns:a14="http://schemas.microsoft.com/office/drawing/2010/main"/>
                </a:ext>
              </a:extLst>
            </a:blip>
            <a:srcRect/>
            <a:stretch>
              <a:fillRect l="8304" r="8304"/>
            </a:stretch>
          </a:blipFill>
        </p:spPr>
        <p:txBody>
          <a:bodyPr/>
          <a:lstStyle/>
          <a:p>
            <a:pPr lvl="0"/>
            <a:r>
              <a:rPr lang="nl-NL" noProof="0"/>
              <a:t> </a:t>
            </a:r>
          </a:p>
        </p:txBody>
      </p:sp>
      <p:pic>
        <p:nvPicPr>
          <p:cNvPr id="15" name="Tijdelijke aanduiding voor afbeelding 6" descr="Afbeelding met vloer, binnen, scène, kamer&#10;&#10;Automatisch gegenereerde beschrijving">
            <a:extLst>
              <a:ext uri="{FF2B5EF4-FFF2-40B4-BE49-F238E27FC236}">
                <a16:creationId xmlns:a16="http://schemas.microsoft.com/office/drawing/2014/main" id="{D2052C76-9D77-1AEE-342F-A475E4B12C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6733809" y="0"/>
            <a:ext cx="5481637" cy="6858000"/>
          </a:xfrm>
          <a:prstGeom prst="rect">
            <a:avLst/>
          </a:prstGeom>
        </p:spPr>
      </p:pic>
      <p:sp>
        <p:nvSpPr>
          <p:cNvPr id="17" name="Text Placeholder 3">
            <a:extLst>
              <a:ext uri="{FF2B5EF4-FFF2-40B4-BE49-F238E27FC236}">
                <a16:creationId xmlns:a16="http://schemas.microsoft.com/office/drawing/2014/main" id="{74A0D299-9B01-ACF5-B081-A50132DF6966}"/>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Tree>
    <p:extLst>
      <p:ext uri="{BB962C8B-B14F-4D97-AF65-F5344CB8AC3E}">
        <p14:creationId xmlns:p14="http://schemas.microsoft.com/office/powerpoint/2010/main" val="343011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sommingsteken + afbeelding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dirty="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stek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steken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en-US" noProof="0"/>
              <a:t>Click icon to add chart</a:t>
            </a:r>
            <a:endParaRPr lang="nl-NL" noProof="0" dirty="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en-US"/>
              <a:t>Click icon to add chart</a:t>
            </a:r>
            <a:endParaRPr lang="en-US" dirty="0"/>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en-US" noProof="0"/>
              <a:t>Click icon to add media</a:t>
            </a:r>
            <a:endParaRPr lang="nl-NL" noProof="0"/>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0936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371" y="5085184"/>
            <a:ext cx="11301057" cy="682626"/>
          </a:xfrm>
        </p:spPr>
        <p:txBody>
          <a:bodyPr anchor="t" anchorCtr="0"/>
          <a:lstStyle>
            <a:lvl1pPr algn="l">
              <a:defRPr sz="4399"/>
            </a:lvl1pPr>
          </a:lstStyle>
          <a:p>
            <a:r>
              <a:rPr lang="nl-NL" noProof="1"/>
              <a:t>[Titel]</a:t>
            </a:r>
          </a:p>
        </p:txBody>
      </p:sp>
      <p:sp>
        <p:nvSpPr>
          <p:cNvPr id="3" name="Ondertitel 2"/>
          <p:cNvSpPr>
            <a:spLocks noGrp="1" noSelect="1"/>
          </p:cNvSpPr>
          <p:nvPr>
            <p:ph type="subTitle" idx="1" hasCustomPrompt="1"/>
          </p:nvPr>
        </p:nvSpPr>
        <p:spPr bwMode="gray">
          <a:xfrm>
            <a:off x="434371" y="5646784"/>
            <a:ext cx="11301057" cy="612000"/>
          </a:xfrm>
        </p:spPr>
        <p:txBody>
          <a:bodyPr/>
          <a:lstStyle>
            <a:lvl1pPr marL="0" indent="0" algn="l">
              <a:buNone/>
              <a:defRPr sz="27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7201"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321" y="6273317"/>
            <a:ext cx="2199702"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Tree>
    <p:extLst>
      <p:ext uri="{BB962C8B-B14F-4D97-AF65-F5344CB8AC3E}">
        <p14:creationId xmlns:p14="http://schemas.microsoft.com/office/powerpoint/2010/main" val="12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29118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dirty="0"/>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nl-NL" sz="1799" dirty="0">
                <a:solidFill>
                  <a:schemeClr val="accent1"/>
                </a:solidFill>
              </a:rPr>
              <a:t>www.</a:t>
            </a:r>
            <a:r>
              <a:rPr lang="nl-NL" sz="1799" b="1" dirty="0">
                <a:solidFill>
                  <a:schemeClr val="accent1"/>
                </a:solidFill>
              </a:rPr>
              <a:t>kennisinstituut</a:t>
            </a:r>
            <a:r>
              <a:rPr lang="nl-NL" sz="1799" dirty="0">
                <a:solidFill>
                  <a:schemeClr val="accent1"/>
                </a:solidFill>
              </a:rPr>
              <a:t>.nl</a:t>
            </a:r>
          </a:p>
        </p:txBody>
      </p:sp>
    </p:spTree>
    <p:extLst>
      <p:ext uri="{BB962C8B-B14F-4D97-AF65-F5344CB8AC3E}">
        <p14:creationId xmlns:p14="http://schemas.microsoft.com/office/powerpoint/2010/main" val="21147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84EB4794-053C-646C-06FA-1DCBC0CCAC05}"/>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p:blipFill>
        <p:spPr>
          <a:xfrm>
            <a:off x="0" y="-17813"/>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15543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dirty="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ofdstuk">
    <p:spTree>
      <p:nvGrpSpPr>
        <p:cNvPr id="1" name=""/>
        <p:cNvGrpSpPr/>
        <p:nvPr/>
      </p:nvGrpSpPr>
      <p:grpSpPr>
        <a:xfrm>
          <a:off x="0" y="0"/>
          <a:ext cx="0" cy="0"/>
          <a:chOff x="0" y="0"/>
          <a:chExt cx="0" cy="0"/>
        </a:xfrm>
      </p:grpSpPr>
      <p:pic>
        <p:nvPicPr>
          <p:cNvPr id="11" name="Tijdelijke aanduiding voor afbeelding 8" descr="Afbeelding met tekst&#10;&#10;Automatisch gegenereerde beschrijving">
            <a:extLst>
              <a:ext uri="{FF2B5EF4-FFF2-40B4-BE49-F238E27FC236}">
                <a16:creationId xmlns:a16="http://schemas.microsoft.com/office/drawing/2014/main" id="{C1E6E1D9-4195-EC61-5651-515B5D3ECED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4"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0145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oofdstuk">
    <p:spTree>
      <p:nvGrpSpPr>
        <p:cNvPr id="1" name=""/>
        <p:cNvGrpSpPr/>
        <p:nvPr/>
      </p:nvGrpSpPr>
      <p:grpSpPr>
        <a:xfrm>
          <a:off x="0" y="0"/>
          <a:ext cx="0" cy="0"/>
          <a:chOff x="0" y="0"/>
          <a:chExt cx="0" cy="0"/>
        </a:xfrm>
      </p:grpSpPr>
      <p:pic>
        <p:nvPicPr>
          <p:cNvPr id="15" name="Tijdelijke aanduiding voor afbeelding 8">
            <a:extLst>
              <a:ext uri="{FF2B5EF4-FFF2-40B4-BE49-F238E27FC236}">
                <a16:creationId xmlns:a16="http://schemas.microsoft.com/office/drawing/2014/main" id="{DBDFF959-F3C7-9088-93EA-C64135F5F67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91440"/>
            <a:ext cx="12762413" cy="694944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2654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dirty="0"/>
              <a:t>  </a:t>
            </a:r>
            <a:endParaRPr lang="en-US" dirty="0"/>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dirty="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pic>
        <p:nvPicPr>
          <p:cNvPr id="13" name="Tijdelijke aanduiding voor afbeelding 9" descr="Afbeelding met vloer, staand, weg&#10;&#10;Automatisch gegenereerde beschrijving">
            <a:extLst>
              <a:ext uri="{FF2B5EF4-FFF2-40B4-BE49-F238E27FC236}">
                <a16:creationId xmlns:a16="http://schemas.microsoft.com/office/drawing/2014/main" id="{16BE8F0A-BB45-8CAE-95D4-560604E5C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248895"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11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 afbeelding">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1A4C0A30-8912-1E2A-7506-4405240101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2341"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
        <p:nvSpPr>
          <p:cNvPr id="17" name="Text Placeholder 18">
            <a:extLst>
              <a:ext uri="{FF2B5EF4-FFF2-40B4-BE49-F238E27FC236}">
                <a16:creationId xmlns:a16="http://schemas.microsoft.com/office/drawing/2014/main" id="{348FB73C-578A-9F11-954C-3FE36214F89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Tree>
    <p:extLst>
      <p:ext uri="{BB962C8B-B14F-4D97-AF65-F5344CB8AC3E}">
        <p14:creationId xmlns:p14="http://schemas.microsoft.com/office/powerpoint/2010/main" val="1726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dirty="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dirty="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‹nr.›</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68" r:id="rId2"/>
    <p:sldLayoutId id="2147483669" r:id="rId3"/>
    <p:sldLayoutId id="2147483650" r:id="rId4"/>
    <p:sldLayoutId id="2147483672" r:id="rId5"/>
    <p:sldLayoutId id="2147483667" r:id="rId6"/>
    <p:sldLayoutId id="2147483649" r:id="rId7"/>
    <p:sldLayoutId id="2147483665" r:id="rId8"/>
    <p:sldLayoutId id="2147483666" r:id="rId9"/>
    <p:sldLayoutId id="2147483663" r:id="rId10"/>
    <p:sldLayoutId id="2147483661" r:id="rId11"/>
    <p:sldLayoutId id="2147483670" r:id="rId12"/>
    <p:sldLayoutId id="2147483671" r:id="rId13"/>
    <p:sldLayoutId id="2147483662" r:id="rId14"/>
    <p:sldLayoutId id="2147483664" r:id="rId15"/>
    <p:sldLayoutId id="2147483653" r:id="rId16"/>
    <p:sldLayoutId id="2147483655" r:id="rId17"/>
    <p:sldLayoutId id="2147483656" r:id="rId18"/>
    <p:sldLayoutId id="2147483658" r:id="rId19"/>
    <p:sldLayoutId id="2147483659" r:id="rId20"/>
    <p:sldLayoutId id="2147483651" r:id="rId21"/>
    <p:sldLayoutId id="2147483673" r:id="rId22"/>
    <p:sldLayoutId id="2147483674" r:id="rId23"/>
    <p:sldLayoutId id="2147483675"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p:txBody>
          <a:bodyPr/>
          <a:lstStyle/>
          <a:p>
            <a:r>
              <a:rPr lang="en-US" dirty="0" err="1"/>
              <a:t>Richtlijn</a:t>
            </a:r>
            <a:r>
              <a:rPr lang="en-US" dirty="0"/>
              <a:t> Acute Respiratory Distress Syndrome</a:t>
            </a:r>
          </a:p>
        </p:txBody>
      </p:sp>
      <p:sp>
        <p:nvSpPr>
          <p:cNvPr id="9" name="Text Placeholder 8">
            <a:extLst>
              <a:ext uri="{FF2B5EF4-FFF2-40B4-BE49-F238E27FC236}">
                <a16:creationId xmlns:a16="http://schemas.microsoft.com/office/drawing/2014/main" id="{B50C0760-89D3-5E43-1D4E-F36810513AD9}"/>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CE01F48A-DFA5-6072-E7C7-7D80A9CE900B}"/>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91479E27-DC12-30DC-888A-5B8502D6145B}"/>
              </a:ext>
            </a:extLst>
          </p:cNvPr>
          <p:cNvSpPr>
            <a:spLocks noGrp="1"/>
          </p:cNvSpPr>
          <p:nvPr>
            <p:ph type="body" sz="quarter" idx="20"/>
          </p:nvPr>
        </p:nvSpPr>
        <p:spPr>
          <a:xfrm>
            <a:off x="3106270" y="5305091"/>
            <a:ext cx="3422426" cy="477146"/>
          </a:xfrm>
        </p:spPr>
        <p:txBody>
          <a:bodyPr/>
          <a:lstStyle/>
          <a:p>
            <a:r>
              <a:rPr lang="en-US" dirty="0" err="1"/>
              <a:t>Diagnostiek</a:t>
            </a:r>
            <a:r>
              <a:rPr lang="en-US" dirty="0"/>
              <a:t> en </a:t>
            </a:r>
            <a:r>
              <a:rPr lang="en-US" dirty="0" err="1"/>
              <a:t>behandeling</a:t>
            </a:r>
            <a:endParaRPr lang="en-US" dirty="0"/>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8AD9-F4B1-A202-4A68-13CD88FB4F04}"/>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2E2909C-FC60-5711-001A-6C9EC4325438}"/>
              </a:ext>
            </a:extLst>
          </p:cNvPr>
          <p:cNvSpPr>
            <a:spLocks noGrp="1"/>
          </p:cNvSpPr>
          <p:nvPr>
            <p:ph type="body" sz="quarter" idx="13"/>
          </p:nvPr>
        </p:nvSpPr>
        <p:spPr/>
        <p:txBody>
          <a:bodyPr/>
          <a:lstStyle/>
          <a:p>
            <a:r>
              <a:rPr lang="nl-NL" dirty="0"/>
              <a:t>Module Methode van beademing - PEEP</a:t>
            </a:r>
          </a:p>
        </p:txBody>
      </p:sp>
      <p:sp>
        <p:nvSpPr>
          <p:cNvPr id="8" name="Text Placeholder 7">
            <a:extLst>
              <a:ext uri="{FF2B5EF4-FFF2-40B4-BE49-F238E27FC236}">
                <a16:creationId xmlns:a16="http://schemas.microsoft.com/office/drawing/2014/main" id="{8A46F8E8-0076-80FB-940E-473CCBA01F02}"/>
              </a:ext>
            </a:extLst>
          </p:cNvPr>
          <p:cNvSpPr>
            <a:spLocks noGrp="1"/>
          </p:cNvSpPr>
          <p:nvPr>
            <p:ph type="body" sz="quarter" idx="17"/>
          </p:nvPr>
        </p:nvSpPr>
        <p:spPr>
          <a:xfrm>
            <a:off x="706438" y="2579688"/>
            <a:ext cx="10765126" cy="3874900"/>
          </a:xfrm>
        </p:spPr>
        <p:txBody>
          <a:bodyPr>
            <a:normAutofit fontScale="85000" lnSpcReduction="10000"/>
          </a:bodyPr>
          <a:lstStyle/>
          <a:p>
            <a:r>
              <a:rPr lang="nl-NL" dirty="0"/>
              <a:t>Uitgangsvraag: Wat is de rol van positieve eind-</a:t>
            </a:r>
            <a:r>
              <a:rPr lang="nl-NL" dirty="0" err="1"/>
              <a:t>expiratoire</a:t>
            </a:r>
            <a:r>
              <a:rPr lang="nl-NL" dirty="0"/>
              <a:t> druk (PEEP) bij de beademing van een patiënt met matig-ernstige ARDS?</a:t>
            </a:r>
          </a:p>
          <a:p>
            <a:endParaRPr lang="nl-NL" dirty="0"/>
          </a:p>
          <a:p>
            <a:r>
              <a:rPr lang="nl-NL" dirty="0"/>
              <a:t>Belangrijkste aanbevelingen:</a:t>
            </a:r>
          </a:p>
          <a:p>
            <a:r>
              <a:rPr lang="nl-NL" dirty="0"/>
              <a:t>- Wees bewust dat PEEP een belangrijk onderdeel is van beademing bij patiënten met matig-ernstige ARDS en gerelateerd is aan het ontstaan of verergeren van Ventilator </a:t>
            </a:r>
            <a:r>
              <a:rPr lang="nl-NL" dirty="0" err="1"/>
              <a:t>Induced</a:t>
            </a:r>
            <a:r>
              <a:rPr lang="nl-NL" dirty="0"/>
              <a:t> </a:t>
            </a:r>
            <a:r>
              <a:rPr lang="nl-NL" dirty="0" err="1"/>
              <a:t>Lung</a:t>
            </a:r>
            <a:r>
              <a:rPr lang="nl-NL" dirty="0"/>
              <a:t> </a:t>
            </a:r>
            <a:r>
              <a:rPr lang="nl-NL" dirty="0" err="1"/>
              <a:t>Injury</a:t>
            </a:r>
            <a:r>
              <a:rPr lang="nl-NL" dirty="0"/>
              <a:t> (VILI). De respons op het ophogen van PEEP varieert tussen patiënten, waardoor het niet mogelijk is om een generieke aanbeveling te geven voor het instellen van PEEP. </a:t>
            </a:r>
          </a:p>
          <a:p>
            <a:r>
              <a:rPr lang="nl-NL" dirty="0"/>
              <a:t>- Overweeg een hogere PEEP toe te passen bij ernstige ARDS in afwezigheid van mogelijkheden om het optimale PEEP niveau te individualiseren.</a:t>
            </a:r>
          </a:p>
          <a:p>
            <a:endParaRPr lang="nl-NL" dirty="0"/>
          </a:p>
          <a:p>
            <a:r>
              <a:rPr lang="nl-NL" dirty="0"/>
              <a:t>Opmerking: De commissie is van mening dat toepassen van PEEP geïndividualiseerd zou moeten gebeuren, echter dat daar ook nog onvoldoende wetenschappelijke onderbouwing van is. Met dat gegeven zijn er argumenten om voor een hoger PEEP niveau te kiezen, uiteraard zolang de patiënt </a:t>
            </a:r>
            <a:r>
              <a:rPr lang="nl-NL" dirty="0" err="1"/>
              <a:t>longprotectief</a:t>
            </a:r>
            <a:r>
              <a:rPr lang="nl-NL" dirty="0"/>
              <a:t> beademd kan worden conform de grenzen zoals benoemd in de module volumina</a:t>
            </a:r>
          </a:p>
        </p:txBody>
      </p:sp>
    </p:spTree>
    <p:extLst>
      <p:ext uri="{BB962C8B-B14F-4D97-AF65-F5344CB8AC3E}">
        <p14:creationId xmlns:p14="http://schemas.microsoft.com/office/powerpoint/2010/main" val="270273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0D72-499B-D2F5-33A5-B61F8C80734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B064DE-906B-A25D-5FA2-B50360BA7056}"/>
              </a:ext>
            </a:extLst>
          </p:cNvPr>
          <p:cNvSpPr>
            <a:spLocks noGrp="1"/>
          </p:cNvSpPr>
          <p:nvPr>
            <p:ph type="body" sz="quarter" idx="13"/>
          </p:nvPr>
        </p:nvSpPr>
        <p:spPr/>
        <p:txBody>
          <a:bodyPr/>
          <a:lstStyle/>
          <a:p>
            <a:r>
              <a:rPr lang="nl-NL" dirty="0"/>
              <a:t>Module Methode van beademing - Buikligging</a:t>
            </a:r>
          </a:p>
        </p:txBody>
      </p:sp>
      <p:sp>
        <p:nvSpPr>
          <p:cNvPr id="8" name="Text Placeholder 7">
            <a:extLst>
              <a:ext uri="{FF2B5EF4-FFF2-40B4-BE49-F238E27FC236}">
                <a16:creationId xmlns:a16="http://schemas.microsoft.com/office/drawing/2014/main" id="{2699A572-9845-4476-3ED6-01F87DD4E88C}"/>
              </a:ext>
            </a:extLst>
          </p:cNvPr>
          <p:cNvSpPr>
            <a:spLocks noGrp="1"/>
          </p:cNvSpPr>
          <p:nvPr>
            <p:ph type="body" sz="quarter" idx="17"/>
          </p:nvPr>
        </p:nvSpPr>
        <p:spPr>
          <a:xfrm>
            <a:off x="706438" y="2579688"/>
            <a:ext cx="10765126" cy="3874900"/>
          </a:xfrm>
        </p:spPr>
        <p:txBody>
          <a:bodyPr>
            <a:normAutofit/>
          </a:bodyPr>
          <a:lstStyle/>
          <a:p>
            <a:r>
              <a:rPr lang="nl-NL" dirty="0"/>
              <a:t>Uitgangsvraag: Wat is de plaats van buikligging bij beademde patiënten met matig-ernstige ARDS?</a:t>
            </a:r>
          </a:p>
          <a:p>
            <a:endParaRPr lang="nl-NL" dirty="0"/>
          </a:p>
          <a:p>
            <a:r>
              <a:rPr lang="nl-NL" dirty="0"/>
              <a:t>Aanbevelingen:</a:t>
            </a:r>
          </a:p>
          <a:p>
            <a:r>
              <a:rPr lang="nl-NL" dirty="0"/>
              <a:t>Pas beademing in buikligging toe bij ARDS-patiënten die gecontroleerd worden beademd en een PaO2/FiO2 ratio &lt;150 </a:t>
            </a:r>
            <a:r>
              <a:rPr lang="nl-NL" dirty="0" err="1"/>
              <a:t>mmHg</a:t>
            </a:r>
            <a:r>
              <a:rPr lang="nl-NL" dirty="0"/>
              <a:t> hebben, en géén absolute contra-indicatie hebben voor buikligging </a:t>
            </a:r>
          </a:p>
          <a:p>
            <a:endParaRPr lang="nl-NL" dirty="0"/>
          </a:p>
          <a:p>
            <a:r>
              <a:rPr lang="nl-NL" dirty="0"/>
              <a:t>Opmerking: Dit zal veelal een bevestiging zijn van de bestaande praktijk. Binnen de aanbeveling in de richtlijntekst wordt er nog melding gemaakt van duur, complicaties en aandachtspunten</a:t>
            </a:r>
          </a:p>
          <a:p>
            <a:endParaRPr lang="en-NL" dirty="0"/>
          </a:p>
        </p:txBody>
      </p:sp>
    </p:spTree>
    <p:extLst>
      <p:ext uri="{BB962C8B-B14F-4D97-AF65-F5344CB8AC3E}">
        <p14:creationId xmlns:p14="http://schemas.microsoft.com/office/powerpoint/2010/main" val="392127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28949-3DD9-7677-E97E-8C3B9FA47FD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6A6C69A-5035-9AB2-A981-0812BB43B7B8}"/>
              </a:ext>
            </a:extLst>
          </p:cNvPr>
          <p:cNvSpPr>
            <a:spLocks noGrp="1"/>
          </p:cNvSpPr>
          <p:nvPr>
            <p:ph type="body" sz="quarter" idx="13"/>
          </p:nvPr>
        </p:nvSpPr>
        <p:spPr/>
        <p:txBody>
          <a:bodyPr/>
          <a:lstStyle/>
          <a:p>
            <a:r>
              <a:rPr lang="nl-NL" dirty="0"/>
              <a:t>Module Corticosteroïden</a:t>
            </a:r>
          </a:p>
        </p:txBody>
      </p:sp>
      <p:sp>
        <p:nvSpPr>
          <p:cNvPr id="8" name="Text Placeholder 7">
            <a:extLst>
              <a:ext uri="{FF2B5EF4-FFF2-40B4-BE49-F238E27FC236}">
                <a16:creationId xmlns:a16="http://schemas.microsoft.com/office/drawing/2014/main" id="{EDDE6F93-3602-8553-ED61-5D623511B20A}"/>
              </a:ext>
            </a:extLst>
          </p:cNvPr>
          <p:cNvSpPr>
            <a:spLocks noGrp="1"/>
          </p:cNvSpPr>
          <p:nvPr>
            <p:ph type="body" sz="quarter" idx="17"/>
          </p:nvPr>
        </p:nvSpPr>
        <p:spPr>
          <a:xfrm>
            <a:off x="706438" y="2579688"/>
            <a:ext cx="10765126" cy="3874900"/>
          </a:xfrm>
        </p:spPr>
        <p:txBody>
          <a:bodyPr>
            <a:normAutofit fontScale="92500" lnSpcReduction="20000"/>
          </a:bodyPr>
          <a:lstStyle/>
          <a:p>
            <a:r>
              <a:rPr lang="nl-NL" dirty="0"/>
              <a:t>Uitgangsvraag: Wat is de plaats van corticosteroïden in de behandeling van patiënten met ARDS?</a:t>
            </a:r>
          </a:p>
          <a:p>
            <a:endParaRPr lang="nl-NL" dirty="0"/>
          </a:p>
          <a:p>
            <a:r>
              <a:rPr lang="nl-NL" dirty="0"/>
              <a:t>Aanbevelingen:</a:t>
            </a:r>
          </a:p>
          <a:p>
            <a:r>
              <a:rPr lang="nl-NL" dirty="0"/>
              <a:t>Overweeg bij een patiënt met ARDS (PaO2/FiO2 &lt;200 </a:t>
            </a:r>
            <a:r>
              <a:rPr lang="nl-NL" dirty="0" err="1"/>
              <a:t>mmHg</a:t>
            </a:r>
            <a:r>
              <a:rPr lang="nl-NL" dirty="0"/>
              <a:t>) binnen 24-72 uur te starten met </a:t>
            </a:r>
            <a:r>
              <a:rPr lang="nl-NL" dirty="0" err="1"/>
              <a:t>methylprednisolon</a:t>
            </a:r>
            <a:r>
              <a:rPr lang="nl-NL" dirty="0"/>
              <a:t> 1 mg/kg ideaal lichaamsgewicht, </a:t>
            </a:r>
            <a:r>
              <a:rPr lang="nl-NL" dirty="0" err="1"/>
              <a:t>danwel</a:t>
            </a:r>
            <a:r>
              <a:rPr lang="nl-NL" dirty="0"/>
              <a:t> 20 mg dexamethason.</a:t>
            </a:r>
          </a:p>
          <a:p>
            <a:r>
              <a:rPr lang="nl-NL" dirty="0"/>
              <a:t>Overweeg als reeds gestart is met hydrocortison in het kader van septische shock, de behandeling met hydrocortison minimaal 7 dagen te continueren in het geval van ARDS met een PaO2/FiO2 ratio &lt;200 </a:t>
            </a:r>
            <a:r>
              <a:rPr lang="nl-NL" dirty="0" err="1"/>
              <a:t>mmHg</a:t>
            </a:r>
            <a:r>
              <a:rPr lang="nl-NL" dirty="0"/>
              <a:t> en wissel niet van corticosteroïd. </a:t>
            </a:r>
          </a:p>
          <a:p>
            <a:endParaRPr lang="nl-NL" dirty="0"/>
          </a:p>
          <a:p>
            <a:r>
              <a:rPr lang="nl-NL" dirty="0"/>
              <a:t>Opmerking: De aanbeveling bevat ook een voorstel voor een afbouwschema. Het is goed om te realiseren dat in ARDS het grootste deel van de patiënten ARDS heeft o.b.v. een pneumonie en dat dus sec een bacteriële infectie geen contra-indicatie voor deze interventie is.</a:t>
            </a:r>
            <a:endParaRPr lang="en-NL" dirty="0"/>
          </a:p>
        </p:txBody>
      </p:sp>
    </p:spTree>
    <p:extLst>
      <p:ext uri="{BB962C8B-B14F-4D97-AF65-F5344CB8AC3E}">
        <p14:creationId xmlns:p14="http://schemas.microsoft.com/office/powerpoint/2010/main" val="333245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09FB6-589A-53A0-A906-4816A8AA67C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688734E-B371-EB87-488A-91658BE49866}"/>
              </a:ext>
            </a:extLst>
          </p:cNvPr>
          <p:cNvSpPr>
            <a:spLocks noGrp="1"/>
          </p:cNvSpPr>
          <p:nvPr>
            <p:ph type="body" sz="quarter" idx="13"/>
          </p:nvPr>
        </p:nvSpPr>
        <p:spPr/>
        <p:txBody>
          <a:bodyPr/>
          <a:lstStyle/>
          <a:p>
            <a:r>
              <a:rPr lang="nl-NL" dirty="0"/>
              <a:t>Module Spierverslappers</a:t>
            </a:r>
          </a:p>
        </p:txBody>
      </p:sp>
      <p:sp>
        <p:nvSpPr>
          <p:cNvPr id="8" name="Text Placeholder 7">
            <a:extLst>
              <a:ext uri="{FF2B5EF4-FFF2-40B4-BE49-F238E27FC236}">
                <a16:creationId xmlns:a16="http://schemas.microsoft.com/office/drawing/2014/main" id="{22A59E6D-67ED-3451-33C3-78242B2030CC}"/>
              </a:ext>
            </a:extLst>
          </p:cNvPr>
          <p:cNvSpPr>
            <a:spLocks noGrp="1"/>
          </p:cNvSpPr>
          <p:nvPr>
            <p:ph type="body" sz="quarter" idx="17"/>
          </p:nvPr>
        </p:nvSpPr>
        <p:spPr>
          <a:xfrm>
            <a:off x="706438" y="2579688"/>
            <a:ext cx="10765126" cy="3874900"/>
          </a:xfrm>
        </p:spPr>
        <p:txBody>
          <a:bodyPr>
            <a:normAutofit fontScale="92500" lnSpcReduction="20000"/>
          </a:bodyPr>
          <a:lstStyle/>
          <a:p>
            <a:r>
              <a:rPr lang="nl-NL" dirty="0"/>
              <a:t>Uitgangsvraag: Wat is de plaats van spierverslappers in de behandeling van beademde patiënten met ARDS?</a:t>
            </a:r>
          </a:p>
          <a:p>
            <a:endParaRPr lang="nl-NL" dirty="0"/>
          </a:p>
          <a:p>
            <a:r>
              <a:rPr lang="nl-NL" dirty="0"/>
              <a:t>Belangrijkste aanbevelingen:</a:t>
            </a:r>
          </a:p>
          <a:p>
            <a:r>
              <a:rPr lang="nl-NL" dirty="0"/>
              <a:t>Overweeg het gebruik van spierverslappers bij patiënten met ARDS en een PaO2/FiO2-ratio &lt;150 </a:t>
            </a:r>
            <a:r>
              <a:rPr lang="nl-NL" dirty="0" err="1"/>
              <a:t>mmHg</a:t>
            </a:r>
            <a:r>
              <a:rPr lang="nl-NL" dirty="0"/>
              <a:t> als long-protectieve beademing anderszins niet mogelijk is.</a:t>
            </a:r>
          </a:p>
          <a:p>
            <a:r>
              <a:rPr lang="nl-NL" dirty="0"/>
              <a:t>Overweeg de toediening van spierverslappers na maximaal 24-48 uur te onderbreken of te stoppen.</a:t>
            </a:r>
          </a:p>
          <a:p>
            <a:endParaRPr lang="nl-NL" dirty="0"/>
          </a:p>
          <a:p>
            <a:r>
              <a:rPr lang="nl-NL" dirty="0"/>
              <a:t>Opmerking: Deze aanbeveling zal grotendeels overeenkomen met de huidige praktijk. De aanbeveling lijkt in strijd me de aanbeveling binnen de ESICM </a:t>
            </a:r>
            <a:r>
              <a:rPr lang="nl-NL" dirty="0" err="1"/>
              <a:t>guidelines</a:t>
            </a:r>
            <a:r>
              <a:rPr lang="nl-NL" dirty="0"/>
              <a:t>, waar het gebruik van </a:t>
            </a:r>
            <a:r>
              <a:rPr lang="nl-NL" i="1" dirty="0"/>
              <a:t>continue</a:t>
            </a:r>
            <a:r>
              <a:rPr lang="nl-NL" dirty="0"/>
              <a:t> spierverslappers wordt afgeraden, echter dat is ook niet wat deze richtlijncommissie adviseert; het gaat om het kortdurend toepassen van spierverslappers en het gebruik na 24-48 te evalueren. Hoe diepte van spierverslapping te meten is een kennishiaat; de commissie suggereert dit te overwegen middels TOF metingen.</a:t>
            </a:r>
            <a:endParaRPr lang="en-NL" dirty="0"/>
          </a:p>
        </p:txBody>
      </p:sp>
    </p:spTree>
    <p:extLst>
      <p:ext uri="{BB962C8B-B14F-4D97-AF65-F5344CB8AC3E}">
        <p14:creationId xmlns:p14="http://schemas.microsoft.com/office/powerpoint/2010/main" val="316205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p:txBody>
          <a:bodyPr>
            <a:normAutofit/>
          </a:bodyPr>
          <a:lstStyle/>
          <a:p>
            <a:r>
              <a:rPr lang="nl-NL" dirty="0"/>
              <a:t>Richtlijn ARDS</a:t>
            </a:r>
          </a:p>
        </p:txBody>
      </p:sp>
      <p:sp>
        <p:nvSpPr>
          <p:cNvPr id="8" name="Text Placeholder 7">
            <a:extLst>
              <a:ext uri="{FF2B5EF4-FFF2-40B4-BE49-F238E27FC236}">
                <a16:creationId xmlns:a16="http://schemas.microsoft.com/office/drawing/2014/main" id="{B3E00490-33DC-13E2-1E6E-5FAEA29ABB2D}"/>
              </a:ext>
            </a:extLst>
          </p:cNvPr>
          <p:cNvSpPr>
            <a:spLocks noGrp="1"/>
          </p:cNvSpPr>
          <p:nvPr>
            <p:ph type="body" sz="quarter" idx="17"/>
          </p:nvPr>
        </p:nvSpPr>
        <p:spPr/>
        <p:txBody>
          <a:bodyPr>
            <a:normAutofit fontScale="92500" lnSpcReduction="10000"/>
          </a:bodyPr>
          <a:lstStyle/>
          <a:p>
            <a:r>
              <a:rPr lang="nl-NL" b="1" dirty="0"/>
              <a:t>Discussie:</a:t>
            </a:r>
            <a:endParaRPr lang="nl-NL" dirty="0"/>
          </a:p>
          <a:p>
            <a:pPr marL="544350" indent="-369777">
              <a:spcAft>
                <a:spcPts val="1799"/>
              </a:spcAft>
              <a:buFontTx/>
              <a:buChar char="•"/>
              <a:defRPr/>
            </a:pPr>
            <a:r>
              <a:rPr lang="en-GB" dirty="0" err="1"/>
              <a:t>Deze</a:t>
            </a:r>
            <a:r>
              <a:rPr lang="en-GB" dirty="0"/>
              <a:t> </a:t>
            </a:r>
            <a:r>
              <a:rPr lang="en-GB" dirty="0" err="1"/>
              <a:t>richtlijn</a:t>
            </a:r>
            <a:r>
              <a:rPr lang="en-GB" dirty="0"/>
              <a:t> </a:t>
            </a:r>
            <a:r>
              <a:rPr lang="en-GB" dirty="0" err="1"/>
              <a:t>bevat</a:t>
            </a:r>
            <a:r>
              <a:rPr lang="en-GB" dirty="0"/>
              <a:t> </a:t>
            </a:r>
            <a:r>
              <a:rPr lang="en-GB" dirty="0" err="1"/>
              <a:t>een</a:t>
            </a:r>
            <a:r>
              <a:rPr lang="en-GB" dirty="0"/>
              <a:t> </a:t>
            </a:r>
            <a:r>
              <a:rPr lang="en-GB" dirty="0" err="1"/>
              <a:t>aantal</a:t>
            </a:r>
            <a:r>
              <a:rPr lang="en-GB" dirty="0"/>
              <a:t> </a:t>
            </a:r>
            <a:r>
              <a:rPr lang="en-GB" dirty="0" err="1"/>
              <a:t>aanbevelingen</a:t>
            </a:r>
            <a:r>
              <a:rPr lang="en-GB" dirty="0"/>
              <a:t> die in </a:t>
            </a:r>
            <a:r>
              <a:rPr lang="en-GB" dirty="0" err="1"/>
              <a:t>lijn</a:t>
            </a:r>
            <a:r>
              <a:rPr lang="en-GB" dirty="0"/>
              <a:t> </a:t>
            </a:r>
            <a:r>
              <a:rPr lang="en-GB" dirty="0" err="1"/>
              <a:t>zijn</a:t>
            </a:r>
            <a:r>
              <a:rPr lang="en-GB" dirty="0"/>
              <a:t> met de </a:t>
            </a:r>
            <a:r>
              <a:rPr lang="en-GB" dirty="0" err="1"/>
              <a:t>dagelijkse</a:t>
            </a:r>
            <a:r>
              <a:rPr lang="en-GB" dirty="0"/>
              <a:t> </a:t>
            </a:r>
            <a:r>
              <a:rPr lang="en-GB" dirty="0" err="1"/>
              <a:t>praktijk</a:t>
            </a:r>
            <a:r>
              <a:rPr lang="en-GB" dirty="0"/>
              <a:t>, </a:t>
            </a:r>
            <a:r>
              <a:rPr lang="en-GB" dirty="0" err="1"/>
              <a:t>echter</a:t>
            </a:r>
            <a:r>
              <a:rPr lang="en-GB" dirty="0"/>
              <a:t> er </a:t>
            </a:r>
            <a:r>
              <a:rPr lang="en-GB" dirty="0" err="1"/>
              <a:t>zijn</a:t>
            </a:r>
            <a:r>
              <a:rPr lang="en-GB" dirty="0"/>
              <a:t> </a:t>
            </a:r>
            <a:r>
              <a:rPr lang="en-GB" dirty="0" err="1"/>
              <a:t>een</a:t>
            </a:r>
            <a:r>
              <a:rPr lang="en-GB" dirty="0"/>
              <a:t> </a:t>
            </a:r>
            <a:r>
              <a:rPr lang="en-GB" dirty="0" err="1"/>
              <a:t>aantal</a:t>
            </a:r>
            <a:r>
              <a:rPr lang="en-GB" dirty="0"/>
              <a:t> </a:t>
            </a:r>
            <a:r>
              <a:rPr lang="en-GB" dirty="0" err="1"/>
              <a:t>aanbevelingen</a:t>
            </a:r>
            <a:r>
              <a:rPr lang="en-GB" dirty="0"/>
              <a:t> </a:t>
            </a:r>
            <a:r>
              <a:rPr lang="en-GB" dirty="0" err="1"/>
              <a:t>nieuw</a:t>
            </a:r>
            <a:r>
              <a:rPr lang="en-GB" dirty="0"/>
              <a:t> of </a:t>
            </a:r>
            <a:r>
              <a:rPr lang="en-GB" dirty="0" err="1"/>
              <a:t>anders</a:t>
            </a:r>
            <a:r>
              <a:rPr lang="en-GB" dirty="0"/>
              <a:t> dan in het </a:t>
            </a:r>
            <a:r>
              <a:rPr lang="en-GB" dirty="0" err="1"/>
              <a:t>verleden</a:t>
            </a:r>
            <a:r>
              <a:rPr lang="en-GB" dirty="0"/>
              <a:t>, </a:t>
            </a:r>
            <a:r>
              <a:rPr lang="en-GB" dirty="0" err="1"/>
              <a:t>waarbij</a:t>
            </a:r>
            <a:r>
              <a:rPr lang="en-GB" dirty="0"/>
              <a:t> </a:t>
            </a:r>
            <a:r>
              <a:rPr lang="en-GB" dirty="0" err="1"/>
              <a:t>overigens</a:t>
            </a:r>
            <a:r>
              <a:rPr lang="en-GB" dirty="0"/>
              <a:t> </a:t>
            </a:r>
            <a:r>
              <a:rPr lang="en-GB" dirty="0" err="1"/>
              <a:t>geldt</a:t>
            </a:r>
            <a:r>
              <a:rPr lang="en-GB" dirty="0"/>
              <a:t> </a:t>
            </a:r>
            <a:r>
              <a:rPr lang="en-GB" dirty="0" err="1"/>
              <a:t>dat</a:t>
            </a:r>
            <a:r>
              <a:rPr lang="en-GB" dirty="0"/>
              <a:t> er </a:t>
            </a:r>
            <a:r>
              <a:rPr lang="en-GB" dirty="0" err="1"/>
              <a:t>geen</a:t>
            </a:r>
            <a:r>
              <a:rPr lang="en-GB" dirty="0"/>
              <a:t> </a:t>
            </a:r>
            <a:r>
              <a:rPr lang="en-GB" dirty="0" err="1"/>
              <a:t>voorgaande</a:t>
            </a:r>
            <a:r>
              <a:rPr lang="en-GB" dirty="0"/>
              <a:t> </a:t>
            </a:r>
            <a:r>
              <a:rPr lang="en-GB" dirty="0" err="1"/>
              <a:t>richtlijn</a:t>
            </a:r>
            <a:r>
              <a:rPr lang="en-GB" dirty="0"/>
              <a:t> ARDS was.</a:t>
            </a:r>
          </a:p>
          <a:p>
            <a:pPr marL="544350" indent="-369777">
              <a:spcAft>
                <a:spcPts val="1799"/>
              </a:spcAft>
              <a:buFontTx/>
              <a:buChar char="•"/>
              <a:defRPr/>
            </a:pPr>
            <a:r>
              <a:rPr lang="en-GB" dirty="0"/>
              <a:t>Om de </a:t>
            </a:r>
            <a:r>
              <a:rPr lang="en-GB" dirty="0" err="1"/>
              <a:t>richtlijn</a:t>
            </a:r>
            <a:r>
              <a:rPr lang="en-GB" dirty="0"/>
              <a:t> </a:t>
            </a:r>
            <a:r>
              <a:rPr lang="en-GB" dirty="0" err="1"/>
              <a:t>te</a:t>
            </a:r>
            <a:r>
              <a:rPr lang="en-GB" dirty="0"/>
              <a:t> </a:t>
            </a:r>
            <a:r>
              <a:rPr lang="en-GB" dirty="0" err="1"/>
              <a:t>implementeren</a:t>
            </a:r>
            <a:r>
              <a:rPr lang="en-GB" dirty="0"/>
              <a:t> </a:t>
            </a:r>
            <a:r>
              <a:rPr lang="en-GB" dirty="0" err="1"/>
              <a:t>zal</a:t>
            </a:r>
            <a:r>
              <a:rPr lang="en-GB" dirty="0"/>
              <a:t> </a:t>
            </a:r>
            <a:r>
              <a:rPr lang="en-GB" dirty="0" err="1"/>
              <a:t>een</a:t>
            </a:r>
            <a:r>
              <a:rPr lang="en-GB" dirty="0"/>
              <a:t> </a:t>
            </a:r>
            <a:r>
              <a:rPr lang="en-GB" dirty="0" err="1"/>
              <a:t>aantal</a:t>
            </a:r>
            <a:r>
              <a:rPr lang="en-GB" dirty="0"/>
              <a:t> </a:t>
            </a:r>
            <a:r>
              <a:rPr lang="en-GB" dirty="0" err="1"/>
              <a:t>protocollen</a:t>
            </a:r>
            <a:r>
              <a:rPr lang="en-GB" dirty="0"/>
              <a:t> </a:t>
            </a:r>
            <a:r>
              <a:rPr lang="en-GB" dirty="0" err="1"/>
              <a:t>geupdate</a:t>
            </a:r>
            <a:r>
              <a:rPr lang="en-GB" dirty="0"/>
              <a:t> </a:t>
            </a:r>
            <a:r>
              <a:rPr lang="en-GB" dirty="0" err="1"/>
              <a:t>moeten</a:t>
            </a:r>
            <a:r>
              <a:rPr lang="en-GB" dirty="0"/>
              <a:t> </a:t>
            </a:r>
            <a:r>
              <a:rPr lang="en-GB" dirty="0" err="1"/>
              <a:t>worden</a:t>
            </a:r>
            <a:r>
              <a:rPr lang="en-GB" dirty="0"/>
              <a:t>. </a:t>
            </a:r>
            <a:r>
              <a:rPr lang="en-GB" dirty="0" err="1"/>
              <a:t>Veelal</a:t>
            </a:r>
            <a:r>
              <a:rPr lang="en-GB" dirty="0"/>
              <a:t> </a:t>
            </a:r>
            <a:r>
              <a:rPr lang="en-GB" dirty="0" err="1"/>
              <a:t>zal</a:t>
            </a:r>
            <a:r>
              <a:rPr lang="en-GB" dirty="0"/>
              <a:t> er </a:t>
            </a:r>
            <a:r>
              <a:rPr lang="en-GB" dirty="0" err="1"/>
              <a:t>voor</a:t>
            </a:r>
            <a:r>
              <a:rPr lang="en-GB" dirty="0"/>
              <a:t> de </a:t>
            </a:r>
            <a:r>
              <a:rPr lang="en-GB" dirty="0" err="1"/>
              <a:t>aanbevelingen</a:t>
            </a:r>
            <a:r>
              <a:rPr lang="en-GB" dirty="0"/>
              <a:t> m.b.t. </a:t>
            </a:r>
            <a:r>
              <a:rPr lang="en-GB" dirty="0" err="1"/>
              <a:t>diagnostiek</a:t>
            </a:r>
            <a:r>
              <a:rPr lang="en-GB" dirty="0"/>
              <a:t> </a:t>
            </a:r>
            <a:r>
              <a:rPr lang="en-GB" dirty="0" err="1"/>
              <a:t>afspraken</a:t>
            </a:r>
            <a:r>
              <a:rPr lang="en-GB" dirty="0"/>
              <a:t> </a:t>
            </a:r>
            <a:r>
              <a:rPr lang="en-GB" dirty="0" err="1"/>
              <a:t>gemaakt</a:t>
            </a:r>
            <a:r>
              <a:rPr lang="en-GB" dirty="0"/>
              <a:t> </a:t>
            </a:r>
            <a:r>
              <a:rPr lang="en-GB" dirty="0" err="1"/>
              <a:t>moeten</a:t>
            </a:r>
            <a:r>
              <a:rPr lang="en-GB" dirty="0"/>
              <a:t> </a:t>
            </a:r>
            <a:r>
              <a:rPr lang="en-GB" dirty="0" err="1"/>
              <a:t>worden</a:t>
            </a:r>
            <a:r>
              <a:rPr lang="en-GB" dirty="0"/>
              <a:t> </a:t>
            </a:r>
            <a:r>
              <a:rPr lang="en-GB" dirty="0" err="1"/>
              <a:t>binnen</a:t>
            </a:r>
            <a:r>
              <a:rPr lang="en-GB" dirty="0"/>
              <a:t> de eigen </a:t>
            </a:r>
            <a:r>
              <a:rPr lang="en-GB" dirty="0" err="1"/>
              <a:t>organisatie</a:t>
            </a:r>
            <a:r>
              <a:rPr lang="en-GB" dirty="0"/>
              <a:t> of met </a:t>
            </a:r>
            <a:r>
              <a:rPr lang="en-GB" dirty="0" err="1"/>
              <a:t>andere</a:t>
            </a:r>
            <a:r>
              <a:rPr lang="en-GB" dirty="0"/>
              <a:t> centra </a:t>
            </a:r>
            <a:r>
              <a:rPr lang="en-GB" dirty="0" err="1"/>
              <a:t>indien</a:t>
            </a:r>
            <a:r>
              <a:rPr lang="en-GB" dirty="0"/>
              <a:t> </a:t>
            </a:r>
            <a:r>
              <a:rPr lang="en-GB" dirty="0" err="1"/>
              <a:t>bepaalde</a:t>
            </a:r>
            <a:r>
              <a:rPr lang="en-GB" dirty="0"/>
              <a:t> </a:t>
            </a:r>
            <a:r>
              <a:rPr lang="en-GB" dirty="0" err="1"/>
              <a:t>intervengtiemogelijken</a:t>
            </a:r>
            <a:r>
              <a:rPr lang="en-GB" dirty="0"/>
              <a:t> of expertise </a:t>
            </a:r>
            <a:r>
              <a:rPr lang="en-GB" dirty="0" err="1"/>
              <a:t>niet</a:t>
            </a:r>
            <a:r>
              <a:rPr lang="en-GB" dirty="0"/>
              <a:t> in het eigen centrum </a:t>
            </a:r>
            <a:r>
              <a:rPr lang="en-GB" dirty="0" err="1"/>
              <a:t>aanwezig</a:t>
            </a:r>
            <a:r>
              <a:rPr lang="en-GB" dirty="0"/>
              <a:t> is (</a:t>
            </a:r>
            <a:r>
              <a:rPr lang="en-GB" dirty="0" err="1"/>
              <a:t>bijvoorbeeld</a:t>
            </a:r>
            <a:r>
              <a:rPr lang="en-GB" dirty="0"/>
              <a:t> </a:t>
            </a:r>
            <a:r>
              <a:rPr lang="en-GB" dirty="0" err="1"/>
              <a:t>verrichten</a:t>
            </a:r>
            <a:r>
              <a:rPr lang="en-GB" dirty="0"/>
              <a:t> </a:t>
            </a:r>
            <a:r>
              <a:rPr lang="en-GB" dirty="0" err="1"/>
              <a:t>longbiopt</a:t>
            </a:r>
            <a:r>
              <a:rPr lang="en-GB" dirty="0"/>
              <a:t> of </a:t>
            </a:r>
            <a:r>
              <a:rPr lang="en-GB" dirty="0" err="1"/>
              <a:t>meer</a:t>
            </a:r>
            <a:r>
              <a:rPr lang="en-GB" dirty="0"/>
              <a:t> </a:t>
            </a:r>
            <a:r>
              <a:rPr lang="en-GB" dirty="0" err="1"/>
              <a:t>geavanceerde</a:t>
            </a:r>
            <a:r>
              <a:rPr lang="en-GB" dirty="0"/>
              <a:t> </a:t>
            </a:r>
            <a:r>
              <a:rPr lang="en-GB" dirty="0" err="1"/>
              <a:t>respiratoire</a:t>
            </a:r>
            <a:r>
              <a:rPr lang="en-GB" dirty="0"/>
              <a:t> monitoring). De module </a:t>
            </a:r>
            <a:r>
              <a:rPr lang="en-GB" dirty="0" err="1"/>
              <a:t>Randvoorwaarden</a:t>
            </a:r>
            <a:r>
              <a:rPr lang="en-GB" dirty="0"/>
              <a:t> </a:t>
            </a:r>
            <a:r>
              <a:rPr lang="en-GB" dirty="0" err="1"/>
              <a:t>bevat</a:t>
            </a:r>
            <a:r>
              <a:rPr lang="en-GB" dirty="0"/>
              <a:t> </a:t>
            </a:r>
            <a:r>
              <a:rPr lang="en-GB" dirty="0" err="1"/>
              <a:t>een</a:t>
            </a:r>
            <a:r>
              <a:rPr lang="en-GB" dirty="0"/>
              <a:t> </a:t>
            </a:r>
            <a:r>
              <a:rPr lang="en-GB" dirty="0" err="1"/>
              <a:t>aantal</a:t>
            </a:r>
            <a:r>
              <a:rPr lang="en-GB" dirty="0"/>
              <a:t> </a:t>
            </a:r>
            <a:r>
              <a:rPr lang="en-GB" dirty="0" err="1"/>
              <a:t>aanbevelingen</a:t>
            </a:r>
            <a:r>
              <a:rPr lang="en-GB" dirty="0"/>
              <a:t> die </a:t>
            </a:r>
            <a:r>
              <a:rPr lang="en-GB" dirty="0" err="1"/>
              <a:t>hierbij</a:t>
            </a:r>
            <a:r>
              <a:rPr lang="en-GB" dirty="0"/>
              <a:t> </a:t>
            </a:r>
            <a:r>
              <a:rPr lang="en-GB" dirty="0" err="1"/>
              <a:t>behulpzaam</a:t>
            </a:r>
            <a:r>
              <a:rPr lang="en-GB" dirty="0"/>
              <a:t> </a:t>
            </a:r>
            <a:r>
              <a:rPr lang="en-GB" dirty="0" err="1"/>
              <a:t>kunnen</a:t>
            </a:r>
            <a:r>
              <a:rPr lang="en-GB" dirty="0"/>
              <a:t> </a:t>
            </a:r>
            <a:r>
              <a:rPr lang="en-GB" dirty="0" err="1"/>
              <a:t>zijn</a:t>
            </a:r>
            <a:r>
              <a:rPr lang="en-GB" dirty="0"/>
              <a:t>. </a:t>
            </a:r>
          </a:p>
          <a:p>
            <a:endParaRPr lang="nl-NL" dirty="0"/>
          </a:p>
          <a:p>
            <a:endParaRPr lang="nl-NL" dirty="0"/>
          </a:p>
          <a:p>
            <a:endParaRPr lang="en-NL" dirty="0"/>
          </a:p>
        </p:txBody>
      </p:sp>
    </p:spTree>
    <p:extLst>
      <p:ext uri="{BB962C8B-B14F-4D97-AF65-F5344CB8AC3E}">
        <p14:creationId xmlns:p14="http://schemas.microsoft.com/office/powerpoint/2010/main" val="354300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p:txBody>
          <a:bodyPr/>
          <a:lstStyle/>
          <a:p>
            <a:r>
              <a:rPr lang="nl-NL" dirty="0"/>
              <a:t>Richtlijn ARDS</a:t>
            </a:r>
          </a:p>
        </p:txBody>
      </p:sp>
      <p:sp>
        <p:nvSpPr>
          <p:cNvPr id="8" name="Text Placeholder 7">
            <a:extLst>
              <a:ext uri="{FF2B5EF4-FFF2-40B4-BE49-F238E27FC236}">
                <a16:creationId xmlns:a16="http://schemas.microsoft.com/office/drawing/2014/main" id="{B8705DB6-622A-92BB-F909-7567BA0729C6}"/>
              </a:ext>
            </a:extLst>
          </p:cNvPr>
          <p:cNvSpPr>
            <a:spLocks noGrp="1"/>
          </p:cNvSpPr>
          <p:nvPr>
            <p:ph type="body" sz="quarter" idx="17"/>
          </p:nvPr>
        </p:nvSpPr>
        <p:spPr/>
        <p:txBody>
          <a:bodyPr/>
          <a:lstStyle/>
          <a:p>
            <a:r>
              <a:rPr lang="nl-NL" b="1" dirty="0"/>
              <a:t>Feedback:</a:t>
            </a:r>
            <a:endParaRPr lang="nl-NL" dirty="0"/>
          </a:p>
          <a:p>
            <a:pPr marL="342797" indent="-342797">
              <a:buFont typeface="Arial" panose="020B0604020202020204" pitchFamily="34" charset="0"/>
              <a:buChar char="•"/>
            </a:pPr>
            <a:r>
              <a:rPr lang="nl-NL" dirty="0"/>
              <a:t>Indien u commentaar heeft bij de richtlijn kunt u in de </a:t>
            </a:r>
            <a:r>
              <a:rPr lang="nl-NL" dirty="0" err="1"/>
              <a:t>richtlijnendatabase.nl</a:t>
            </a:r>
            <a:r>
              <a:rPr lang="nl-NL" dirty="0"/>
              <a:t> bij de modules commentaar geven en lezen. </a:t>
            </a:r>
          </a:p>
          <a:p>
            <a:pPr marL="342797" indent="-342797">
              <a:buFont typeface="Arial" panose="020B0604020202020204" pitchFamily="34" charset="0"/>
              <a:buChar char="•"/>
            </a:pPr>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a:p>
            <a:pPr marL="174573">
              <a:spcAft>
                <a:spcPts val="1799"/>
              </a:spcAft>
              <a:defRPr/>
            </a:pPr>
            <a:endParaRPr lang="en-GB" dirty="0"/>
          </a:p>
          <a:p>
            <a:endParaRPr lang="nl-NL" dirty="0"/>
          </a:p>
          <a:p>
            <a:endParaRPr lang="nl-NL" dirty="0"/>
          </a:p>
          <a:p>
            <a:endParaRPr lang="en-NL" dirty="0"/>
          </a:p>
        </p:txBody>
      </p:sp>
    </p:spTree>
    <p:extLst>
      <p:ext uri="{BB962C8B-B14F-4D97-AF65-F5344CB8AC3E}">
        <p14:creationId xmlns:p14="http://schemas.microsoft.com/office/powerpoint/2010/main" val="95504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type="body" sz="quarter" idx="13"/>
          </p:nvPr>
        </p:nvSpPr>
        <p:spPr/>
        <p:txBody>
          <a:bodyPr/>
          <a:lstStyle/>
          <a:p>
            <a:r>
              <a:rPr lang="nl-NL" dirty="0"/>
              <a:t>Prioriteiten voor implementatie / welke aanbevelingen hebben implicaties voor de praktijk</a:t>
            </a:r>
          </a:p>
        </p:txBody>
      </p:sp>
      <p:sp>
        <p:nvSpPr>
          <p:cNvPr id="8" name="Text Placeholder 7">
            <a:extLst>
              <a:ext uri="{FF2B5EF4-FFF2-40B4-BE49-F238E27FC236}">
                <a16:creationId xmlns:a16="http://schemas.microsoft.com/office/drawing/2014/main" id="{56DAFCEC-4710-B736-C15A-7172A30D686C}"/>
              </a:ext>
            </a:extLst>
          </p:cNvPr>
          <p:cNvSpPr>
            <a:spLocks noGrp="1"/>
          </p:cNvSpPr>
          <p:nvPr>
            <p:ph type="body" sz="quarter" idx="17"/>
          </p:nvPr>
        </p:nvSpPr>
        <p:spPr/>
        <p:txBody>
          <a:bodyPr>
            <a:normAutofit lnSpcReduction="10000"/>
          </a:bodyPr>
          <a:lstStyle/>
          <a:p>
            <a:r>
              <a:rPr lang="nl-NL" i="1" dirty="0"/>
              <a:t>Nieuw!</a:t>
            </a:r>
          </a:p>
          <a:p>
            <a:r>
              <a:rPr lang="nl-NL" i="1" dirty="0"/>
              <a:t>Maak gebruik van een diagnostisch algoritme om de etiologie te identificeren.</a:t>
            </a:r>
          </a:p>
          <a:p>
            <a:r>
              <a:rPr lang="nl-NL" i="1" dirty="0"/>
              <a:t>	De richtlijncommissie is van mening dat niet alleen het herkennen van ARDS van belang is, maar meer nog 	het identificeren van de onderliggende etiologie.</a:t>
            </a:r>
          </a:p>
          <a:p>
            <a:endParaRPr lang="nl-NL" i="1" dirty="0"/>
          </a:p>
          <a:p>
            <a:r>
              <a:rPr lang="nl-NL" i="1" dirty="0"/>
              <a:t>Anders!</a:t>
            </a:r>
          </a:p>
          <a:p>
            <a:r>
              <a:rPr lang="nl-NL" i="1" dirty="0"/>
              <a:t>Overweeg bij een patiënt met ARDS (PaO2/FiO2 &lt;200 </a:t>
            </a:r>
            <a:r>
              <a:rPr lang="nl-NL" i="1" dirty="0" err="1"/>
              <a:t>mmHg</a:t>
            </a:r>
            <a:r>
              <a:rPr lang="nl-NL" i="1" dirty="0"/>
              <a:t>) binnen 24-72 uur te starten met </a:t>
            </a:r>
            <a:r>
              <a:rPr lang="nl-NL" i="1" dirty="0" err="1"/>
              <a:t>methylprednisolon</a:t>
            </a:r>
            <a:r>
              <a:rPr lang="nl-NL" i="1" dirty="0"/>
              <a:t> 1 mg/kg ideaal lichaamsgewicht, </a:t>
            </a:r>
            <a:r>
              <a:rPr lang="nl-NL" i="1" dirty="0" err="1"/>
              <a:t>danwel</a:t>
            </a:r>
            <a:r>
              <a:rPr lang="nl-NL" i="1" dirty="0"/>
              <a:t> 20 mg dexamethason.</a:t>
            </a:r>
          </a:p>
          <a:p>
            <a:r>
              <a:rPr lang="nl-NL" i="1" dirty="0"/>
              <a:t>	In lijn met de laatste ATS guideline komt de richtlijncommissie op basis van de huidige literatuur om 	patiënten met ARDS snel te behandelen met corticosteroïden (en niet te vroeg te stoppen).</a:t>
            </a:r>
          </a:p>
          <a:p>
            <a:endParaRPr lang="nl-NL" i="1" dirty="0"/>
          </a:p>
          <a:p>
            <a:endParaRPr lang="nl-NL" i="1" dirty="0"/>
          </a:p>
          <a:p>
            <a:endParaRPr lang="en-NL" dirty="0"/>
          </a:p>
        </p:txBody>
      </p:sp>
    </p:spTree>
    <p:extLst>
      <p:ext uri="{BB962C8B-B14F-4D97-AF65-F5344CB8AC3E}">
        <p14:creationId xmlns:p14="http://schemas.microsoft.com/office/powerpoint/2010/main" val="170166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type="body" sz="quarter" idx="13"/>
          </p:nvPr>
        </p:nvSpPr>
        <p:spPr/>
        <p:txBody>
          <a:bodyPr/>
          <a:lstStyle/>
          <a:p>
            <a:r>
              <a:rPr lang="nl-NL" dirty="0"/>
              <a:t>Inhoud</a:t>
            </a:r>
          </a:p>
        </p:txBody>
      </p:sp>
      <p:sp>
        <p:nvSpPr>
          <p:cNvPr id="8" name="Text Placeholder 7">
            <a:extLst>
              <a:ext uri="{FF2B5EF4-FFF2-40B4-BE49-F238E27FC236}">
                <a16:creationId xmlns:a16="http://schemas.microsoft.com/office/drawing/2014/main" id="{166D0491-27B6-C618-0A57-1F7667060117}"/>
              </a:ext>
            </a:extLst>
          </p:cNvPr>
          <p:cNvSpPr>
            <a:spLocks noGrp="1"/>
          </p:cNvSpPr>
          <p:nvPr>
            <p:ph type="body" sz="quarter" idx="17"/>
          </p:nvPr>
        </p:nvSpPr>
        <p:spPr/>
        <p:txBody>
          <a:bodyPr>
            <a:normAutofit lnSpcReduction="10000"/>
          </a:bodyPr>
          <a:lstStyle/>
          <a:p>
            <a:pPr marL="285750" indent="-285750">
              <a:buFont typeface="Arial" panose="020B0604020202020204" pitchFamily="34" charset="0"/>
              <a:buChar char="•"/>
            </a:pPr>
            <a:r>
              <a:rPr lang="nl-NL" dirty="0"/>
              <a:t>Acute </a:t>
            </a:r>
            <a:r>
              <a:rPr lang="nl-NL" dirty="0" err="1"/>
              <a:t>Respiratory</a:t>
            </a:r>
            <a:r>
              <a:rPr lang="nl-NL" dirty="0"/>
              <a:t> </a:t>
            </a:r>
            <a:r>
              <a:rPr lang="nl-NL" dirty="0" err="1"/>
              <a:t>Distress</a:t>
            </a:r>
            <a:r>
              <a:rPr lang="nl-NL" dirty="0"/>
              <a:t> </a:t>
            </a:r>
            <a:r>
              <a:rPr lang="nl-NL" dirty="0" err="1"/>
              <a:t>Syndrome</a:t>
            </a:r>
            <a:r>
              <a:rPr lang="nl-NL" dirty="0"/>
              <a:t> (ARDS) is een ernstig syndroom in kritisch zieke patiënten</a:t>
            </a:r>
          </a:p>
          <a:p>
            <a:pPr marL="285750" indent="-285750">
              <a:buFont typeface="Arial" panose="020B0604020202020204" pitchFamily="34" charset="0"/>
              <a:buChar char="•"/>
            </a:pPr>
            <a:r>
              <a:rPr lang="nl-NL" dirty="0"/>
              <a:t>Er bestond in Nederland geen richtlijn voor de diagnostiek en behandeling van ARDS. Het betreft hier dus een nieuwe richtlijn die zoveel mogelijk in lijn is met de richtlijn van de ESICM en ATS.</a:t>
            </a:r>
          </a:p>
          <a:p>
            <a:pPr marL="285750" indent="-285750">
              <a:buFont typeface="Arial" panose="020B0604020202020204" pitchFamily="34" charset="0"/>
              <a:buChar char="•"/>
            </a:pPr>
            <a:r>
              <a:rPr lang="nl-NL" dirty="0"/>
              <a:t>De richtlijn beperkt zich tot matige/ernstige ARDS bij invasief beademde patiënten</a:t>
            </a:r>
          </a:p>
          <a:p>
            <a:pPr marL="285750" indent="-285750">
              <a:buFont typeface="Arial" panose="020B0604020202020204" pitchFamily="34" charset="0"/>
              <a:buChar char="•"/>
            </a:pPr>
            <a:r>
              <a:rPr lang="nl-NL" dirty="0"/>
              <a:t>Veel van de aanbevelingen zijn in lijn met reeds toegepaste therapie, enkele verschillen op nuances, de aanbevelingen m.b.t. het gebruik van corticosteroïden is anders en er is een nieuwe aanbeveling over diagnostiek</a:t>
            </a:r>
          </a:p>
          <a:p>
            <a:pPr marL="285750" indent="-285750">
              <a:buFont typeface="Arial" panose="020B0604020202020204" pitchFamily="34" charset="0"/>
              <a:buChar char="•"/>
            </a:pPr>
            <a:r>
              <a:rPr lang="nl-NL" dirty="0"/>
              <a:t>De richtlijn is modulair van opbouw; bij nieuw wetenschappelijk bewijs is het derhalve vrij eenvoudig de richtlijn daarop aan te passen</a:t>
            </a:r>
          </a:p>
          <a:p>
            <a:pPr marL="285750" indent="-285750">
              <a:buFont typeface="Arial" panose="020B0604020202020204" pitchFamily="34" charset="0"/>
              <a:buChar char="•"/>
            </a:pPr>
            <a:r>
              <a:rPr lang="nl-NL" dirty="0"/>
              <a:t>De richtlijn is gebaseerd op wetenschappelijk bewijs daar waar mogelijk aangevuld met de expertise van de leden van de richtlijncommissie</a:t>
            </a:r>
          </a:p>
          <a:p>
            <a:pPr marL="285664" indent="-285664"/>
            <a:endParaRPr lang="nl-NL" dirty="0"/>
          </a:p>
          <a:p>
            <a:endParaRPr lang="nl-NL" dirty="0"/>
          </a:p>
          <a:p>
            <a:endParaRPr lang="en-NL" dirty="0"/>
          </a:p>
        </p:txBody>
      </p:sp>
    </p:spTree>
    <p:extLst>
      <p:ext uri="{BB962C8B-B14F-4D97-AF65-F5344CB8AC3E}">
        <p14:creationId xmlns:p14="http://schemas.microsoft.com/office/powerpoint/2010/main" val="104897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t>Richtlijn ARDS</a:t>
            </a:r>
          </a:p>
        </p:txBody>
      </p:sp>
      <p:sp>
        <p:nvSpPr>
          <p:cNvPr id="8" name="Text Placeholder 7">
            <a:extLst>
              <a:ext uri="{FF2B5EF4-FFF2-40B4-BE49-F238E27FC236}">
                <a16:creationId xmlns:a16="http://schemas.microsoft.com/office/drawing/2014/main" id="{88093E94-27E3-C3CE-D96F-644B633B5482}"/>
              </a:ext>
            </a:extLst>
          </p:cNvPr>
          <p:cNvSpPr>
            <a:spLocks noGrp="1"/>
          </p:cNvSpPr>
          <p:nvPr>
            <p:ph type="body" sz="quarter" idx="17"/>
          </p:nvPr>
        </p:nvSpPr>
        <p:spPr/>
        <p:txBody>
          <a:bodyPr/>
          <a:lstStyle/>
          <a:p>
            <a:pPr marL="285750" indent="-285750">
              <a:buFont typeface="Arial" panose="020B0604020202020204" pitchFamily="34" charset="0"/>
              <a:buChar char="•"/>
            </a:pPr>
            <a:r>
              <a:rPr lang="nl-NL" dirty="0"/>
              <a:t>De richtlijn ARDS is ontwikkeld door een multidisciplinaire richtlijncommissie en een patiënt als ervaringsdeskundige</a:t>
            </a:r>
          </a:p>
          <a:p>
            <a:pPr marL="285750" indent="-285750">
              <a:buFont typeface="Arial" panose="020B0604020202020204" pitchFamily="34" charset="0"/>
              <a:buChar char="•"/>
            </a:pPr>
            <a:r>
              <a:rPr lang="nl-NL" dirty="0"/>
              <a:t>Voor aanvang van de richtlijn is een knelpuntenanalyse gedaan o.b.v. een uitvraag van de betrokken wetenschappelijke verenigingen.</a:t>
            </a:r>
          </a:p>
          <a:p>
            <a:pPr marL="285750" indent="-285750">
              <a:buFont typeface="Arial" panose="020B0604020202020204" pitchFamily="34" charset="0"/>
              <a:buChar char="•"/>
            </a:pPr>
            <a:r>
              <a:rPr lang="nl-NL" dirty="0"/>
              <a:t>Deze wetenschappelijke verenigingen hebben leden afgevaardigd voor de richtlijncommissie of als meelezers bij de richtlijncommissie</a:t>
            </a:r>
          </a:p>
          <a:p>
            <a:pPr marL="285750" indent="-285750">
              <a:buFont typeface="Arial" panose="020B0604020202020204" pitchFamily="34" charset="0"/>
              <a:buChar char="•"/>
            </a:pPr>
            <a:r>
              <a:rPr lang="nl-NL" dirty="0"/>
              <a:t>De leden van de richtlijncommissie zijn vertegenwoordigers van de NVIC, NIV, NVA, NVALT, NVVTG en V&amp;VN </a:t>
            </a:r>
          </a:p>
          <a:p>
            <a:pPr marL="285750" indent="-285750">
              <a:buFont typeface="Arial" panose="020B0604020202020204" pitchFamily="34" charset="0"/>
              <a:buChar char="•"/>
            </a:pPr>
            <a:r>
              <a:rPr lang="nl-NL" dirty="0"/>
              <a:t>De richtlijn is tot stand gekomen met ondersteuning van Kennisinstituut van de Federatie van Medisch Specialisten</a:t>
            </a:r>
          </a:p>
          <a:p>
            <a:endParaRPr lang="en-NL" dirty="0"/>
          </a:p>
        </p:txBody>
      </p:sp>
    </p:spTree>
    <p:extLst>
      <p:ext uri="{BB962C8B-B14F-4D97-AF65-F5344CB8AC3E}">
        <p14:creationId xmlns:p14="http://schemas.microsoft.com/office/powerpoint/2010/main" val="170481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BD0DD7-B626-1ACC-CF04-187BD7D64E87}"/>
              </a:ext>
            </a:extLst>
          </p:cNvPr>
          <p:cNvSpPr>
            <a:spLocks noGrp="1"/>
          </p:cNvSpPr>
          <p:nvPr>
            <p:ph type="body" sz="quarter" idx="17"/>
          </p:nvPr>
        </p:nvSpPr>
        <p:spPr/>
        <p:txBody>
          <a:bodyPr>
            <a:normAutofit fontScale="92500" lnSpcReduction="20000"/>
          </a:bodyPr>
          <a:lstStyle/>
          <a:p>
            <a:r>
              <a:rPr lang="nl-NL" b="1" dirty="0"/>
              <a:t>Achtergrond:</a:t>
            </a:r>
          </a:p>
          <a:p>
            <a:endParaRPr lang="nl-NL" dirty="0"/>
          </a:p>
          <a:p>
            <a:pPr marL="285750" indent="-285750">
              <a:buFont typeface="Arial" panose="020B0604020202020204" pitchFamily="34" charset="0"/>
              <a:buChar char="•"/>
            </a:pPr>
            <a:r>
              <a:rPr lang="nl-NL" dirty="0"/>
              <a:t>ARDS is een syndroomdiagnose gedefinieerd door de Berlin-criteria. ARDS is ernstig respiratoir falen en is geassocieerd met een slechte uitkomst. Samen met shock en acuut nierfalen is ARDS een van de grote beelden bij kritisch zieke patiënten</a:t>
            </a:r>
          </a:p>
          <a:p>
            <a:pPr marL="285750" indent="-285750">
              <a:buFont typeface="Arial" panose="020B0604020202020204" pitchFamily="34" charset="0"/>
              <a:buChar char="•"/>
            </a:pPr>
            <a:r>
              <a:rPr lang="nl-NL" dirty="0"/>
              <a:t>Er is veel onderzoek gedaan naar verschillende therapeutische modaliteiten van ARDS. Tegelijkertijd is er ook veel discussie over een aantal van deze modaliteiten, in het bijzonder het toepassen van PEEP en het gebruik van corticosteroïden. Het stellen van de syndroomdiagnose is relatief makkelijk, echter het identificeren van de etiologie van het onderliggend lijden niet; dit is door de richtlijncommissie opgevat als een belangrijk kennishiaat en is een module rond dit onderwerp toegevoegd</a:t>
            </a:r>
          </a:p>
          <a:p>
            <a:pPr marL="285750" indent="-285750">
              <a:buFont typeface="Arial" panose="020B0604020202020204" pitchFamily="34" charset="0"/>
              <a:buChar char="•"/>
            </a:pPr>
            <a:r>
              <a:rPr lang="nl-NL" dirty="0"/>
              <a:t>De richtlijn beperkt zich uitsluitend tot de invasief beademde patiënt met matig/ernstige ARDS.</a:t>
            </a:r>
          </a:p>
          <a:p>
            <a:endParaRPr lang="nl-NL" dirty="0"/>
          </a:p>
          <a:p>
            <a:endParaRPr lang="nl-NL" dirty="0"/>
          </a:p>
          <a:p>
            <a:endParaRPr lang="nl-NL" dirty="0"/>
          </a:p>
          <a:p>
            <a:endParaRPr lang="en-NL" dirty="0"/>
          </a:p>
        </p:txBody>
      </p:sp>
      <p:sp>
        <p:nvSpPr>
          <p:cNvPr id="5" name="Text Placeholder 4">
            <a:extLst>
              <a:ext uri="{FF2B5EF4-FFF2-40B4-BE49-F238E27FC236}">
                <a16:creationId xmlns:a16="http://schemas.microsoft.com/office/drawing/2014/main" id="{09E2DC26-2A77-5430-A6FE-025524874385}"/>
              </a:ext>
            </a:extLst>
          </p:cNvPr>
          <p:cNvSpPr>
            <a:spLocks noGrp="1"/>
          </p:cNvSpPr>
          <p:nvPr>
            <p:ph type="body" sz="quarter" idx="13"/>
          </p:nvPr>
        </p:nvSpPr>
        <p:spPr/>
        <p:txBody>
          <a:bodyPr/>
          <a:lstStyle/>
          <a:p>
            <a:r>
              <a:rPr lang="nl-NL" dirty="0"/>
              <a:t>Richtlijn ARDS</a:t>
            </a:r>
            <a:endParaRPr lang="en-NL" dirty="0"/>
          </a:p>
        </p:txBody>
      </p:sp>
    </p:spTree>
    <p:extLst>
      <p:ext uri="{BB962C8B-B14F-4D97-AF65-F5344CB8AC3E}">
        <p14:creationId xmlns:p14="http://schemas.microsoft.com/office/powerpoint/2010/main" val="336453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dirty="0"/>
              <a:t>Richtlijn ARDS</a:t>
            </a:r>
          </a:p>
        </p:txBody>
      </p:sp>
      <p:sp>
        <p:nvSpPr>
          <p:cNvPr id="8" name="Text Placeholder 7">
            <a:extLst>
              <a:ext uri="{FF2B5EF4-FFF2-40B4-BE49-F238E27FC236}">
                <a16:creationId xmlns:a16="http://schemas.microsoft.com/office/drawing/2014/main" id="{A040CA5A-A314-2E3E-AF57-DE8F38F86169}"/>
              </a:ext>
            </a:extLst>
          </p:cNvPr>
          <p:cNvSpPr>
            <a:spLocks noGrp="1"/>
          </p:cNvSpPr>
          <p:nvPr>
            <p:ph type="body" sz="quarter" idx="17"/>
          </p:nvPr>
        </p:nvSpPr>
        <p:spPr/>
        <p:txBody>
          <a:bodyPr>
            <a:normAutofit lnSpcReduction="10000"/>
          </a:bodyPr>
          <a:lstStyle/>
          <a:p>
            <a:r>
              <a:rPr lang="nl-NL" b="1" dirty="0"/>
              <a:t>Afbakening:</a:t>
            </a:r>
          </a:p>
          <a:p>
            <a:endParaRPr lang="nl-NL" dirty="0"/>
          </a:p>
          <a:p>
            <a:pPr marL="285750" indent="-285750">
              <a:buFont typeface="Arial" panose="020B0604020202020204" pitchFamily="34" charset="0"/>
              <a:buChar char="•"/>
            </a:pPr>
            <a:r>
              <a:rPr lang="nl-NL" dirty="0"/>
              <a:t>De richtlijn beperkt zich uitsluitend tot de invasief beademde patiënt met matig/ernstige ARDS, omdat:</a:t>
            </a:r>
          </a:p>
          <a:p>
            <a:pPr marL="742950" lvl="1" indent="-285750">
              <a:buFont typeface="Arial" panose="020B0604020202020204" pitchFamily="34" charset="0"/>
              <a:buChar char="•"/>
            </a:pPr>
            <a:r>
              <a:rPr lang="nl-NL" dirty="0"/>
              <a:t>De Berlin criteria als uitgangspunt zijn genomen voor het stellen van de diagnose ARDS en hierbinnen een PEEP criterium is opgenomen</a:t>
            </a:r>
          </a:p>
          <a:p>
            <a:pPr marL="742950" lvl="1" indent="-285750">
              <a:buFont typeface="Arial" panose="020B0604020202020204" pitchFamily="34" charset="0"/>
              <a:buChar char="•"/>
            </a:pPr>
            <a:r>
              <a:rPr lang="nl-NL" dirty="0"/>
              <a:t>Het meeste ARDS onderzoek zich beperkt tot invasief beademede patiënten met ARDS</a:t>
            </a:r>
          </a:p>
          <a:p>
            <a:pPr marL="742950" lvl="1" indent="-285750">
              <a:buFont typeface="Arial" panose="020B0604020202020204" pitchFamily="34" charset="0"/>
              <a:buChar char="•"/>
            </a:pPr>
            <a:r>
              <a:rPr lang="nl-NL" dirty="0"/>
              <a:t>Het meeste ARDS onderzoek zich beperkt tot patiënten met matige/ernstige ARDS</a:t>
            </a:r>
          </a:p>
          <a:p>
            <a:pPr marL="285750" indent="-285750">
              <a:buFont typeface="Arial" panose="020B0604020202020204" pitchFamily="34" charset="0"/>
              <a:buChar char="•"/>
            </a:pPr>
            <a:r>
              <a:rPr lang="nl-NL" dirty="0"/>
              <a:t>De richtlijn is geschreven voor die zorgverleners die direct betrokken zijn bij de behandeling van patiënten met ARDS, in het bijzonder intensivisten en intensive-care verpleegkundigen</a:t>
            </a:r>
          </a:p>
          <a:p>
            <a:pPr marL="285750" indent="-285750">
              <a:buFont typeface="Arial" panose="020B0604020202020204" pitchFamily="34" charset="0"/>
              <a:buChar char="•"/>
            </a:pPr>
            <a:r>
              <a:rPr lang="nl-NL" dirty="0"/>
              <a:t>De richtlijn is modulair van opbouw. De modules zijn te vatten onder de thema’s diagnostiek, behandeling middels beademing en medicamenteuze behandeling. Daarnaast bevat de richtlijn een module over organisatie van zorg.</a:t>
            </a:r>
          </a:p>
          <a:p>
            <a:endParaRPr lang="nl-NL" dirty="0"/>
          </a:p>
          <a:p>
            <a:endParaRPr lang="nl-NL" dirty="0"/>
          </a:p>
          <a:p>
            <a:endParaRPr lang="nl-NL" dirty="0"/>
          </a:p>
          <a:p>
            <a:endParaRPr lang="nl-NL" dirty="0"/>
          </a:p>
          <a:p>
            <a:endParaRPr lang="en-NL" dirty="0"/>
          </a:p>
        </p:txBody>
      </p:sp>
    </p:spTree>
    <p:extLst>
      <p:ext uri="{BB962C8B-B14F-4D97-AF65-F5344CB8AC3E}">
        <p14:creationId xmlns:p14="http://schemas.microsoft.com/office/powerpoint/2010/main" val="71565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type="body" sz="quarter" idx="13"/>
          </p:nvPr>
        </p:nvSpPr>
        <p:spPr/>
        <p:txBody>
          <a:bodyPr/>
          <a:lstStyle/>
          <a:p>
            <a:r>
              <a:rPr lang="nl-NL" dirty="0"/>
              <a:t>Module Diagnostiek van ARDS</a:t>
            </a:r>
          </a:p>
        </p:txBody>
      </p:sp>
      <p:sp>
        <p:nvSpPr>
          <p:cNvPr id="8" name="Text Placeholder 7">
            <a:extLst>
              <a:ext uri="{FF2B5EF4-FFF2-40B4-BE49-F238E27FC236}">
                <a16:creationId xmlns:a16="http://schemas.microsoft.com/office/drawing/2014/main" id="{18A1DD1C-63AC-5FCD-BFF1-76F8C38D4DE7}"/>
              </a:ext>
            </a:extLst>
          </p:cNvPr>
          <p:cNvSpPr>
            <a:spLocks noGrp="1"/>
          </p:cNvSpPr>
          <p:nvPr>
            <p:ph type="body" sz="quarter" idx="17"/>
          </p:nvPr>
        </p:nvSpPr>
        <p:spPr/>
        <p:txBody>
          <a:bodyPr/>
          <a:lstStyle/>
          <a:p>
            <a:r>
              <a:rPr lang="nl-NL" dirty="0"/>
              <a:t>Uitgangsvraag: Hoe kan de diagnose ARDS gesteld worden?</a:t>
            </a:r>
          </a:p>
          <a:p>
            <a:r>
              <a:rPr lang="nl-NL" dirty="0"/>
              <a:t>Aanbeveling:</a:t>
            </a:r>
          </a:p>
          <a:p>
            <a:r>
              <a:rPr lang="nl-NL" dirty="0"/>
              <a:t>- Monitor de beademde patiënt met een PaO2/FiO2-ratio &lt; 300 </a:t>
            </a:r>
            <a:r>
              <a:rPr lang="nl-NL" dirty="0" err="1"/>
              <a:t>mmHg</a:t>
            </a:r>
            <a:r>
              <a:rPr lang="nl-NL" dirty="0"/>
              <a:t> en een PEEP ≥ 5 cmH2O dagelijks op de ontwikkeling van ARDS.</a:t>
            </a:r>
          </a:p>
          <a:p>
            <a:r>
              <a:rPr lang="nl-NL" dirty="0"/>
              <a:t>- Stel de syndroomdiagnose ARDS volgens de Berlin criteria.</a:t>
            </a:r>
          </a:p>
          <a:p>
            <a:r>
              <a:rPr lang="nl-NL" dirty="0"/>
              <a:t>- Classificeer de ernst van ARDS volgens de Berlin criteria</a:t>
            </a:r>
          </a:p>
          <a:p>
            <a:endParaRPr lang="nl-NL" dirty="0"/>
          </a:p>
          <a:p>
            <a:r>
              <a:rPr lang="nl-NL" dirty="0"/>
              <a:t>Opmerking: het is van belang ARDS volgens de Berlin criteria te herkennen</a:t>
            </a:r>
          </a:p>
          <a:p>
            <a:endParaRPr lang="nl-NL" dirty="0"/>
          </a:p>
          <a:p>
            <a:endParaRPr lang="nl-NL" dirty="0"/>
          </a:p>
          <a:p>
            <a:endParaRPr lang="nl-NL" dirty="0"/>
          </a:p>
          <a:p>
            <a:endParaRPr lang="en-NL" dirty="0"/>
          </a:p>
        </p:txBody>
      </p:sp>
    </p:spTree>
    <p:extLst>
      <p:ext uri="{BB962C8B-B14F-4D97-AF65-F5344CB8AC3E}">
        <p14:creationId xmlns:p14="http://schemas.microsoft.com/office/powerpoint/2010/main" val="137430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74EA-DD5B-B656-F527-FAE7951C481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FACDF68-DE6D-1D24-4681-C4C0BF6C1692}"/>
              </a:ext>
            </a:extLst>
          </p:cNvPr>
          <p:cNvSpPr>
            <a:spLocks noGrp="1"/>
          </p:cNvSpPr>
          <p:nvPr>
            <p:ph type="body" sz="quarter" idx="13"/>
          </p:nvPr>
        </p:nvSpPr>
        <p:spPr/>
        <p:txBody>
          <a:bodyPr/>
          <a:lstStyle/>
          <a:p>
            <a:r>
              <a:rPr lang="nl-NL" dirty="0"/>
              <a:t>Module Diagnostiek van ARDS</a:t>
            </a:r>
          </a:p>
        </p:txBody>
      </p:sp>
      <p:sp>
        <p:nvSpPr>
          <p:cNvPr id="8" name="Text Placeholder 7">
            <a:extLst>
              <a:ext uri="{FF2B5EF4-FFF2-40B4-BE49-F238E27FC236}">
                <a16:creationId xmlns:a16="http://schemas.microsoft.com/office/drawing/2014/main" id="{EC3EEA66-0967-54CA-D577-EFD734C8BF49}"/>
              </a:ext>
            </a:extLst>
          </p:cNvPr>
          <p:cNvSpPr>
            <a:spLocks noGrp="1"/>
          </p:cNvSpPr>
          <p:nvPr>
            <p:ph type="body" sz="quarter" idx="17"/>
          </p:nvPr>
        </p:nvSpPr>
        <p:spPr/>
        <p:txBody>
          <a:bodyPr>
            <a:normAutofit fontScale="92500" lnSpcReduction="20000"/>
          </a:bodyPr>
          <a:lstStyle/>
          <a:p>
            <a:r>
              <a:rPr lang="nl-NL" dirty="0"/>
              <a:t>Uitgangsvraag: Hoe kan de diagnose ARDS gesteld worden?</a:t>
            </a:r>
          </a:p>
          <a:p>
            <a:endParaRPr lang="nl-NL" dirty="0"/>
          </a:p>
          <a:p>
            <a:r>
              <a:rPr lang="nl-NL" dirty="0"/>
              <a:t>Belangrijkste aanbevelingen:</a:t>
            </a:r>
          </a:p>
          <a:p>
            <a:r>
              <a:rPr lang="nl-NL" dirty="0"/>
              <a:t>Maak gebruik van een diagnostisch algoritme om de etiologie te identificeren. Dit diagnostisch algoritme bevat:</a:t>
            </a:r>
          </a:p>
          <a:p>
            <a:r>
              <a:rPr lang="nl-NL" dirty="0"/>
              <a:t>- een tijdspad om de etiologische diagnose snel te stellen;</a:t>
            </a:r>
          </a:p>
          <a:p>
            <a:r>
              <a:rPr lang="nl-NL" dirty="0"/>
              <a:t>- een stappenplan met hierin verschillende diagnostische modaliteiten ingedeeld op basis van epidemiologie en noodzaak tot snelle diagnose;</a:t>
            </a:r>
          </a:p>
          <a:p>
            <a:r>
              <a:rPr lang="nl-NL" dirty="0"/>
              <a:t>- een beschrijving van het moment om diagnostiek elders te verrichten als deze lokaal niet beschikbaar is.</a:t>
            </a:r>
          </a:p>
          <a:p>
            <a:endParaRPr lang="nl-NL" dirty="0"/>
          </a:p>
          <a:p>
            <a:r>
              <a:rPr lang="nl-NL" dirty="0"/>
              <a:t>Opmerking: het is, volgens de richtlijncommissie, van belang de onderliggende etiologie van ARDS te identificeren. De commissie heeft hiervoor een </a:t>
            </a:r>
            <a:r>
              <a:rPr lang="nl-NL" b="1" dirty="0"/>
              <a:t>voorbeeldalgoritme</a:t>
            </a:r>
            <a:r>
              <a:rPr lang="nl-NL" dirty="0"/>
              <a:t> toegevoegd.</a:t>
            </a:r>
          </a:p>
          <a:p>
            <a:endParaRPr lang="nl-NL" dirty="0"/>
          </a:p>
          <a:p>
            <a:endParaRPr lang="nl-NL" dirty="0"/>
          </a:p>
          <a:p>
            <a:endParaRPr lang="nl-NL" dirty="0"/>
          </a:p>
          <a:p>
            <a:endParaRPr lang="en-NL" dirty="0"/>
          </a:p>
        </p:txBody>
      </p:sp>
      <p:pic>
        <p:nvPicPr>
          <p:cNvPr id="3" name="Picture 2">
            <a:extLst>
              <a:ext uri="{FF2B5EF4-FFF2-40B4-BE49-F238E27FC236}">
                <a16:creationId xmlns:a16="http://schemas.microsoft.com/office/drawing/2014/main" id="{BDAF9096-D97A-0C3A-C72A-B0214D8254A1}"/>
              </a:ext>
            </a:extLst>
          </p:cNvPr>
          <p:cNvPicPr>
            <a:picLocks noChangeAspect="1"/>
          </p:cNvPicPr>
          <p:nvPr/>
        </p:nvPicPr>
        <p:blipFill>
          <a:blip r:embed="rId3"/>
          <a:stretch>
            <a:fillRect/>
          </a:stretch>
        </p:blipFill>
        <p:spPr>
          <a:xfrm>
            <a:off x="8057344" y="410165"/>
            <a:ext cx="3439332" cy="2306141"/>
          </a:xfrm>
          <a:prstGeom prst="rect">
            <a:avLst/>
          </a:prstGeom>
        </p:spPr>
      </p:pic>
    </p:spTree>
    <p:extLst>
      <p:ext uri="{BB962C8B-B14F-4D97-AF65-F5344CB8AC3E}">
        <p14:creationId xmlns:p14="http://schemas.microsoft.com/office/powerpoint/2010/main" val="313167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A3ED-3FE0-5341-1CDF-BD106B4941C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50EB32F-8CC0-27A5-A3D2-2516EA5697A6}"/>
              </a:ext>
            </a:extLst>
          </p:cNvPr>
          <p:cNvSpPr>
            <a:spLocks noGrp="1"/>
          </p:cNvSpPr>
          <p:nvPr>
            <p:ph type="body" sz="quarter" idx="13"/>
          </p:nvPr>
        </p:nvSpPr>
        <p:spPr/>
        <p:txBody>
          <a:bodyPr/>
          <a:lstStyle/>
          <a:p>
            <a:r>
              <a:rPr lang="nl-NL" dirty="0"/>
              <a:t>Module Methode van beademing - Volumina</a:t>
            </a:r>
          </a:p>
        </p:txBody>
      </p:sp>
      <p:sp>
        <p:nvSpPr>
          <p:cNvPr id="8" name="Text Placeholder 7">
            <a:extLst>
              <a:ext uri="{FF2B5EF4-FFF2-40B4-BE49-F238E27FC236}">
                <a16:creationId xmlns:a16="http://schemas.microsoft.com/office/drawing/2014/main" id="{43355590-78CF-0471-41E6-F6F697921E2D}"/>
              </a:ext>
            </a:extLst>
          </p:cNvPr>
          <p:cNvSpPr>
            <a:spLocks noGrp="1"/>
          </p:cNvSpPr>
          <p:nvPr>
            <p:ph type="body" sz="quarter" idx="17"/>
          </p:nvPr>
        </p:nvSpPr>
        <p:spPr>
          <a:xfrm>
            <a:off x="706438" y="2579688"/>
            <a:ext cx="10765126" cy="3942136"/>
          </a:xfrm>
        </p:spPr>
        <p:txBody>
          <a:bodyPr>
            <a:normAutofit fontScale="92500" lnSpcReduction="20000"/>
          </a:bodyPr>
          <a:lstStyle/>
          <a:p>
            <a:r>
              <a:rPr lang="nl-NL" dirty="0"/>
              <a:t>Uitgangsvraag: Welke parameters kunnen het beste worden gebruikt bij het doseren van het teugvolume bij </a:t>
            </a:r>
            <a:r>
              <a:rPr lang="nl-NL" dirty="0" err="1"/>
              <a:t>longprotectieve</a:t>
            </a:r>
            <a:r>
              <a:rPr lang="nl-NL" dirty="0"/>
              <a:t> beademing van de patiënt met matig-ernstige ARDS?</a:t>
            </a:r>
          </a:p>
          <a:p>
            <a:endParaRPr lang="nl-NL" dirty="0"/>
          </a:p>
          <a:p>
            <a:r>
              <a:rPr lang="nl-NL" dirty="0"/>
              <a:t>Aanbeveling:</a:t>
            </a:r>
          </a:p>
          <a:p>
            <a:r>
              <a:rPr lang="nl-NL" dirty="0"/>
              <a:t>Doseer het teugvolume op 4 – 8 ml/kg voorspelde gewicht met beperking van de plateaudruk tot 30 cmH2O. </a:t>
            </a:r>
          </a:p>
          <a:p>
            <a:r>
              <a:rPr lang="nl-NL" dirty="0"/>
              <a:t>Bepaal de </a:t>
            </a:r>
            <a:r>
              <a:rPr lang="nl-NL" dirty="0" err="1"/>
              <a:t>driving</a:t>
            </a:r>
            <a:r>
              <a:rPr lang="nl-NL" dirty="0"/>
              <a:t> </a:t>
            </a:r>
            <a:r>
              <a:rPr lang="nl-NL" dirty="0" err="1"/>
              <a:t>pressure</a:t>
            </a:r>
            <a:r>
              <a:rPr lang="nl-NL" dirty="0"/>
              <a:t> na het instellen van het teugvolume.</a:t>
            </a:r>
          </a:p>
          <a:p>
            <a:r>
              <a:rPr lang="nl-NL" dirty="0"/>
              <a:t>Overweeg bij een </a:t>
            </a:r>
            <a:r>
              <a:rPr lang="nl-NL" dirty="0" err="1"/>
              <a:t>driving</a:t>
            </a:r>
            <a:r>
              <a:rPr lang="nl-NL" dirty="0"/>
              <a:t> </a:t>
            </a:r>
            <a:r>
              <a:rPr lang="nl-NL" dirty="0" err="1"/>
              <a:t>pressure</a:t>
            </a:r>
            <a:r>
              <a:rPr lang="nl-NL" dirty="0"/>
              <a:t> &gt;15 cmH2O, het teugvolume te verlagen tot een </a:t>
            </a:r>
            <a:r>
              <a:rPr lang="nl-NL" dirty="0" err="1"/>
              <a:t>driving</a:t>
            </a:r>
            <a:r>
              <a:rPr lang="nl-NL" dirty="0"/>
              <a:t> </a:t>
            </a:r>
            <a:r>
              <a:rPr lang="nl-NL" dirty="0" err="1"/>
              <a:t>pressure</a:t>
            </a:r>
            <a:r>
              <a:rPr lang="nl-NL" dirty="0"/>
              <a:t> van maximaal 15 cmH2O wordt bereikt. </a:t>
            </a:r>
          </a:p>
          <a:p>
            <a:r>
              <a:rPr lang="nl-NL" dirty="0"/>
              <a:t>Overweeg een respiratoire acidose te accepteren tot een pCO2 ≤ 60mmHG en pH ≥7.25.</a:t>
            </a:r>
          </a:p>
          <a:p>
            <a:endParaRPr lang="nl-NL" dirty="0"/>
          </a:p>
          <a:p>
            <a:r>
              <a:rPr lang="nl-NL" dirty="0"/>
              <a:t>Opmerking: Binnen deze aanbeveling is zowel ruimte gevonden voor het teugvolume, de plateaudruk en </a:t>
            </a:r>
            <a:r>
              <a:rPr lang="nl-NL" dirty="0" err="1"/>
              <a:t>driving</a:t>
            </a:r>
            <a:r>
              <a:rPr lang="nl-NL" dirty="0"/>
              <a:t> </a:t>
            </a:r>
            <a:r>
              <a:rPr lang="nl-NL" dirty="0" err="1"/>
              <a:t>pressure</a:t>
            </a:r>
            <a:r>
              <a:rPr lang="nl-NL" dirty="0"/>
              <a:t>, waarbij de laatste als meest door de commissie als meest wezenlijke onderdeel van </a:t>
            </a:r>
            <a:r>
              <a:rPr lang="nl-NL" dirty="0" err="1"/>
              <a:t>longprotectieve</a:t>
            </a:r>
            <a:r>
              <a:rPr lang="nl-NL" dirty="0"/>
              <a:t> beademing is bepaald en de andere twee is </a:t>
            </a:r>
            <a:r>
              <a:rPr lang="nl-NL" dirty="0" err="1"/>
              <a:t>randvoorwaardelijk</a:t>
            </a:r>
            <a:endParaRPr lang="en-NL" dirty="0"/>
          </a:p>
        </p:txBody>
      </p:sp>
    </p:spTree>
    <p:extLst>
      <p:ext uri="{BB962C8B-B14F-4D97-AF65-F5344CB8AC3E}">
        <p14:creationId xmlns:p14="http://schemas.microsoft.com/office/powerpoint/2010/main" val="1089193901"/>
      </p:ext>
    </p:extLst>
  </p:cSld>
  <p:clrMapOvr>
    <a:masterClrMapping/>
  </p:clrMapOvr>
</p:sld>
</file>

<file path=ppt/theme/theme1.xml><?xml version="1.0" encoding="utf-8"?>
<a:theme xmlns:a="http://schemas.openxmlformats.org/drawingml/2006/main" name="Office Theme">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ratie presentatie sjabloon" id="{917CD84E-7A81-AE4D-BF8E-95470797EFC9}" vid="{31ADC36C-593B-A848-8002-62DCF03C2A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3" ma:contentTypeDescription="Een nieuw document maken." ma:contentTypeScope="" ma:versionID="a94fca04eb8c60dc3a940eb711303fbb">
  <xsd:schema xmlns:xsd="http://www.w3.org/2001/XMLSchema" xmlns:xs="http://www.w3.org/2001/XMLSchema" xmlns:p="http://schemas.microsoft.com/office/2006/metadata/properties" xmlns:ns2="109bb1df-16e4-4d12-88d3-6ec7f3f58f1a" targetNamespace="http://schemas.microsoft.com/office/2006/metadata/properties" ma:root="true" ma:fieldsID="de0bb6b487b1c4c7688fe27012f3f913"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juid xmlns="http://www.joulesunlimited.com/juid"/>
</file>

<file path=customXml/item5.xml><?xml version="1.0" encoding="utf-8"?>
<juid xmlns="http://www.joulesunlimited.com/juid"/>
</file>

<file path=customXml/itemProps1.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2.xml><?xml version="1.0" encoding="utf-8"?>
<ds:datastoreItem xmlns:ds="http://schemas.openxmlformats.org/officeDocument/2006/customXml" ds:itemID="{60B4E576-DD6C-4620-9EF8-0910744EE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22BE38-C9C3-446A-B815-50F3E16545DE}">
  <ds:schemaRefs>
    <ds:schemaRef ds:uri="http://schemas.microsoft.com/office/2006/metadata/properties"/>
    <ds:schemaRef ds:uri="http://schemas.microsoft.com/office/2006/documentManagement/types"/>
    <ds:schemaRef ds:uri="http://www.w3.org/XML/1998/namespace"/>
    <ds:schemaRef ds:uri="109bb1df-16e4-4d12-88d3-6ec7f3f58f1a"/>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B21B1462-BF51-4501-8EF0-20EE4A096FD3}">
  <ds:schemaRefs>
    <ds:schemaRef ds:uri="http://www.joulesunlimited.com/juid"/>
  </ds:schemaRefs>
</ds:datastoreItem>
</file>

<file path=customXml/itemProps5.xml><?xml version="1.0" encoding="utf-8"?>
<ds:datastoreItem xmlns:ds="http://schemas.openxmlformats.org/officeDocument/2006/customXml" ds:itemID="{3C3690C7-A403-4147-90F6-D84072359708}">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Office Theme</Template>
  <TotalTime>638</TotalTime>
  <Words>2459</Words>
  <Application>Microsoft Macintosh PowerPoint</Application>
  <PresentationFormat>Breedbeeld</PresentationFormat>
  <Paragraphs>227</Paragraphs>
  <Slides>16</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Bernardine Stegeman</dc:creator>
  <cp:lastModifiedBy>Jose Maas</cp:lastModifiedBy>
  <cp:revision>3</cp:revision>
  <dcterms:created xsi:type="dcterms:W3CDTF">2023-08-10T08:52:35Z</dcterms:created>
  <dcterms:modified xsi:type="dcterms:W3CDTF">2024-02-29T21:42:44Z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0x01010073151581E8A75E4F8C7BF8171A0146D9</vt:lpwstr>
  </property>
  <property fmtid="{D5CDD505-2E9C-101B-9397-08002B2CF9AE}" pid="3" name="MediaServiceImageTags">
    <vt:lpwstr/>
  </property>
  <property fmtid="{D5CDD505-2E9C-101B-9397-08002B2CF9AE}" pid="4" name="_dlc_DocIdItemGuid">
    <vt:lpwstr>a83899b6-a748-49a5-82d6-8f0f6e397ac1</vt:lpwstr>
  </property>
</Properties>
</file>