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1"/>
  </p:sldMasterIdLst>
  <p:notesMasterIdLst>
    <p:notesMasterId r:id="rId44"/>
  </p:notesMasterIdLst>
  <p:handoutMasterIdLst>
    <p:handoutMasterId r:id="rId45"/>
  </p:handoutMasterIdLst>
  <p:sldIdLst>
    <p:sldId id="280" r:id="rId12"/>
    <p:sldId id="266" r:id="rId13"/>
    <p:sldId id="267" r:id="rId14"/>
    <p:sldId id="268" r:id="rId15"/>
    <p:sldId id="269" r:id="rId16"/>
    <p:sldId id="300" r:id="rId17"/>
    <p:sldId id="271" r:id="rId18"/>
    <p:sldId id="282" r:id="rId19"/>
    <p:sldId id="283" r:id="rId20"/>
    <p:sldId id="284" r:id="rId21"/>
    <p:sldId id="301" r:id="rId22"/>
    <p:sldId id="285" r:id="rId23"/>
    <p:sldId id="286" r:id="rId24"/>
    <p:sldId id="287" r:id="rId25"/>
    <p:sldId id="302" r:id="rId26"/>
    <p:sldId id="303" r:id="rId27"/>
    <p:sldId id="288" r:id="rId28"/>
    <p:sldId id="289"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276" r:id="rId42"/>
    <p:sldId id="277" r:id="rId43"/>
  </p:sldIdLst>
  <p:sldSz cx="12195175" cy="6858000"/>
  <p:notesSz cx="6858000" cy="9144000"/>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FEBAA2-2FCC-44FB-BB69-295D579DB3F5}" v="1" dt="2023-08-02T11:18:54.1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20" autoAdjust="0"/>
    <p:restoredTop sz="95226" autoAdjust="0"/>
  </p:normalViewPr>
  <p:slideViewPr>
    <p:cSldViewPr>
      <p:cViewPr varScale="1">
        <p:scale>
          <a:sx n="85" d="100"/>
          <a:sy n="85" d="100"/>
        </p:scale>
        <p:origin x="108" y="2094"/>
      </p:cViewPr>
      <p:guideLst/>
    </p:cSldViewPr>
  </p:slideViewPr>
  <p:notesTextViewPr>
    <p:cViewPr>
      <p:scale>
        <a:sx n="3" d="2"/>
        <a:sy n="3" d="2"/>
      </p:scale>
      <p:origin x="0" y="0"/>
    </p:cViewPr>
  </p:notesTextViewPr>
  <p:notesViewPr>
    <p:cSldViewPr>
      <p:cViewPr varScale="1">
        <p:scale>
          <a:sx n="65" d="100"/>
          <a:sy n="65" d="100"/>
        </p:scale>
        <p:origin x="3082" y="53"/>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57D0-0DA8-4B50-962C-F8908CCD91C6}" type="datetimeFigureOut">
              <a:rPr lang="nl-NL" smtClean="0"/>
              <a:pPr/>
              <a:t>18-9-2023</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C0B33-3943-42F1-973C-9CDD51C76BBD}" type="datetimeFigureOut">
              <a:rPr lang="nl-NL" smtClean="0"/>
              <a:pPr/>
              <a:t>18-9-2023</a:t>
            </a:fld>
            <a:endParaRPr lang="nl-NL" dirty="0"/>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richtlijnen.nhg.org/standaarden/polymyalgia-rheumatica-en-arteriitis-temporali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r>
              <a:rPr lang="nl-NL" altLang="nl-NL" b="1" noProof="0" dirty="0">
                <a:latin typeface="Arial" panose="020B0604020202020204" pitchFamily="34" charset="0"/>
              </a:rPr>
              <a:t>Notities voor presentator</a:t>
            </a:r>
          </a:p>
          <a:p>
            <a:pPr eaLnBrk="1" hangingPunct="1"/>
            <a:r>
              <a:rPr lang="nl-NL" altLang="nl-NL" b="0" noProof="0" dirty="0">
                <a:latin typeface="Arial" panose="020B0604020202020204" pitchFamily="34" charset="0"/>
              </a:rPr>
              <a:t>De richtlijn bevat xx aanbevelingen over hoe de zorg verbeterd kan worden. </a:t>
            </a:r>
          </a:p>
          <a:p>
            <a:pPr eaLnBrk="1" hangingPunct="1"/>
            <a:endParaRPr lang="nl-NL" altLang="nl-NL" b="0" noProof="0"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699375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dirty="0">
                <a:solidFill>
                  <a:srgbClr val="000000"/>
                </a:solidFill>
                <a:effectLst/>
                <a:latin typeface="Calibri" panose="020F0502020204030204" pitchFamily="34" charset="0"/>
                <a:ea typeface="Times New Roman" panose="02020603050405020304" pitchFamily="18" charset="0"/>
              </a:rPr>
              <a:t>Op basis van de overwegingen wordt de volgende aanbeveling geformuleerd.</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2278186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gn="l"/>
            <a:r>
              <a:rPr lang="nl-NL" sz="1800" dirty="0">
                <a:effectLst/>
                <a:latin typeface="Calibri" panose="020F0502020204030204" pitchFamily="34" charset="0"/>
                <a:ea typeface="Calibri" panose="020F0502020204030204" pitchFamily="34" charset="0"/>
                <a:cs typeface="Calibri" panose="020F0502020204030204" pitchFamily="34" charset="0"/>
              </a:rPr>
              <a:t>RCA is een ziekte met potentieel ernstige gevolgen zoals irreversibel visusverlies, een herseninfarct dan wel een aneurysma van de aorta. Het diagnostische traject dient aan de ene kant het spectrum van RCA-manifestaties volledig in kaart te brengen en, aan de andere kant, mogelijke alternatieve diagnosen uit te sluiten, om onnodige behandeling met glucocorticoïden te voorkomen. Diagnostiek vindt derhalve bij voorkeur plaats in een spoed diagnostisch traject.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Symptomen met een hoog positieve diagnostische waarde bij RCA zijn kaakclaudicatio, arm- of beenclaudicatio en het hebben van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polymyalgia</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rheumatica</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Bevindingen bij lichamelijk onderzoek met een hoog positieve diagnostische waarde bij RCA zijn verdikking van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arteria</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temporalis, verlies van pulsaties van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arteria</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temporalis, een pijnlijke </a:t>
            </a:r>
            <a:r>
              <a:rPr lang="nl-NL" sz="1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arteria</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temporalis en het hebben van AION.  </a:t>
            </a:r>
          </a:p>
          <a:p>
            <a:pPr algn="l"/>
            <a:endPar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Het is belangrijk om comorbiditeit te vragen om het risico op bijwerkingen door glucocorticoïden in te kunnen schatten.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163187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Als de diagnose SLE is gesteld, zal een patiënt in principe onder de chronische zorg van een reumatoloog of internist vallen. Aangezien de ziekte een zeer heterogeen beloop heeft, zullen de controles die herhaaldelijk worden uitgevoerd per patiënt zeer verschillend zijn. Het monitoren van deze patiënten, en daarmee de aanvraag van aanvullend onderzoek, is geïndividualiseerd en wordt aangepast aan de verschillende klinische situaties (bijv. verdenking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opvlammingen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zwangerschap, etc.). Meerdere internationale richtlijnen adviseren wat, hoe en wanneer aanvullend onderzoek (ten minste) moet worden aangevraagd om ondersteuning te bieden bij de beoordeling van de ziekteactiviteit, maar ook bij de evaluatie van eventuele comorbiditeit.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 werkgroep heeft op basis van deze richtlijnen, lokale expertise vanuit de Nederlandse situatie en consensus binnen de werkgroep de volgende aanbevelingen geformuleerd.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a:p>
            <a:pPr marL="0" marR="0" lvl="0" indent="0" algn="l" defTabSz="1088502" rtl="0" eaLnBrk="1" fontAlgn="auto" latinLnBrk="0" hangingPunct="1">
              <a:lnSpc>
                <a:spcPct val="100000"/>
              </a:lnSpc>
              <a:spcBef>
                <a:spcPts val="0"/>
              </a:spcBef>
              <a:spcAft>
                <a:spcPts val="0"/>
              </a:spcAft>
              <a:buClrTx/>
              <a:buSzTx/>
              <a:buFontTx/>
              <a:buNone/>
              <a:tabLst/>
              <a:defRPr/>
            </a:pPr>
            <a:r>
              <a:rPr lang="nl-NL" dirty="0"/>
              <a:t>* Tool; Appendix I overzicht aanvullende diagnostiek op basis van BSR</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222979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40000" lnSpcReduction="20000"/>
          </a:bodyPr>
          <a:lstStyle/>
          <a:p>
            <a:pPr algn="l"/>
            <a:r>
              <a:rPr lang="nl-NL" sz="1800" dirty="0">
                <a:effectLst/>
                <a:latin typeface="Calibri" panose="020F0502020204030204" pitchFamily="34" charset="0"/>
                <a:ea typeface="Times New Roman" panose="02020603050405020304" pitchFamily="18" charset="0"/>
                <a:cs typeface="Arial" panose="020B0604020202020204" pitchFamily="34" charset="0"/>
              </a:rPr>
              <a:t>In het diagnostische proces wordt de aanvankelijke (a priori) klinische verdenking centraal gesteld en is leidend in het vervolg van het diagnostisch proces. Het stellen van enkel een ‘klinische diagnose’ RCA op basis een combinatie van symptomen, lichamelijk onderzoek en bevindingen in laboratoriumonderzoek dient echter vermeden te worden. Derhalve stelt deze aanbeveling dat bij klinische verdenking op RCA tenminste </a:t>
            </a:r>
            <a:r>
              <a:rPr lang="nl-NL" sz="1800" dirty="0">
                <a:effectLst/>
                <a:latin typeface="Calibri" panose="020F0502020204030204" pitchFamily="34" charset="0"/>
                <a:ea typeface="Times New Roman" panose="02020603050405020304" pitchFamily="18" charset="0"/>
                <a:cs typeface="Calibri" panose="020F0502020204030204" pitchFamily="34" charset="0"/>
              </a:rPr>
              <a:t>éé</a:t>
            </a:r>
            <a:r>
              <a:rPr lang="nl-NL" sz="1800" dirty="0">
                <a:effectLst/>
                <a:latin typeface="Calibri" panose="020F0502020204030204" pitchFamily="34" charset="0"/>
                <a:ea typeface="Times New Roman" panose="02020603050405020304" pitchFamily="18" charset="0"/>
                <a:cs typeface="Arial" panose="020B0604020202020204" pitchFamily="34" charset="0"/>
              </a:rPr>
              <a:t>n additionele diagnostische test zou moeten worden uitgevoerd en bij voorkeur het stroomdiagram diagnostiek RCA (figuur 1) daarbij te hanteren.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Voor wat betreft de keuze van een diagnostische test, wordt TAB nog steeds als goede optie gezien, maar niet meer als standaard eerste keus bij verdenking op C-RCA. De diagnostische testuitkomsten van TAB vari</a:t>
            </a:r>
            <a:r>
              <a:rPr lang="nl-NL" sz="1800" dirty="0">
                <a:effectLst/>
                <a:latin typeface="Calibri" panose="020F0502020204030204" pitchFamily="34" charset="0"/>
                <a:ea typeface="Times New Roman" panose="02020603050405020304" pitchFamily="18" charset="0"/>
                <a:cs typeface="Calibri" panose="020F0502020204030204" pitchFamily="34" charset="0"/>
              </a:rPr>
              <a:t>ë</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ren in de literatuur, maar geven geen 100% accuratesse. Daarnaast is de test invasief en geeft het slechts een unilateraal segment van </a:t>
            </a:r>
            <a:r>
              <a:rPr lang="nl-NL" sz="1800" dirty="0">
                <a:effectLst/>
                <a:latin typeface="Calibri" panose="020F0502020204030204" pitchFamily="34" charset="0"/>
                <a:ea typeface="Times New Roman" panose="02020603050405020304" pitchFamily="18" charset="0"/>
                <a:cs typeface="Calibri" panose="020F0502020204030204" pitchFamily="34" charset="0"/>
              </a:rPr>
              <a:t>de</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 temporalis weer. </a:t>
            </a:r>
            <a:r>
              <a:rPr lang="nl-NL" sz="1800" dirty="0">
                <a:effectLst/>
                <a:latin typeface="Calibri" panose="020F0502020204030204" pitchFamily="34" charset="0"/>
                <a:ea typeface="Times New Roman" panose="02020603050405020304" pitchFamily="18" charset="0"/>
                <a:cs typeface="Calibri" panose="020F0502020204030204" pitchFamily="34" charset="0"/>
              </a:rPr>
              <a:t>In de EULAR 2018 aanbevelingen is opgenomen dat echografie eerste keuze is als diagnostische test</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vanwege het non-invasieve karakter en de mogelijkheid van weergave van een uitgebreid traject van beide temporaal arteri</a:t>
            </a:r>
            <a:r>
              <a:rPr lang="nl-NL" sz="1800" dirty="0">
                <a:effectLst/>
                <a:latin typeface="Calibri" panose="020F0502020204030204" pitchFamily="34" charset="0"/>
                <a:ea typeface="Times New Roman" panose="02020603050405020304" pitchFamily="18" charset="0"/>
                <a:cs typeface="Calibri" panose="020F0502020204030204" pitchFamily="34" charset="0"/>
              </a:rPr>
              <a:t>ë</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n alsmede andere voor echografie toegankelijke arteri</a:t>
            </a:r>
            <a:r>
              <a:rPr lang="nl-NL" sz="1800" dirty="0">
                <a:effectLst/>
                <a:latin typeface="Calibri" panose="020F0502020204030204" pitchFamily="34" charset="0"/>
                <a:ea typeface="Times New Roman" panose="02020603050405020304" pitchFamily="18" charset="0"/>
                <a:cs typeface="Calibri" panose="020F0502020204030204" pitchFamily="34" charset="0"/>
              </a:rPr>
              <a:t>ën die bij C-RCA betrokken.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Voorwaarde is dat adequate echografie apparatuur en C-RCA echografie expertise aanwezig zijn zowel bij de aanvrager als bij de uitvoerder hiervan. Daarnaast dient de echografie expliciet te zijn ingebed in het diagnostisch proces en, de kwaliteit gewaarborgd. Ook dienen “incidentele” verrichtingen door op dit gebied onervaren aanvragers en uitvoerders vermeden te worden (</a:t>
            </a:r>
            <a:r>
              <a:rPr lang="nl-NL" sz="1800" i="1" u="sng"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zie Appendix 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a:effectLst/>
                <a:latin typeface="Calibri" panose="020F0502020204030204" pitchFamily="34" charset="0"/>
                <a:ea typeface="Times New Roman" panose="02020603050405020304" pitchFamily="18" charset="0"/>
                <a:cs typeface="Calibri" panose="020F0502020204030204" pitchFamily="34" charset="0"/>
              </a:rPr>
              <a:t>De TAB blijft bij verdenking op C-RCA, ondanks de genoemde beperkingen, wel het eerste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alternatief voor de echografie gevolgd door de FDG PET/CT-scan en c-MRA.</a:t>
            </a: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Een beperkt aantal studies is verricht naar de diagnostische testwaarden van beeldvormende technieken voor LV-RCA. In de search voor de huidige richtlijn is LV-RCA niet meegenomen. De werkgroep vindt het echter belangrijk om wel een aanbeveling over de inzet van diagnostische testen bij klinische verdenking op overwegend LV-RCA te doen, aangezien het subtype van RCA de keuze van diagnostische testen bepaalt. Een definitief advies op basis van beperkte beschikbare literatuur kan niet worden gegeven. Echter op basis van de actuele wetenschappelijke inzichten en de expertise in de Nederlandse praktijk, wordt </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FDG PET/CT-scan</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a:t>
            </a:r>
            <a:r>
              <a:rPr lang="nl-NL" sz="1800" dirty="0">
                <a:effectLst/>
                <a:latin typeface="Calibri" panose="020F0502020204030204" pitchFamily="34" charset="0"/>
                <a:ea typeface="Calibri" panose="020F0502020204030204" pitchFamily="34" charset="0"/>
                <a:cs typeface="Maiandra GD" panose="020E0502030308020204" pitchFamily="34" charset="0"/>
              </a:rPr>
              <a:t>of echografie als eerste test aanbevolen bij een klinische verdenking op overwegend LV-RCA. Beschikbare data tonen een hoge sensitiviteit en specificiteit van deze techniek bij LV-RCA. Bij beschikbaarheid van </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FDG PET/CT-scan</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en expertise van PET/CT LV-RCA beoordeling </a:t>
            </a:r>
            <a:r>
              <a:rPr lang="nl-NL" sz="1800" dirty="0">
                <a:effectLst/>
                <a:latin typeface="Calibri" panose="020F0502020204030204" pitchFamily="34" charset="0"/>
                <a:ea typeface="Calibri" panose="020F0502020204030204" pitchFamily="34" charset="0"/>
                <a:cs typeface="Maiandra GD" panose="020E0502030308020204" pitchFamily="34" charset="0"/>
              </a:rPr>
              <a:t>heeft deze techniek de voorkeur boven echografie, omdat het gehele lichaam en dus vrijwel alle potentieel bij LV-RCA betrokken arteri</a:t>
            </a:r>
            <a:r>
              <a:rPr lang="nl-NL" sz="1800" dirty="0">
                <a:effectLst/>
                <a:latin typeface="Calibri" panose="020F0502020204030204" pitchFamily="34" charset="0"/>
                <a:ea typeface="Calibri" panose="020F0502020204030204" pitchFamily="34" charset="0"/>
                <a:cs typeface="Calibri" panose="020F0502020204030204" pitchFamily="34" charset="0"/>
              </a:rPr>
              <a:t>ë</a:t>
            </a:r>
            <a:r>
              <a:rPr lang="nl-NL" sz="1800" dirty="0">
                <a:effectLst/>
                <a:latin typeface="Calibri" panose="020F0502020204030204" pitchFamily="34" charset="0"/>
                <a:ea typeface="Calibri" panose="020F0502020204030204" pitchFamily="34" charset="0"/>
                <a:cs typeface="Maiandra GD" panose="020E0502030308020204" pitchFamily="34" charset="0"/>
              </a:rPr>
              <a:t>n in beeld kunnen worden gebracht. Daarnaast kunnen ziektebeelden uit de differentiaaldiagnose vaak worden aangetoond dan wel uitgesloten worden met een </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FDG PET/CT-scan.</a:t>
            </a:r>
            <a:r>
              <a:rPr lang="nl-NL" sz="1800" dirty="0">
                <a:effectLst/>
                <a:latin typeface="Calibri" panose="020F0502020204030204" pitchFamily="34" charset="0"/>
                <a:ea typeface="Calibri" panose="020F0502020204030204" pitchFamily="34" charset="0"/>
                <a:cs typeface="Maiandra GD" panose="020E0502030308020204" pitchFamily="34" charset="0"/>
              </a:rPr>
              <a:t> Het is echter een dure techniek, en gaat gepaard met stralenbelasting. Laagdrempelig kan derhalve als eerste stap ook echografie worden uitgevoerd, met een belangrijke beperking dat de aorta met deze vraagstelling niet adequaat kan worden beoordeeld. Als alternatief kan CTA worden overwogen, in het bijzonder als er gedacht wordt aan een vasculaire complicatie zoals een aneurysma, dissectie of stenose.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Alhoewel het vraagstuk van be</a:t>
            </a:r>
            <a:r>
              <a:rPr lang="nl-NL" sz="1800" dirty="0">
                <a:effectLst/>
                <a:latin typeface="Calibri" panose="020F0502020204030204" pitchFamily="34" charset="0"/>
                <a:ea typeface="Calibri" panose="020F0502020204030204" pitchFamily="34" charset="0"/>
                <a:cs typeface="Calibri" panose="020F0502020204030204" pitchFamily="34" charset="0"/>
              </a:rPr>
              <a:t>ïnvloeding van de diagnostische uitkomsten door gebruik van GC niet is meegenomen in de search van de huidige richtlijn, vindt de werkgroep het relevant om deze aanbeveling in de richtlijn op te nemen: Bij hoge klinische verdenking op overwegend C-RCA wordt aanbevolen om GC binnen 24 uur te starten, met name om oogheelkundige complicaties te voorkomen. De beschikbaarheid van de diagnostische testen moet geen vertragende factor zijn voor het starten van GC bij klinische verdenking op C-RCA. Bij verdenking op overwegend LV-RCA is het direct starten van GC niet direct noodzakelijk bij afwezigheid van </a:t>
            </a:r>
            <a:r>
              <a:rPr lang="nl-NL" sz="1800" dirty="0" err="1">
                <a:effectLst/>
                <a:latin typeface="Calibri" panose="020F0502020204030204" pitchFamily="34" charset="0"/>
                <a:ea typeface="Calibri" panose="020F0502020204030204" pitchFamily="34" charset="0"/>
                <a:cs typeface="Calibri" panose="020F0502020204030204" pitchFamily="34" charset="0"/>
              </a:rPr>
              <a:t>craniële</a:t>
            </a:r>
            <a:r>
              <a:rPr lang="nl-NL" sz="1800" dirty="0">
                <a:effectLst/>
                <a:latin typeface="Calibri" panose="020F0502020204030204" pitchFamily="34" charset="0"/>
                <a:ea typeface="Calibri" panose="020F0502020204030204" pitchFamily="34" charset="0"/>
                <a:cs typeface="Calibri" panose="020F0502020204030204" pitchFamily="34" charset="0"/>
              </a:rPr>
              <a:t> of oogheelkundige/neurologische manifestaties. Hierdoor is vaak ook meer tijd beschikbaar voor het diagnostische traject. Reeds spoedig na het starten van GC zal de diagnostische opbrengst van een diagnostische test afnemen. Gebaseerd op de huidige beschikbare literatuur, wordt aanbevolen om </a:t>
            </a:r>
            <a:r>
              <a:rPr lang="nl-NL" sz="1800" dirty="0">
                <a:effectLst/>
                <a:latin typeface="Calibri" panose="020F0502020204030204" pitchFamily="34" charset="0"/>
                <a:ea typeface="Calibri" panose="020F0502020204030204" pitchFamily="34" charset="0"/>
                <a:cs typeface="Times New Roman" panose="02020603050405020304" pitchFamily="18" charset="0"/>
              </a:rPr>
              <a:t>bij klinische verdenking op RCA zo spoedig mogelijk na het starten van GC een diagnostische test te verrichten: </a:t>
            </a:r>
            <a:r>
              <a:rPr lang="nl-NL" sz="1800" dirty="0">
                <a:effectLst/>
                <a:latin typeface="Calibri" panose="020F0502020204030204" pitchFamily="34" charset="0"/>
                <a:ea typeface="Calibri" panose="020F0502020204030204" pitchFamily="34" charset="0"/>
                <a:cs typeface="Calibri" panose="020F0502020204030204" pitchFamily="34" charset="0"/>
              </a:rPr>
              <a:t>echografie en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FDG PET/CT-scan</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Calibri" panose="020F0502020204030204" pitchFamily="34" charset="0"/>
              </a:rPr>
              <a:t>binnen 3 dagen na start van GC, TAB binnen 7 dagen en c-MRI/MRA binnen 5 dagen. Voor CTA zijn geen gegevens beschikbaar, maar zou 3-5 dagen, in lijn met de bevindingen bij MRA, een pragmatisch advies zijn.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3102283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Om de waarschijnlijkheid van een RCA te vergroten is het belangrijk dat de oogarts een anamnese afneemt en beperkt aanvullend bloedonderzoek doet.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2028678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cs typeface="Times New Roman" panose="02020603050405020304" pitchFamily="18" charset="0"/>
              </a:rPr>
              <a:t>Stroomschema invoegen</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111574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Afbouwschema is weergegeven in de richtlijn.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3571601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Op basis van de beschikbare literatuur in de BSR-richtlijn en klinische praktijkervaring adviseert de werkgroep bij RCA-patiënten met </a:t>
            </a:r>
            <a:r>
              <a:rPr lang="nl-NL" sz="1800" dirty="0">
                <a:effectLst/>
                <a:latin typeface="Calibri" panose="020F0502020204030204" pitchFamily="34" charset="0"/>
                <a:ea typeface="Times New Roman" panose="02020603050405020304" pitchFamily="18" charset="0"/>
                <a:cs typeface="Maiandra GD" panose="020E0502030308020204" pitchFamily="34" charset="0"/>
              </a:rPr>
              <a:t>acuut of intermitterend visusverlies dan wel herseninfarct</a:t>
            </a:r>
            <a:r>
              <a:rPr lang="nl-NL" sz="1800" dirty="0">
                <a:effectLst/>
                <a:latin typeface="Calibri" panose="020F0502020204030204" pitchFamily="34" charset="0"/>
                <a:ea typeface="Calibri" panose="020F0502020204030204" pitchFamily="34" charset="0"/>
                <a:cs typeface="Maiandra GD" panose="020E0502030308020204" pitchFamily="34" charset="0"/>
              </a:rPr>
              <a:t> intraveneuze toediening van methylprednisolon 500 mg tot 1000 mg gedurende 3 opeenvolgende dagen te overwegen. Als dit niet mogelijk is, mag dit de start van oraal </a:t>
            </a:r>
            <a:r>
              <a:rPr lang="nl-NL" sz="1800" dirty="0" err="1">
                <a:effectLst/>
                <a:latin typeface="Calibri" panose="020F0502020204030204" pitchFamily="34" charset="0"/>
                <a:ea typeface="Calibri" panose="020F0502020204030204" pitchFamily="34" charset="0"/>
                <a:cs typeface="Maiandra GD" panose="020E0502030308020204" pitchFamily="34" charset="0"/>
              </a:rPr>
              <a:t>prednis</a:t>
            </a:r>
            <a:r>
              <a:rPr lang="nl-NL" sz="1800" dirty="0">
                <a:effectLst/>
                <a:latin typeface="Calibri" panose="020F0502020204030204" pitchFamily="34" charset="0"/>
                <a:ea typeface="Calibri" panose="020F0502020204030204" pitchFamily="34" charset="0"/>
                <a:cs typeface="Maiandra GD" panose="020E0502030308020204" pitchFamily="34" charset="0"/>
              </a:rPr>
              <a:t>(</a:t>
            </a:r>
            <a:r>
              <a:rPr lang="nl-NL" sz="1800" dirty="0" err="1">
                <a:effectLst/>
                <a:latin typeface="Calibri" panose="020F0502020204030204" pitchFamily="34" charset="0"/>
                <a:ea typeface="Calibri" panose="020F0502020204030204" pitchFamily="34" charset="0"/>
                <a:cs typeface="Maiandra GD" panose="020E0502030308020204" pitchFamily="34" charset="0"/>
              </a:rPr>
              <a:t>ol</a:t>
            </a:r>
            <a:r>
              <a:rPr lang="nl-NL" sz="1800" dirty="0">
                <a:effectLst/>
                <a:latin typeface="Calibri" panose="020F0502020204030204" pitchFamily="34" charset="0"/>
                <a:ea typeface="Calibri" panose="020F0502020204030204" pitchFamily="34" charset="0"/>
                <a:cs typeface="Maiandra GD" panose="020E0502030308020204" pitchFamily="34" charset="0"/>
              </a:rPr>
              <a:t>)on (40-60 mg </a:t>
            </a:r>
            <a:r>
              <a:rPr lang="nl-NL" sz="1800" dirty="0" err="1">
                <a:effectLst/>
                <a:latin typeface="Calibri" panose="020F0502020204030204" pitchFamily="34" charset="0"/>
                <a:ea typeface="Calibri" panose="020F0502020204030204" pitchFamily="34" charset="0"/>
                <a:cs typeface="Maiandra GD" panose="020E0502030308020204" pitchFamily="34" charset="0"/>
              </a:rPr>
              <a:t>dd</a:t>
            </a:r>
            <a:r>
              <a:rPr lang="nl-NL" sz="1800" dirty="0">
                <a:effectLst/>
                <a:latin typeface="Calibri" panose="020F0502020204030204" pitchFamily="34" charset="0"/>
                <a:ea typeface="Calibri" panose="020F0502020204030204" pitchFamily="34" charset="0"/>
                <a:cs typeface="Maiandra GD" panose="020E0502030308020204" pitchFamily="34" charset="0"/>
              </a:rPr>
              <a:t>) niet vertragen. </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Noot: intraveneuze behandelingen worden niet door de huisartsen voorgeschreven.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2115168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RCA is een ernstige aandoening met potentieel invaliderende ischemische complicaties. Behandeling van RCA bestaat met name uit hoge dosering en langdurige gebruik van GC met frequente en soms ernstige bijwerkingen. Daarnaast treedt tijdens het afbouwen van GC in 3 van de 4 patiënten een opvlamming op. Er is een aantal csDMARDs onderzocht in RCA als GC-sparende medicatie. De gecombineerde analyse van 3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RCTs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laat een matig gunstig effect van een relatief lage dosering MTX gebruik op het risico van een opvlamming en tevens een GC-sparend effect in RCA zien. Het aantal patiënten dat behandeld zouden moeten worden om 1 opvlamming te voorkomen is 3,6. Er is uitgebreide ervaring met het gebruik van MTX ook in oudere patiënten met andere inflammatoire reumatische aandoeningen. De kosten van MTX zijn laag en de beschikbaarheid van MTX is hoog. Methotrexaat is echter nog niet geregistreerd voor de indicatie RCA. Interactie met andere medicatie bij polyfarmacie bij 50+ patiënten kan potentiële contra-indicaties geven. In de internationale RCA-richtlijnen wordt het gebruik van MTX aanbevolen als een 2</a:t>
            </a:r>
            <a:r>
              <a:rPr lang="nl-NL" sz="1800" baseline="300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e</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lijns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behandeling naast GC. Start dosering is 15 mg/week en het advies is de MTX op te hogen naar 25 mg per week dan wel een maximaal getolereerde lagere dosering.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is een aantal andere csDMARDs zoals azathioprine, leflunomide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mycofenolaatmofetil</a:t>
            </a:r>
            <a:r>
              <a:rPr lang="nl-NL" sz="1800" dirty="0">
                <a:effectLst/>
                <a:latin typeface="Calibri" panose="020F0502020204030204" pitchFamily="34" charset="0"/>
                <a:ea typeface="Calibri" panose="020F0502020204030204" pitchFamily="34" charset="0"/>
                <a:cs typeface="Times New Roman" panose="02020603050405020304" pitchFamily="18" charset="0"/>
              </a:rPr>
              <a:t> die wel gebruikt worden in de praktijk waarvoor echter ontbreekt enige bewijs. Bij ernstige ischemische complicaties zoals een herseninfarct wordt aanbevolen om deze patiënten te bespreken met een centrum met expertise (</a:t>
            </a:r>
            <a:r>
              <a:rPr lang="nl-NL" sz="1800" i="1"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zie naar Organisatie van zorg</a:t>
            </a:r>
            <a:r>
              <a:rPr lang="nl-NL" sz="1800" dirty="0">
                <a:effectLst/>
                <a:latin typeface="Calibri" panose="020F0502020204030204" pitchFamily="34" charset="0"/>
                <a:ea typeface="Calibri" panose="020F0502020204030204" pitchFamily="34" charset="0"/>
                <a:cs typeface="Times New Roman" panose="02020603050405020304" pitchFamily="18" charset="0"/>
              </a:rPr>
              <a:t>) voor eventuele behandeling met cyclofosfamide of doorverwijzing. </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Noot: deze behandelingen worden niet door de huisartsen voorgeschreven.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905528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RCA is een ernstige aandoening, met mogelijk ook invaliderende complicaties. Behandeling bestaat nu uit GC, maar dit gaat gepaard met frequente en soms ook ernstige bijwerkingen. Ook is het door comorbiditeit soms een onwenselijke behandeling. Daarnaast kan tijdens het GC afbouwen een opvlamming van de ziekte optreden. Er zijn meerdere bDMARDs onderzocht als GC-sparende medicatie bij RCA. Anti-TNF laten geen effect zien bij RCA-patiënten in onderzoek van hoge kwaliteit. Voor bDMARDs zoals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abatacept</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sirukimab</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is het overall bewijs op dit moment nog onvoldoende. Voor TCZ is wel door middel van kwalitatief hoogstaand onderzoek vastgesteld dat het effectief is op ziekteactiviteit, daling van GC gebruik en bijwerkingen. Dit is terug te zien in de BSR-richtlijn en de update van de literatuur. Kanttekening hierbij is dat het effect van TCZ bij patiënten met langer dan 4 jaar GC voor RCA nog onvoldoende onderzocht is en alsmede de optimale behandelduur in de klinische praktijk. Verder zijn de relatief hoge kosten, de normalisatie van de BSE en CRP waardoor deze niet meer geschikt zijn als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biomarkers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de mogelijke bijwerkingen en het potentiële aantal te behandelen patiënten factoren die een weloverwogen plaatsbepaling van dit middel voor de indicatie RCA noodzakelijk maken. Derhalve verdient het de voorkeursbehandeling met TCZ te laten verrichten door behandelaars met ervaring met behandelen van RCA en TCZ. Verder is het advies TCZ pas in te zetten als MTX in een optimale getolereerde dosis van maximaal 25mg/week faalt of bijwerkingen veroorzaakt. Op basis van bovengenoemde overwegingen concludeert de werkgroep dat er een indicatie voor TCZ is bij de behandeling van RCA indien er een indicatie is voor een GC-sparend middel na onvoldoende respons op optimaal gedoseerde MTX of bij contra-indicaties voor -dan wel bijwerkingen van MTX. Na start kan een sneller GC-afbouwschema doorlopen worden (</a:t>
            </a:r>
            <a:r>
              <a:rPr lang="nl-NL" sz="1800" i="1" u="sng"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zie module Glucocorticoïden en het Afbouwschema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Indien de behandeling met TCZ faalt door ineffectiviteit of bijwerkingen kan in overleg met een centrum met expertise gekeken worden naar andere mogelijkheden. Verder wijst de werkgroep op de recente studie gepubliceerd over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baricitinib</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andere studies die nu lopen waaruit in de nabije toekomst voor patiënten die falen op TCZ mogelijk vervolg behandelopties blijken, onder andere studies naar het effect van andere JAK/STAT remmers 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mavrilumab</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(Sandovici, 2022). Hierover kunnen nu nog geen aanbevelingen gedaan worden. </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Noot: deze behandelingen worden niet door de huisartsen voorgeschreven.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188175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eaLnBrk="1" hangingPunct="1">
              <a:spcBef>
                <a:spcPts val="600"/>
              </a:spcBef>
            </a:pPr>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Nieuwe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a:t>
            </a:r>
          </a:p>
          <a:p>
            <a:pPr eaLnBrk="1" hangingPunct="1">
              <a:spcBef>
                <a:spcPts val="600"/>
              </a:spcBef>
            </a:pP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richtlijn</a:t>
            </a:r>
            <a:r>
              <a:rPr lang="en-GB" altLang="nl-NL" dirty="0">
                <a:latin typeface="Arial" panose="020B0604020202020204" pitchFamily="34" charset="0"/>
              </a:rPr>
              <a:t> is </a:t>
            </a:r>
            <a:r>
              <a:rPr lang="en-GB" altLang="nl-NL" dirty="0" err="1">
                <a:latin typeface="Arial" panose="020B0604020202020204" pitchFamily="34" charset="0"/>
              </a:rPr>
              <a:t>opgesteld</a:t>
            </a:r>
            <a:r>
              <a:rPr lang="en-GB" altLang="nl-NL" dirty="0">
                <a:latin typeface="Arial" panose="020B0604020202020204" pitchFamily="34" charset="0"/>
              </a:rPr>
              <a:t> </a:t>
            </a:r>
            <a:r>
              <a:rPr lang="en-GB" altLang="nl-NL" dirty="0" err="1">
                <a:latin typeface="Arial" panose="020B0604020202020204" pitchFamily="34" charset="0"/>
              </a:rPr>
              <a:t>tussen</a:t>
            </a:r>
            <a:r>
              <a:rPr lang="en-GB" altLang="nl-NL" dirty="0">
                <a:latin typeface="Arial" panose="020B0604020202020204" pitchFamily="34" charset="0"/>
              </a:rPr>
              <a:t> 2019 </a:t>
            </a:r>
            <a:r>
              <a:rPr lang="en-GB" altLang="nl-NL" dirty="0" err="1">
                <a:latin typeface="Arial" panose="020B0604020202020204" pitchFamily="34" charset="0"/>
              </a:rPr>
              <a:t>en</a:t>
            </a:r>
            <a:r>
              <a:rPr lang="en-GB" altLang="nl-NL" dirty="0">
                <a:latin typeface="Arial" panose="020B0604020202020204" pitchFamily="34" charset="0"/>
              </a:rPr>
              <a:t> 2023. De </a:t>
            </a:r>
            <a:r>
              <a:rPr lang="en-GB" altLang="nl-NL" dirty="0" err="1">
                <a:latin typeface="Arial" panose="020B0604020202020204" pitchFamily="34" charset="0"/>
              </a:rPr>
              <a:t>herziening</a:t>
            </a:r>
            <a:r>
              <a:rPr lang="en-GB" altLang="nl-NL" dirty="0">
                <a:latin typeface="Arial" panose="020B0604020202020204" pitchFamily="34" charset="0"/>
              </a:rPr>
              <a:t> </a:t>
            </a:r>
            <a:r>
              <a:rPr lang="en-GB" altLang="nl-NL" dirty="0" err="1">
                <a:latin typeface="Arial" panose="020B0604020202020204" pitchFamily="34" charset="0"/>
              </a:rPr>
              <a:t>zal</a:t>
            </a:r>
            <a:r>
              <a:rPr lang="en-GB" altLang="nl-NL" dirty="0">
                <a:latin typeface="Arial" panose="020B0604020202020204" pitchFamily="34" charset="0"/>
              </a:rPr>
              <a:t> </a:t>
            </a:r>
            <a:r>
              <a:rPr lang="en-GB" altLang="nl-NL" dirty="0" err="1">
                <a:latin typeface="Arial" panose="020B0604020202020204" pitchFamily="34" charset="0"/>
              </a:rPr>
              <a:t>plaatsvinden</a:t>
            </a:r>
            <a:r>
              <a:rPr lang="en-GB" altLang="nl-NL" dirty="0">
                <a:latin typeface="Arial" panose="020B0604020202020204" pitchFamily="34" charset="0"/>
              </a:rPr>
              <a:t> conform het </a:t>
            </a:r>
            <a:r>
              <a:rPr lang="en-GB" altLang="nl-NL" dirty="0" err="1">
                <a:latin typeface="Arial" panose="020B0604020202020204" pitchFamily="34" charset="0"/>
              </a:rPr>
              <a:t>onderhoudsplan</a:t>
            </a:r>
            <a:r>
              <a:rPr lang="en-GB" altLang="nl-NL" dirty="0">
                <a:latin typeface="Arial" panose="020B0604020202020204" pitchFamily="34" charset="0"/>
              </a:rPr>
              <a:t> </a:t>
            </a:r>
            <a:r>
              <a:rPr lang="en-GB" altLang="nl-NL" dirty="0" err="1">
                <a:latin typeface="Arial" panose="020B0604020202020204" pitchFamily="34" charset="0"/>
              </a:rPr>
              <a:t>middels</a:t>
            </a:r>
            <a:r>
              <a:rPr lang="en-GB" altLang="nl-NL" dirty="0">
                <a:latin typeface="Arial" panose="020B0604020202020204" pitchFamily="34" charset="0"/>
              </a:rPr>
              <a:t> </a:t>
            </a:r>
            <a:r>
              <a:rPr lang="en-GB" altLang="nl-NL" dirty="0" err="1">
                <a:latin typeface="Arial" panose="020B0604020202020204" pitchFamily="34" charset="0"/>
              </a:rPr>
              <a:t>modulair</a:t>
            </a:r>
            <a:r>
              <a:rPr lang="en-GB" altLang="nl-NL" dirty="0">
                <a:latin typeface="Arial" panose="020B0604020202020204" pitchFamily="34" charset="0"/>
              </a:rPr>
              <a:t> </a:t>
            </a:r>
            <a:r>
              <a:rPr lang="en-GB" altLang="nl-NL" dirty="0" err="1">
                <a:latin typeface="Arial" panose="020B0604020202020204" pitchFamily="34" charset="0"/>
              </a:rPr>
              <a:t>onderhoud</a:t>
            </a:r>
            <a:r>
              <a:rPr lang="en-GB" altLang="nl-NL" dirty="0">
                <a:latin typeface="Arial" panose="020B0604020202020204" pitchFamily="34" charset="0"/>
              </a:rPr>
              <a:t>.</a:t>
            </a:r>
          </a:p>
          <a:p>
            <a:pPr eaLnBrk="1" hangingPunct="1">
              <a:spcBef>
                <a:spcPts val="600"/>
              </a:spcBef>
            </a:pPr>
            <a:endParaRPr lang="en-GB" altLang="nl-NL" dirty="0">
              <a:latin typeface="Arial" panose="020B0604020202020204" pitchFamily="34"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richtlijn bestaat uit de volgende modules:</a:t>
            </a: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Algemene inleiding;</a:t>
            </a: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verwijzing;</a:t>
            </a: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diagnostiek;</a:t>
            </a: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medicamenteuze behandelingen;</a:t>
            </a: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niet-medicamenteuze behandelingen;</a:t>
            </a: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monitoring (inclusief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aneursyma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screening);</a:t>
            </a:r>
          </a:p>
          <a:p>
            <a:pPr marL="342900" lvl="0" indent="-342900">
              <a:buFont typeface="Symbol" panose="05050102010706020507" pitchFamily="18" charset="2"/>
              <a:buChar cha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randvoorwaarden (organisatie van zorg).</a:t>
            </a:r>
          </a:p>
          <a:p>
            <a:pPr eaLnBrk="1" hangingPunct="1">
              <a:spcBef>
                <a:spcPts val="600"/>
              </a:spcBef>
            </a:pPr>
            <a:endParaRPr lang="en-GB" altLang="nl-NL" dirty="0">
              <a:latin typeface="Arial" panose="020B0604020202020204" pitchFamily="34" charset="0"/>
            </a:endParaRPr>
          </a:p>
          <a:p>
            <a:pPr eaLnBrk="1" hangingPunct="1">
              <a:spcBef>
                <a:spcPts val="600"/>
              </a:spcBef>
            </a:pPr>
            <a:endParaRPr lang="en-GB" altLang="nl-NL" dirty="0">
              <a:latin typeface="Arial" panose="020B0604020202020204" pitchFamily="34" charset="0"/>
            </a:endParaRPr>
          </a:p>
          <a:p>
            <a:pPr eaLnBrk="1" hangingPunct="1">
              <a:spcBef>
                <a:spcPts val="600"/>
              </a:spcBef>
            </a:pPr>
            <a:r>
              <a:rPr lang="en-GB" altLang="nl-NL" dirty="0">
                <a:latin typeface="Arial" panose="020B0604020202020204" pitchFamily="34" charset="0"/>
              </a:rPr>
              <a:t>Over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presentatie</a:t>
            </a:r>
            <a:r>
              <a:rPr lang="en-GB" altLang="nl-NL" dirty="0">
                <a:latin typeface="Arial" panose="020B0604020202020204" pitchFamily="34" charset="0"/>
              </a:rPr>
              <a:t>:</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De </a:t>
            </a:r>
            <a:r>
              <a:rPr lang="en-GB" altLang="nl-NL" dirty="0" err="1">
                <a:latin typeface="Arial" panose="020B0604020202020204" pitchFamily="34" charset="0"/>
              </a:rPr>
              <a:t>presentatie</a:t>
            </a:r>
            <a:r>
              <a:rPr lang="en-GB" altLang="nl-NL" dirty="0">
                <a:latin typeface="Arial" panose="020B0604020202020204" pitchFamily="34" charset="0"/>
              </a:rPr>
              <a:t> start met </a:t>
            </a:r>
            <a:r>
              <a:rPr lang="en-GB" altLang="nl-NL" dirty="0" err="1">
                <a:latin typeface="Arial" panose="020B0604020202020204" pitchFamily="34" charset="0"/>
              </a:rPr>
              <a:t>een</a:t>
            </a:r>
            <a:r>
              <a:rPr lang="en-GB" altLang="nl-NL" dirty="0">
                <a:latin typeface="Arial" panose="020B0604020202020204" pitchFamily="34" charset="0"/>
              </a:rPr>
              <a:t> </a:t>
            </a:r>
            <a:r>
              <a:rPr lang="en-GB" altLang="nl-NL" dirty="0" err="1">
                <a:latin typeface="Arial" panose="020B0604020202020204" pitchFamily="34" charset="0"/>
              </a:rPr>
              <a:t>korte</a:t>
            </a:r>
            <a:r>
              <a:rPr lang="en-GB" altLang="nl-NL" dirty="0">
                <a:latin typeface="Arial" panose="020B0604020202020204" pitchFamily="34" charset="0"/>
              </a:rPr>
              <a:t> </a:t>
            </a:r>
            <a:r>
              <a:rPr lang="en-GB" altLang="nl-NL" dirty="0" err="1">
                <a:latin typeface="Arial" panose="020B0604020202020204" pitchFamily="34" charset="0"/>
              </a:rPr>
              <a:t>achtergrond</a:t>
            </a:r>
            <a:r>
              <a:rPr lang="en-GB" altLang="nl-NL" dirty="0">
                <a:latin typeface="Arial" panose="020B0604020202020204" pitchFamily="34" charset="0"/>
              </a:rPr>
              <a:t> </a:t>
            </a:r>
            <a:r>
              <a:rPr lang="en-GB" altLang="nl-NL" dirty="0" err="1">
                <a:latin typeface="Arial" panose="020B0604020202020204" pitchFamily="34" charset="0"/>
              </a:rPr>
              <a:t>bij</a:t>
            </a:r>
            <a:r>
              <a:rPr lang="en-GB" altLang="nl-NL" dirty="0">
                <a:latin typeface="Arial" panose="020B0604020202020204" pitchFamily="34" charset="0"/>
              </a:rPr>
              <a:t> de </a:t>
            </a:r>
            <a:r>
              <a:rPr lang="en-GB" altLang="nl-NL" dirty="0" err="1">
                <a:latin typeface="Arial" panose="020B0604020202020204" pitchFamily="34" charset="0"/>
              </a:rPr>
              <a:t>richtlijn</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a:t>
            </a:r>
            <a:r>
              <a:rPr lang="en-GB" altLang="nl-NL" dirty="0" err="1">
                <a:latin typeface="Arial" panose="020B0604020202020204" pitchFamily="34" charset="0"/>
              </a:rPr>
              <a:t>waarom</a:t>
            </a:r>
            <a:r>
              <a:rPr lang="en-GB" altLang="nl-NL" dirty="0">
                <a:latin typeface="Arial" panose="020B0604020202020204" pitchFamily="34" charset="0"/>
              </a:rPr>
              <a:t> </a:t>
            </a:r>
            <a:r>
              <a:rPr lang="en-GB" altLang="nl-NL" dirty="0" err="1">
                <a:latin typeface="Arial" panose="020B0604020202020204" pitchFamily="34" charset="0"/>
              </a:rPr>
              <a:t>deze</a:t>
            </a:r>
            <a:r>
              <a:rPr lang="en-GB" altLang="nl-NL" dirty="0">
                <a:latin typeface="Arial" panose="020B0604020202020204" pitchFamily="34" charset="0"/>
              </a:rPr>
              <a:t> </a:t>
            </a:r>
            <a:r>
              <a:rPr lang="en-GB" altLang="nl-NL" dirty="0" err="1">
                <a:latin typeface="Arial" panose="020B0604020202020204" pitchFamily="34" charset="0"/>
              </a:rPr>
              <a:t>belangrijk</a:t>
            </a:r>
            <a:r>
              <a:rPr lang="en-GB" altLang="nl-NL" dirty="0">
                <a:latin typeface="Arial" panose="020B0604020202020204" pitchFamily="34" charset="0"/>
              </a:rPr>
              <a:t> is</a:t>
            </a:r>
          </a:p>
          <a:p>
            <a:pPr marL="171450" indent="-171450" eaLnBrk="1" hangingPunct="1">
              <a:spcBef>
                <a:spcPts val="600"/>
              </a:spcBef>
              <a:buFont typeface="Arial" panose="020B0604020202020204" pitchFamily="34" charset="0"/>
              <a:buChar char="•"/>
            </a:pPr>
            <a:r>
              <a:rPr lang="en-GB" altLang="nl-NL" dirty="0">
                <a:latin typeface="Arial" panose="020B0604020202020204" pitchFamily="34" charset="0"/>
              </a:rPr>
              <a:t>Dan de </a:t>
            </a:r>
            <a:r>
              <a:rPr lang="en-GB" altLang="nl-NL" dirty="0" err="1">
                <a:latin typeface="Arial" panose="020B0604020202020204" pitchFamily="34" charset="0"/>
              </a:rPr>
              <a:t>prioriteiten</a:t>
            </a:r>
            <a:r>
              <a:rPr lang="en-GB" altLang="nl-NL" dirty="0">
                <a:latin typeface="Arial" panose="020B0604020202020204" pitchFamily="34" charset="0"/>
              </a:rPr>
              <a:t> voor </a:t>
            </a:r>
            <a:r>
              <a:rPr lang="en-GB" altLang="nl-NL" dirty="0" err="1">
                <a:latin typeface="Arial" panose="020B0604020202020204" pitchFamily="34" charset="0"/>
              </a:rPr>
              <a:t>implementatie</a:t>
            </a:r>
            <a:r>
              <a:rPr lang="en-GB" altLang="nl-NL" dirty="0">
                <a:latin typeface="Arial" panose="020B0604020202020204" pitchFamily="34" charset="0"/>
              </a:rPr>
              <a:t> </a:t>
            </a:r>
            <a:r>
              <a:rPr lang="en-GB" altLang="nl-NL" dirty="0" err="1">
                <a:latin typeface="Arial" panose="020B0604020202020204" pitchFamily="34" charset="0"/>
              </a:rPr>
              <a:t>en</a:t>
            </a:r>
            <a:r>
              <a:rPr lang="en-GB" altLang="nl-NL" dirty="0">
                <a:latin typeface="Arial" panose="020B0604020202020204" pitchFamily="34" charset="0"/>
              </a:rPr>
              <a:t> de </a:t>
            </a:r>
            <a:r>
              <a:rPr lang="en-GB" altLang="nl-NL" dirty="0" err="1">
                <a:latin typeface="Arial" panose="020B0604020202020204" pitchFamily="34" charset="0"/>
              </a:rPr>
              <a:t>aanbevelingen</a:t>
            </a:r>
            <a:r>
              <a:rPr lang="en-GB" altLang="nl-NL" dirty="0">
                <a:latin typeface="Arial" panose="020B0604020202020204" pitchFamily="34" charset="0"/>
              </a:rPr>
              <a:t> </a:t>
            </a:r>
          </a:p>
          <a:p>
            <a:pPr marL="171450" indent="-171450" eaLnBrk="1" hangingPunct="1">
              <a:spcBef>
                <a:spcPts val="600"/>
              </a:spcBef>
              <a:buFont typeface="Arial" panose="020B0604020202020204" pitchFamily="34" charset="0"/>
              <a:buChar char="•"/>
            </a:pPr>
            <a:r>
              <a:rPr lang="en-GB" altLang="nl-NL" dirty="0" err="1">
                <a:latin typeface="Arial" panose="020B0604020202020204" pitchFamily="34" charset="0"/>
                <a:sym typeface="Wingdings" panose="05000000000000000000" pitchFamily="2" charset="2"/>
              </a:rPr>
              <a:t>Verdere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informatie</a:t>
            </a:r>
            <a:r>
              <a:rPr lang="en-GB" altLang="nl-NL" dirty="0">
                <a:latin typeface="Arial" panose="020B0604020202020204" pitchFamily="34" charset="0"/>
                <a:sym typeface="Wingdings" panose="05000000000000000000" pitchFamily="2" charset="2"/>
              </a:rPr>
              <a:t> </a:t>
            </a:r>
            <a:r>
              <a:rPr lang="en-GB" altLang="nl-NL" dirty="0" err="1">
                <a:latin typeface="Arial" panose="020B0604020202020204" pitchFamily="34" charset="0"/>
                <a:sym typeface="Wingdings" panose="05000000000000000000" pitchFamily="2" charset="2"/>
              </a:rPr>
              <a:t>en</a:t>
            </a:r>
            <a:r>
              <a:rPr lang="en-GB" altLang="nl-NL" dirty="0">
                <a:latin typeface="Arial" panose="020B0604020202020204" pitchFamily="34" charset="0"/>
                <a:sym typeface="Wingdings" panose="05000000000000000000" pitchFamily="2" charset="2"/>
              </a:rPr>
              <a:t> tools </a:t>
            </a:r>
            <a:r>
              <a:rPr lang="en-GB" altLang="nl-NL" dirty="0" err="1">
                <a:latin typeface="Arial" panose="020B0604020202020204" pitchFamily="34" charset="0"/>
                <a:sym typeface="Wingdings" panose="05000000000000000000" pitchFamily="2" charset="2"/>
              </a:rPr>
              <a:t>bij</a:t>
            </a:r>
            <a:r>
              <a:rPr lang="en-GB" altLang="nl-NL" dirty="0">
                <a:latin typeface="Arial" panose="020B0604020202020204" pitchFamily="34" charset="0"/>
                <a:sym typeface="Wingdings" panose="05000000000000000000" pitchFamily="2" charset="2"/>
              </a:rPr>
              <a:t> de </a:t>
            </a:r>
            <a:r>
              <a:rPr lang="en-GB" altLang="nl-NL" dirty="0" err="1">
                <a:latin typeface="Arial" panose="020B0604020202020204" pitchFamily="34" charset="0"/>
                <a:sym typeface="Wingdings" panose="05000000000000000000" pitchFamily="2" charset="2"/>
              </a:rPr>
              <a:t>richtlijn</a:t>
            </a:r>
            <a:endParaRPr lang="en-GB" altLang="nl-NL" dirty="0">
              <a:latin typeface="Arial" panose="020B0604020202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RCA is een ernstige aandoening, met mogelijk ook invaliderende complicaties. Behandeling bestaat nu uit GC, maar dit gaat gepaard met frequente en soms ook ernstige bijwerkingen. Ook is het door comorbiditeit soms een onwenselijke behandeling. Daarnaast kan tijdens het GC afbouwen een opvlamming van de ziekte optreden. Er zijn meerdere bDMARDs onderzocht als GC-sparende medicatie bij RCA. Anti-TNF laten geen effect zien bij RCA-patiënten in onderzoek van hoge kwaliteit. Voor bDMARDs zoals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abatacept</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sirukimab</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is het overall bewijs op dit moment nog onvoldoende. Voor TCZ is wel door middel van kwalitatief hoogstaand onderzoek vastgesteld dat het effectief is op ziekteactiviteit, daling van GC gebruik en bijwerkingen. Dit is terug te zien in de BSR-richtlijn en de update van de literatuur. Kanttekening hierbij is dat het effect van TCZ bij patiënten met langer dan 4 jaar GC voor RCA nog onvoldoende onderzocht is en alsmede de optimale behandelduur in de klinische praktijk. Verder zijn de relatief hoge kosten, de normalisatie van de BSE en CRP waardoor deze niet meer geschikt zijn als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biomarkers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de mogelijke bijwerkingen en het potentiële aantal te behandelen patiënten factoren die een weloverwogen plaatsbepaling van dit middel voor de indicatie RCA noodzakelijk maken. Derhalve verdient het de voorkeursbehandeling met TCZ te laten verrichten door behandelaars met ervaring met behandelen van RCA en TCZ. Verder is het advies TCZ pas in te zetten als MTX in een optimale getolereerde dosis van maximaal 25mg/week faalt of bijwerkingen veroorzaakt. Op basis van bovengenoemde overwegingen concludeert de werkgroep dat er een indicatie voor TCZ is bij de behandeling van RCA indien er een indicatie is voor een GC-sparend middel na onvoldoende respons op optimaal gedoseerde MTX of bij contra-indicaties voor -dan wel bijwerkingen van MTX. Na start kan een sneller GC-afbouwschema doorlopen worden (</a:t>
            </a:r>
            <a:r>
              <a:rPr lang="nl-NL" sz="1800" i="1" u="sng"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zie module Glucocorticoïden en het Afbouwschema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Indien de behandeling met TCZ faalt door ineffectiviteit of bijwerkingen kan in overleg met een centrum met expertise gekeken worden naar andere mogelijkheden. Verder wijst de werkgroep op de recente studie gepubliceerd over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baricitinib</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andere studies die nu lopen waaruit in de nabije toekomst voor patiënten die falen op TCZ mogelijk vervolg behandelopties blijken, onder andere studies naar het effect van andere JAK/STAT remmers 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mavrilumab</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(Sandovici, 2022). Hierover kunnen nu nog geen aanbevelingen gedaan worden. </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Noot: deze behandelingen worden niet door de huisartsen voorgeschreven.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292238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Vanwege het ontbreken van bewijs is er onvoldoende onderbouwing om bij de diagnose RCA preventieve medicatie te adviseren. Wel is het belangrijk na te gaan of er op grond van de leeftijd en co-morbide aandoeningen een indicatie is om preventieve medicatie te starten op grond van de bestaande richtlijnen.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3952096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Vanwege het ontbreken van bewijs is er onvoldoende onderbouwing om bij de diagnose RCA preventieve medicatie te adviseren. Wel is het belangrijk na te gaan of er op grond van de leeftijd en co-morbide aandoeningen een indicatie is om preventieve medicatie te starten op grond van de bestaande richtlijnen.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1545383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is geen specifiek onderzoek gedaan naar de effecten van fysio-/oefentherapie en wanneer een patiënten doorverwezen moeten worden naar fysio-/oefentherapie bij RCA. De huidige aanbevelingen zijn op basis van evidentie betreffende oefentherapie bij overige inflammatoire en reumatische aandoeningen waaronder artrose en expert opinion.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2330481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is geen specifiek onderzoek gedaan naar de effecten van fysio-/oefentherapie en wanneer een patiënten doorverwezen moeten worden naar fysio-/oefentherapie bij RCA. De huidige aanbevelingen zijn op basis van evidentie betreffende oefentherapie bij overige inflammatoire en reumatische aandoeningen waaronder artrose en expert opinion.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4161751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is geen specifiek onderzoek gedaan naar de effecten van fysio-/oefentherapie en wanneer een patiënten doorverwezen moeten worden naar fysio-/oefentherapie bij RCA. De huidige aanbevelingen zijn op basis van evidentie betreffende oefentherapie bij overige inflammatoire en reumatische aandoeningen waaronder artrose en expert opinion.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3770906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is geen specifiek onderzoek gedaan naar de effecten van fysio-/oefentherapie en wanneer een patiënten doorverwezen moeten worden naar fysio-/oefentherapie bij RCA. De huidige aanbevelingen zijn op basis van evidentie betreffende oefentherapie bij overige inflammatoire en reumatische aandoeningen waaronder artrose en expert opinion.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27</a:t>
            </a:fld>
            <a:endParaRPr lang="nl-NL" dirty="0"/>
          </a:p>
        </p:txBody>
      </p:sp>
    </p:spTree>
    <p:extLst>
      <p:ext uri="{BB962C8B-B14F-4D97-AF65-F5344CB8AC3E}">
        <p14:creationId xmlns:p14="http://schemas.microsoft.com/office/powerpoint/2010/main" val="2357828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marL="457200" algn="l"/>
            <a:r>
              <a:rPr lang="nl-NL" sz="1800" dirty="0">
                <a:effectLst/>
                <a:latin typeface="Calibri" panose="020F0502020204030204" pitchFamily="34" charset="0"/>
                <a:ea typeface="Calibri" panose="020F0502020204030204" pitchFamily="34" charset="0"/>
                <a:cs typeface="Times New Roman" panose="02020603050405020304" pitchFamily="18" charset="0"/>
              </a:rPr>
              <a:t>Patiënten met RCA dienen in de eerste maanden van behandeling intensief te worden gecontroleerd. Overweeg een controle bij voorkeur elke 2-4 weken na start van de behandeling, en daarna elke 3-4 maanden afhankelijk van het beloop van de ziekte. Er dient voldoende tijd te zijn bij het eerste consult en bij de vervolgconsulten aangezien het een oudere patiëntengroep betreft met vaak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comorbide</a:t>
            </a:r>
            <a:r>
              <a:rPr lang="nl-NL" sz="1800" dirty="0">
                <a:effectLst/>
                <a:latin typeface="Calibri" panose="020F0502020204030204" pitchFamily="34" charset="0"/>
                <a:ea typeface="Calibri" panose="020F0502020204030204" pitchFamily="34" charset="0"/>
                <a:cs typeface="Times New Roman" panose="02020603050405020304" pitchFamily="18" charset="0"/>
              </a:rPr>
              <a:t> aandoeningen waarbij uitleg aan de patiënt en afstemming met de andere zorgverleners en de huisarts essentieel zijn voor een goede behandeling.</a:t>
            </a:r>
          </a:p>
          <a:p>
            <a:pPr marL="457200"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Bij de monitoring van patiënten die behandeld worden vanwege RCA dient aandacht te zijn voor de bijwerkingen van GC en aanvullende immunosuppressieve behandeling.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28</a:t>
            </a:fld>
            <a:endParaRPr lang="nl-NL" dirty="0"/>
          </a:p>
        </p:txBody>
      </p:sp>
    </p:spTree>
    <p:extLst>
      <p:ext uri="{BB962C8B-B14F-4D97-AF65-F5344CB8AC3E}">
        <p14:creationId xmlns:p14="http://schemas.microsoft.com/office/powerpoint/2010/main" val="2483754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Calibri" panose="020F0502020204030204" pitchFamily="34" charset="0"/>
                <a:cs typeface="Times New Roman" panose="02020603050405020304" pitchFamily="18" charset="0"/>
              </a:rPr>
              <a:t>Screening op ziekte of complicaties in het algemeen is zinvol als het een dreigend gezondheidsrisico of overlijden kan voorkomen door vroege herkenning en ingrijpen, en als de kosten van screening opwegen tegen de winst in gezondheid/afgewende kosten gezondheidszorg. Daarvoor moet duidelijk zijn wie de risicopati</a:t>
            </a:r>
            <a:r>
              <a:rPr lang="nl-NL" sz="1800" dirty="0">
                <a:effectLst/>
                <a:latin typeface="Calibri" panose="020F0502020204030204" pitchFamily="34" charset="0"/>
                <a:ea typeface="Calibri" panose="020F0502020204030204" pitchFamily="34" charset="0"/>
                <a:cs typeface="Calibri" panose="020F0502020204030204" pitchFamily="34" charset="0"/>
              </a:rPr>
              <a:t>ë</a:t>
            </a:r>
            <a:r>
              <a:rPr lang="nl-NL" sz="1800" dirty="0">
                <a:effectLst/>
                <a:latin typeface="Calibri" panose="020F0502020204030204" pitchFamily="34" charset="0"/>
                <a:ea typeface="Calibri" panose="020F0502020204030204" pitchFamily="34" charset="0"/>
                <a:cs typeface="Times New Roman" panose="02020603050405020304" pitchFamily="18" charset="0"/>
              </a:rPr>
              <a:t>nten zijn, met welke modaliteit en op welk moment gescreend dient te worden. Bij patiënten met RCA is de vraag of het eerder vangen van een aorta aneurysma daadwerkelijk tot een interventie zal leiden (zeker gezien de oudere populatie met comorbiditeit zal chirurgie soms gecontra-indiceerd zijn) en dit vervolgens tot gewonnen levensjaren leidt. De beperkte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evidence</a:t>
            </a:r>
            <a:r>
              <a:rPr lang="nl-NL" sz="1800" dirty="0">
                <a:effectLst/>
                <a:latin typeface="Calibri" panose="020F0502020204030204" pitchFamily="34" charset="0"/>
                <a:ea typeface="Calibri" panose="020F0502020204030204" pitchFamily="34" charset="0"/>
                <a:cs typeface="Times New Roman" panose="02020603050405020304" pitchFamily="18" charset="0"/>
              </a:rPr>
              <a:t> die hiervoor bestaat, laat zien dat minder dan de helft van de pati</a:t>
            </a:r>
            <a:r>
              <a:rPr lang="nl-NL" sz="1800" dirty="0">
                <a:effectLst/>
                <a:latin typeface="Calibri" panose="020F0502020204030204" pitchFamily="34" charset="0"/>
                <a:ea typeface="Calibri" panose="020F0502020204030204" pitchFamily="34" charset="0"/>
                <a:cs typeface="Calibri" panose="020F0502020204030204" pitchFamily="34" charset="0"/>
              </a:rPr>
              <a:t>ë</a:t>
            </a:r>
            <a:r>
              <a:rPr lang="nl-NL" sz="1800" dirty="0">
                <a:effectLst/>
                <a:latin typeface="Calibri" panose="020F0502020204030204" pitchFamily="34" charset="0"/>
                <a:ea typeface="Calibri" panose="020F0502020204030204" pitchFamily="34" charset="0"/>
                <a:cs typeface="Times New Roman" panose="02020603050405020304" pitchFamily="18" charset="0"/>
              </a:rPr>
              <a:t>nten waarbij een aneurysma wordt gevonden, wordt geopereerd. Daarnaast is het onduidelijk in hoeverre de mortaliteit bij patiënten met RCA verhoogd is door de aanwezigheid van aneurysmata. Als een laag a priori risico op overlijden maar minimaal extra wordt verlaagd door screening en interventie, zal de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number</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needed</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to</a:t>
            </a:r>
            <a:r>
              <a:rPr lang="nl-NL" sz="1800" dirty="0">
                <a:effectLst/>
                <a:latin typeface="Calibri" panose="020F0502020204030204" pitchFamily="34" charset="0"/>
                <a:ea typeface="Calibri" panose="020F0502020204030204" pitchFamily="34" charset="0"/>
                <a:cs typeface="Times New Roman" panose="02020603050405020304" pitchFamily="18" charset="0"/>
              </a:rPr>
              <a:t> screen om 1 overlijden te voorkomen hoog komen te liggen. Desalniettemin komen de aneurysmata frequent voor en het voelt haast onethisch ze niet op te sporen. Het wordt uit de literatuur echter niet goed duidelijk wat de optimale timing zou moeten zijn om beeldvorming te verrichten. Aneurysmata lijken meestal te ontstaan in de eerste 2-3 jaar na het stellen van de diagnose, maar na 5 jaar werden ook nieuwe aneurysmata gerapporteerd. Bij de interpretatie hiervan speelt waarschijnlijk een rol dat we niet altijd goed weten hoelang de ziekte daadwerkelijk al gaande is, en dat er grote spreiding is in klachtenduur en delay tot diagnosestelling. Een interessante bevinding is dat ook al bij het stellen van diagnose RCA er reeds dilataties van de aorta werden waargenomen op beeldvormend onderzoek. Indien we rondom de diagnostiek meer zouden letten op aanwezigheid hiervan, zouden we reeds een deel van de risicopati</a:t>
            </a:r>
            <a:r>
              <a:rPr lang="nl-NL" sz="1800" dirty="0">
                <a:effectLst/>
                <a:latin typeface="Calibri" panose="020F0502020204030204" pitchFamily="34" charset="0"/>
                <a:ea typeface="Calibri" panose="020F0502020204030204" pitchFamily="34" charset="0"/>
                <a:cs typeface="Calibri" panose="020F0502020204030204" pitchFamily="34" charset="0"/>
              </a:rPr>
              <a:t>ë</a:t>
            </a:r>
            <a:r>
              <a:rPr lang="nl-NL" sz="1800" dirty="0">
                <a:effectLst/>
                <a:latin typeface="Calibri" panose="020F0502020204030204" pitchFamily="34" charset="0"/>
                <a:ea typeface="Calibri" panose="020F0502020204030204" pitchFamily="34" charset="0"/>
                <a:cs typeface="Times New Roman" panose="02020603050405020304" pitchFamily="18" charset="0"/>
              </a:rPr>
              <a:t>nten kunnen identificeren. Echter de betrouwbaarheid van de 18-FDG PET/CT-scan (en de low-</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dose</a:t>
            </a:r>
            <a:r>
              <a:rPr lang="nl-NL" sz="1800" dirty="0">
                <a:effectLst/>
                <a:latin typeface="Calibri" panose="020F0502020204030204" pitchFamily="34" charset="0"/>
                <a:ea typeface="Calibri" panose="020F0502020204030204" pitchFamily="34" charset="0"/>
                <a:cs typeface="Times New Roman" panose="02020603050405020304" pitchFamily="18" charset="0"/>
              </a:rPr>
              <a:t> CT) is hiervoor waarschijnlijk niet toereikend. Het is nog onvoldoende duidelijk in hoeverre traditionele risicofactoren voor hart- en vaatziekten als man, roken en hypertensie, ook een rol spelen bij het risico op aneurysmata bij patiënten met RCA. Tenslotte, er wordt in studies niet gesproken over het effect van de prednisolon behandeling. Het is de vraag hoe de risico’s op vaatcomplicaties en mortaliteit veranderen met bewuster inzet van GC en meer GC-sparende middelen in de toekomst.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29</a:t>
            </a:fld>
            <a:endParaRPr lang="nl-NL" dirty="0"/>
          </a:p>
        </p:txBody>
      </p:sp>
    </p:spTree>
    <p:extLst>
      <p:ext uri="{BB962C8B-B14F-4D97-AF65-F5344CB8AC3E}">
        <p14:creationId xmlns:p14="http://schemas.microsoft.com/office/powerpoint/2010/main" val="5165692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l"/>
            <a:r>
              <a:rPr lang="nl-NL" dirty="0"/>
              <a:t>7.1 –</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dirty="0"/>
              <a:t>7.2 </a:t>
            </a:r>
            <a:r>
              <a:rPr lang="nl-NL" sz="1800" dirty="0">
                <a:effectLst/>
                <a:latin typeface="Calibri" panose="020F0502020204030204" pitchFamily="34" charset="0"/>
                <a:ea typeface="Calibri" panose="020F0502020204030204" pitchFamily="34" charset="0"/>
                <a:cs typeface="Times New Roman" panose="02020603050405020304" pitchFamily="18" charset="0"/>
              </a:rPr>
              <a:t>Belangrijk is dat de controles van patiënten met RCA plaatsvinden in een centrum met voldoende expertise op het gebied van RCA. Tevens is het belangrijk dat er heldere afspraken worden gemaakt met de huisarts over wie wat controleert in de behandelfase en dat de patiënt weet bij wie hij/zij terecht kan en met welke soort vragen en /of klachten. De huisarts kan een rol spelen in het controleren van de bloeddruk en de bloedglucose en bij individuele gevallen in de nazorg/follow-up als de ziekte RCA in remissie is met een stabiele lage dosis prednisolon.</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7.3 Patiënten met RCA hebben de behoefte aan en recht op aanvullende informatie en uitleg omtrent hun diagnose en behandeling om mee te kunnen beslissen over hun zorg en behandeling. Verpleegkundigen zijn bij uitstek de aangewezen personen om deze informatie te verstrekken. Literatuur onderbouwd dat deze informatie betere uitkomsten kan geven binnen meerdere domeinen. </a:t>
            </a:r>
            <a:r>
              <a:rPr lang="nl-NL" sz="1800">
                <a:effectLst/>
                <a:latin typeface="Calibri" panose="020F0502020204030204" pitchFamily="34" charset="0"/>
                <a:ea typeface="Calibri" panose="020F0502020204030204" pitchFamily="34" charset="0"/>
                <a:cs typeface="Times New Roman" panose="02020603050405020304" pitchFamily="18" charset="0"/>
              </a:rPr>
              <a:t>Gezien de (mogelijke) impact van de diagnose en de medicamenteuze behandeling moet het eerste consult bij een gespecialiseerd verpleegkundige of een VS binnen afzienbare tijd worden gepland. </a:t>
            </a:r>
            <a:endParaRPr lang="nl-NL"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30</a:t>
            </a:fld>
            <a:endParaRPr lang="nl-NL" dirty="0"/>
          </a:p>
        </p:txBody>
      </p:sp>
    </p:spTree>
    <p:extLst>
      <p:ext uri="{BB962C8B-B14F-4D97-AF65-F5344CB8AC3E}">
        <p14:creationId xmlns:p14="http://schemas.microsoft.com/office/powerpoint/2010/main" val="284140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62500" lnSpcReduction="20000"/>
          </a:bodyPr>
          <a:lstStyle/>
          <a:p>
            <a:pPr algn="l"/>
            <a:r>
              <a:rPr lang="nl-NL" sz="1800" b="1" dirty="0">
                <a:effectLst/>
                <a:latin typeface="Calibri" panose="020F0502020204030204" pitchFamily="34" charset="0"/>
                <a:ea typeface="Times New Roman" panose="02020603050405020304" pitchFamily="18" charset="0"/>
                <a:cs typeface="Calibri" panose="020F0502020204030204" pitchFamily="34" charset="0"/>
              </a:rPr>
              <a:t>Aanleiding:</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bestaande </a:t>
            </a:r>
            <a:r>
              <a:rPr lang="nl-NL"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NHG</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-standaard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polymyalgia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rheumatica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arteriitis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temporalis uit 2010 richt zich primair op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polymyalgia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rheumatica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(PMR) en beveelt aan dat de huisarts binnen 24 uur  moet verwijzen bij een vermoeden van RCA. Tevens is de NHG standaard niet van toepassing op de tweede lijn. Wat betreft de diagnostiek en de behandeling van RCA zijn er veel ontwikkelingen. In 2020 is de Britse richtlijn van de British Society of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Rheumatology</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(BSR) voor RCA gepubliceerd. Deze richtlijn is vertaald en aangepast aan het gezondheidszorgsysteem in Nederland. Tevens is er een literatuur update gedaan voor verschillende modules. De Nederlandse richtlijn focust zich op de diagnostiek en behandeling van RCA.</a:t>
            </a:r>
          </a:p>
          <a:p>
            <a:pPr marL="0" marR="0" lvl="0" indent="0" algn="l" defTabSz="1088502" rtl="0" eaLnBrk="1" fontAlgn="auto" latinLnBrk="0" hangingPunct="1">
              <a:lnSpc>
                <a:spcPct val="100000"/>
              </a:lnSpc>
              <a:spcBef>
                <a:spcPts val="0"/>
              </a:spcBef>
              <a:spcAft>
                <a:spcPts val="0"/>
              </a:spcAft>
              <a:buClrTx/>
              <a:buSzTx/>
              <a:buFontTx/>
              <a:buNone/>
              <a:tabLst/>
              <a:defRPr/>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Beoogde gebruikers van de richtlijn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Deze richtlijn is vooral bestemd voor artsen </a:t>
            </a:r>
            <a:r>
              <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van verschillende specialismen (inclusief huisartsen),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physician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assistants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verpleegkundigen en andere zorgverleners die betrokken zijn bij de zorg voor volwassen patiënten met (een verdenking op) RCA. Wanneer men spreekt over een medisch specialist, kan dit ook een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physician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assistant</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verpleegkundige specialist met aandachtsgebied RCA zijn.</a:t>
            </a:r>
          </a:p>
          <a:p>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Hoe is de richtlijn tot stand gekomen?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Het initiatief voor deze richtlijn is afkomstig van de Nederlandse Vereniging voor Reumatologie (NVR).</a:t>
            </a: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De richtlijn is opgesteld door een multidisciplinaire commissie met vertegenwoordigers vanuit de reumatologen, </a:t>
            </a:r>
            <a:r>
              <a:rPr lang="nl-NL" sz="1800" dirty="0">
                <a:effectLst/>
                <a:latin typeface="Calibri" panose="020F0502020204030204" pitchFamily="34" charset="0"/>
                <a:ea typeface="Times New Roman" panose="02020603050405020304" pitchFamily="18" charset="0"/>
                <a:cs typeface="Calibri" panose="020F0502020204030204" pitchFamily="34" charset="0"/>
              </a:rPr>
              <a:t>fysio-/oefentherapeuten, huisartsen, internisten, oogartsen,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specialistische verpleegkundigen en patiëntvertegenwoordigers.</a:t>
            </a: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331570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en-GB" altLang="nl-NL" b="1" dirty="0" err="1">
                <a:latin typeface="Arial" panose="020B0604020202020204" pitchFamily="34" charset="0"/>
              </a:rPr>
              <a:t>Notities</a:t>
            </a:r>
            <a:r>
              <a:rPr lang="en-GB" altLang="nl-NL" b="1" dirty="0">
                <a:latin typeface="Arial" panose="020B0604020202020204" pitchFamily="34" charset="0"/>
              </a:rPr>
              <a:t> voor </a:t>
            </a:r>
            <a:r>
              <a:rPr lang="en-GB" altLang="nl-NL" b="1" dirty="0" err="1">
                <a:latin typeface="Arial" panose="020B0604020202020204" pitchFamily="34" charset="0"/>
              </a:rPr>
              <a:t>presentator</a:t>
            </a:r>
            <a:r>
              <a:rPr lang="en-GB" altLang="nl-NL" b="1" dirty="0">
                <a:latin typeface="Arial" panose="020B0604020202020204" pitchFamily="34" charset="0"/>
              </a:rPr>
              <a:t>:</a:t>
            </a:r>
          </a:p>
          <a:p>
            <a:pPr eaLnBrk="1" hangingPunct="1"/>
            <a:r>
              <a:rPr lang="en-GB" altLang="nl-NL" b="0" dirty="0" err="1">
                <a:latin typeface="Arial" panose="020B0604020202020204" pitchFamily="34" charset="0"/>
              </a:rPr>
              <a:t>Bij</a:t>
            </a:r>
            <a:r>
              <a:rPr lang="en-GB" altLang="nl-NL" b="0" dirty="0">
                <a:latin typeface="Arial" panose="020B0604020202020204" pitchFamily="34" charset="0"/>
              </a:rPr>
              <a:t> de </a:t>
            </a:r>
            <a:r>
              <a:rPr lang="en-GB" altLang="nl-NL" b="0" dirty="0" err="1">
                <a:latin typeface="Arial" panose="020B0604020202020204" pitchFamily="34" charset="0"/>
              </a:rPr>
              <a:t>richtlijn</a:t>
            </a:r>
            <a:r>
              <a:rPr lang="en-GB" altLang="nl-NL" b="0" dirty="0">
                <a:latin typeface="Arial" panose="020B0604020202020204" pitchFamily="34" charset="0"/>
              </a:rPr>
              <a:t> </a:t>
            </a:r>
            <a:r>
              <a:rPr lang="en-GB" altLang="nl-NL" b="0" dirty="0" err="1">
                <a:latin typeface="Arial" panose="020B0604020202020204" pitchFamily="34" charset="0"/>
              </a:rPr>
              <a:t>zijn</a:t>
            </a:r>
            <a:r>
              <a:rPr lang="en-GB" altLang="nl-NL" b="0" dirty="0">
                <a:latin typeface="Arial" panose="020B0604020202020204" pitchFamily="34" charset="0"/>
              </a:rPr>
              <a:t> </a:t>
            </a:r>
            <a:r>
              <a:rPr lang="en-GB" altLang="nl-NL" b="0" dirty="0" err="1">
                <a:latin typeface="Arial" panose="020B0604020202020204" pitchFamily="34" charset="0"/>
              </a:rPr>
              <a:t>een</a:t>
            </a:r>
            <a:r>
              <a:rPr lang="en-GB" altLang="nl-NL" b="0" dirty="0">
                <a:latin typeface="Arial" panose="020B0604020202020204" pitchFamily="34" charset="0"/>
              </a:rPr>
              <a:t> </a:t>
            </a:r>
            <a:r>
              <a:rPr lang="en-GB" altLang="nl-NL" b="0" dirty="0" err="1">
                <a:latin typeface="Arial" panose="020B0604020202020204" pitchFamily="34" charset="0"/>
              </a:rPr>
              <a:t>aantal</a:t>
            </a:r>
            <a:r>
              <a:rPr lang="en-GB" altLang="nl-NL" b="0" dirty="0">
                <a:latin typeface="Arial" panose="020B0604020202020204" pitchFamily="34" charset="0"/>
              </a:rPr>
              <a:t> tools </a:t>
            </a:r>
            <a:r>
              <a:rPr lang="en-GB" altLang="nl-NL" b="0" dirty="0" err="1">
                <a:latin typeface="Arial" panose="020B0604020202020204" pitchFamily="34" charset="0"/>
              </a:rPr>
              <a:t>opgesteld</a:t>
            </a:r>
            <a:r>
              <a:rPr lang="en-GB" altLang="nl-NL" b="0" dirty="0">
                <a:latin typeface="Arial" panose="020B0604020202020204" pitchFamily="34" charset="0"/>
              </a:rPr>
              <a:t>:</a:t>
            </a:r>
          </a:p>
          <a:p>
            <a:pPr eaLnBrk="1" hangingPunct="1"/>
            <a:endParaRPr lang="en-GB" altLang="nl-NL" b="0" dirty="0">
              <a:latin typeface="Arial" panose="020B0604020202020204" pitchFamily="34" charset="0"/>
            </a:endParaRPr>
          </a:p>
          <a:p>
            <a:pPr eaLnBrk="1" hangingPunct="1"/>
            <a:r>
              <a:rPr lang="en-GB" altLang="nl-NL" b="0" dirty="0">
                <a:latin typeface="Arial" panose="020B0604020202020204" pitchFamily="34" charset="0"/>
              </a:rPr>
              <a:t>Thuisarts.nl </a:t>
            </a:r>
            <a:r>
              <a:rPr lang="en-GB" altLang="nl-NL" b="0" dirty="0" err="1">
                <a:latin typeface="Arial" panose="020B0604020202020204" pitchFamily="34" charset="0"/>
              </a:rPr>
              <a:t>nog</a:t>
            </a:r>
            <a:r>
              <a:rPr lang="en-GB" altLang="nl-NL" b="0" dirty="0">
                <a:latin typeface="Arial" panose="020B0604020202020204" pitchFamily="34" charset="0"/>
              </a:rPr>
              <a:t> </a:t>
            </a:r>
            <a:r>
              <a:rPr lang="en-GB" altLang="nl-NL" b="0" dirty="0" err="1">
                <a:latin typeface="Arial" panose="020B0604020202020204" pitchFamily="34" charset="0"/>
              </a:rPr>
              <a:t>niet</a:t>
            </a:r>
            <a:r>
              <a:rPr lang="en-GB" altLang="nl-NL" b="0">
                <a:latin typeface="Arial" panose="020B0604020202020204" pitchFamily="34" charset="0"/>
              </a:rPr>
              <a:t> online</a:t>
            </a:r>
          </a:p>
          <a:p>
            <a:pPr eaLnBrk="1" hangingPunct="1"/>
            <a:endParaRPr lang="en-GB" altLang="nl-NL" b="0"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31</a:t>
            </a:fld>
            <a:endParaRPr lang="nl-NL" dirty="0"/>
          </a:p>
        </p:txBody>
      </p:sp>
    </p:spTree>
    <p:extLst>
      <p:ext uri="{BB962C8B-B14F-4D97-AF65-F5344CB8AC3E}">
        <p14:creationId xmlns:p14="http://schemas.microsoft.com/office/powerpoint/2010/main" val="60700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@liesbeth kun jij dit aanvullen?</a:t>
            </a: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52492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De huidige aanbevelingen zijn geformuleerd in lijn met de NHG standaard.</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1813369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Ischemisch visusverlies veroorzaakt door RCA kan onomkeerbaar zijn en moet met spoed beoordeeld en behandeld worden om met name visusverlies in het niet aangedane oog te voorkomen.</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393970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800" dirty="0">
                <a:solidFill>
                  <a:srgbClr val="000000"/>
                </a:solidFill>
                <a:effectLst/>
                <a:latin typeface="Calibri" panose="020F0502020204030204" pitchFamily="34" charset="0"/>
                <a:ea typeface="Times New Roman" panose="02020603050405020304" pitchFamily="18" charset="0"/>
              </a:rPr>
              <a:t>Op basis van de overwegingen wordt de volgende aanbeveling geformuleerd.</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259337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dirty="0">
                <a:solidFill>
                  <a:srgbClr val="000000"/>
                </a:solidFill>
                <a:effectLst/>
                <a:latin typeface="Calibri" panose="020F0502020204030204" pitchFamily="34" charset="0"/>
                <a:ea typeface="Times New Roman" panose="02020603050405020304" pitchFamily="18" charset="0"/>
              </a:rPr>
              <a:t>Op basis van de overwegingen wordt de volgende aanbeveling geformuleerd.</a:t>
            </a:r>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2036296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xml"/><Relationship Id="rId1" Type="http://schemas.openxmlformats.org/officeDocument/2006/relationships/customXml" Target="../../customXml/item6.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nl-NL"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4420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8391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4224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18 september 2023</a:t>
            </a:fld>
            <a:endParaRPr lang="nl-NL"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9" r:id="rId3"/>
    <p:sldLayoutId id="2147483711" r:id="rId4"/>
    <p:sldLayoutId id="2147483720" r:id="rId5"/>
    <p:sldLayoutId id="2147483713" r:id="rId6"/>
    <p:sldLayoutId id="2147483721" r:id="rId7"/>
    <p:sldLayoutId id="2147483714" r:id="rId8"/>
    <p:sldLayoutId id="2147483728" r:id="rId9"/>
    <p:sldLayoutId id="2147483730" r:id="rId10"/>
    <p:sldLayoutId id="2147483729" r:id="rId11"/>
    <p:sldLayoutId id="2147483718" r:id="rId12"/>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ichtlijnendatabase.nl/richtlijn/cardiovasculair_risicomanagement_cvrm/samenvatting_cvrm.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richtlijnendatabase.nl/richtlijn/aneurysma_van_de_abdominale_aorta_aaa/het_kleine_aaa/reductie_cardiovasculair_risico_bij_het_kleine_aaa.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richtlijnendatabase.nl/richtlijn/osteoporose_en_fractuurpreventie/therapie_en_behandeling_bij_glucocorticoiden.html" TargetMode="External"/><Relationship Id="rId7"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richtlijnendatabase.nl/richtlijn/tbc-screening_immuunsuppressiva/startpagina.html" TargetMode="External"/><Relationship Id="rId5" Type="http://schemas.openxmlformats.org/officeDocument/2006/relationships/hyperlink" Target="https://lci.rivm.nl/richtlijnen/vaccinatie-bij-chronisch-inflammatoire-aandoeningen" TargetMode="External"/><Relationship Id="rId4" Type="http://schemas.openxmlformats.org/officeDocument/2006/relationships/hyperlink" Target="https://richtlijnen.nhg.org/behandelrichtlijnen/preventie-van-maagcomplicaties-door-geneesmiddelgebrui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ichtlijnen.nhg.org/standaarden/polymyalgia-rheumatica-en-arteriitis-temporali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A7B44E-0242-7138-2DCF-55EAD82AC755}"/>
              </a:ext>
            </a:extLst>
          </p:cNvPr>
          <p:cNvSpPr>
            <a:spLocks noGrp="1"/>
          </p:cNvSpPr>
          <p:nvPr>
            <p:ph idx="1"/>
          </p:nvPr>
        </p:nvSpPr>
        <p:spPr>
          <a:xfrm>
            <a:off x="624979" y="3717032"/>
            <a:ext cx="9137691" cy="1655704"/>
          </a:xfrm>
        </p:spPr>
        <p:txBody>
          <a:bodyPr/>
          <a:lstStyle/>
          <a:p>
            <a:pPr marL="0" indent="0">
              <a:buNone/>
            </a:pPr>
            <a:r>
              <a:rPr lang="nl-NL" sz="1200" b="1" dirty="0"/>
              <a:t>INITIATIEF</a:t>
            </a:r>
          </a:p>
          <a:p>
            <a:pPr marL="0" indent="0">
              <a:buNone/>
            </a:pPr>
            <a:r>
              <a:rPr lang="nl-NL" sz="1200" dirty="0"/>
              <a:t>Nederlandse Vereniging voor Reumatologie</a:t>
            </a:r>
          </a:p>
          <a:p>
            <a:pPr marL="0" indent="0">
              <a:buNone/>
            </a:pPr>
            <a:endParaRPr lang="nl-NL" sz="1200" dirty="0"/>
          </a:p>
          <a:p>
            <a:pPr marL="0" indent="0">
              <a:buNone/>
            </a:pPr>
            <a:r>
              <a:rPr lang="nl-NL" sz="1200" b="1" dirty="0"/>
              <a:t>IN SAMENWERKING MET </a:t>
            </a:r>
          </a:p>
          <a:p>
            <a:pPr marL="0" indent="0">
              <a:buNone/>
            </a:pPr>
            <a:r>
              <a:rPr lang="nl-NL" sz="1200" dirty="0"/>
              <a:t>Koninklijke Nederlands Genootschap voor Fysiotherapie</a:t>
            </a:r>
          </a:p>
          <a:p>
            <a:pPr marL="0" indent="0">
              <a:buNone/>
            </a:pPr>
            <a:r>
              <a:rPr lang="nl-NL" sz="1200" dirty="0"/>
              <a:t>Nederlands Huisartsen Genootschap</a:t>
            </a:r>
          </a:p>
          <a:p>
            <a:pPr marL="0" indent="0">
              <a:buNone/>
            </a:pPr>
            <a:r>
              <a:rPr lang="nl-NL" sz="1200" dirty="0"/>
              <a:t>Nederlandse Internisten Vereniging</a:t>
            </a:r>
          </a:p>
          <a:p>
            <a:pPr marL="0" indent="0">
              <a:buNone/>
            </a:pPr>
            <a:r>
              <a:rPr lang="nl-NL" sz="1200" dirty="0"/>
              <a:t>Nederlands Oogheelkundig Gezelschap</a:t>
            </a:r>
          </a:p>
          <a:p>
            <a:pPr marL="0" indent="0">
              <a:buNone/>
            </a:pPr>
            <a:r>
              <a:rPr lang="nl-NL" sz="1200" dirty="0"/>
              <a:t>Verpleegkundigen en Verzorgenden Nederland</a:t>
            </a:r>
          </a:p>
          <a:p>
            <a:pPr marL="0" indent="0">
              <a:buNone/>
            </a:pPr>
            <a:r>
              <a:rPr lang="nl-NL" sz="1200" dirty="0"/>
              <a:t>Vasculitis Stichting</a:t>
            </a:r>
          </a:p>
          <a:p>
            <a:pPr marL="0" indent="0">
              <a:buNone/>
            </a:pPr>
            <a:endParaRPr lang="nl-NL" sz="1400" dirty="0"/>
          </a:p>
        </p:txBody>
      </p:sp>
      <p:sp>
        <p:nvSpPr>
          <p:cNvPr id="3" name="Titel 2">
            <a:extLst>
              <a:ext uri="{FF2B5EF4-FFF2-40B4-BE49-F238E27FC236}">
                <a16:creationId xmlns:a16="http://schemas.microsoft.com/office/drawing/2014/main" id="{D9CF9424-EDDA-309A-B706-6C36C1E4DFA9}"/>
              </a:ext>
            </a:extLst>
          </p:cNvPr>
          <p:cNvSpPr>
            <a:spLocks noGrp="1"/>
          </p:cNvSpPr>
          <p:nvPr>
            <p:ph type="title"/>
          </p:nvPr>
        </p:nvSpPr>
        <p:spPr>
          <a:xfrm>
            <a:off x="1921123" y="1988840"/>
            <a:ext cx="8676000" cy="1296000"/>
          </a:xfrm>
        </p:spPr>
        <p:txBody>
          <a:bodyPr/>
          <a:lstStyle/>
          <a:p>
            <a:r>
              <a:rPr lang="nl-NL" dirty="0"/>
              <a:t>Richtlijn diagnostiek en behandeling reuscelarteriitis (RCA)</a:t>
            </a:r>
          </a:p>
        </p:txBody>
      </p:sp>
      <p:pic>
        <p:nvPicPr>
          <p:cNvPr id="4" name="Afbeelding 3">
            <a:extLst>
              <a:ext uri="{FF2B5EF4-FFF2-40B4-BE49-F238E27FC236}">
                <a16:creationId xmlns:a16="http://schemas.microsoft.com/office/drawing/2014/main" id="{91F54D8B-0AB9-CD83-4DAB-9B6C5FB6C9AD}"/>
              </a:ext>
            </a:extLst>
          </p:cNvPr>
          <p:cNvPicPr>
            <a:picLocks noChangeAspect="1"/>
          </p:cNvPicPr>
          <p:nvPr/>
        </p:nvPicPr>
        <p:blipFill rotWithShape="1">
          <a:blip r:embed="rId2">
            <a:extLst>
              <a:ext uri="{28A0092B-C50C-407E-A947-70E740481C1C}">
                <a14:useLocalDpi xmlns:a14="http://schemas.microsoft.com/office/drawing/2010/main" val="0"/>
              </a:ext>
            </a:extLst>
          </a:blip>
          <a:srcRect l="2000"/>
          <a:stretch/>
        </p:blipFill>
        <p:spPr>
          <a:xfrm>
            <a:off x="8257827" y="-38265"/>
            <a:ext cx="3790453" cy="1421419"/>
          </a:xfrm>
          <a:prstGeom prst="rect">
            <a:avLst/>
          </a:prstGeom>
        </p:spPr>
      </p:pic>
    </p:spTree>
    <p:extLst>
      <p:ext uri="{BB962C8B-B14F-4D97-AF65-F5344CB8AC3E}">
        <p14:creationId xmlns:p14="http://schemas.microsoft.com/office/powerpoint/2010/main" val="84235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just"/>
            <a:r>
              <a:rPr lang="nl-NL" sz="1800" b="1" dirty="0">
                <a:effectLst/>
                <a:latin typeface="Calibri" panose="020F0502020204030204" pitchFamily="34" charset="0"/>
                <a:cs typeface="Times New Roman" panose="02020603050405020304" pitchFamily="18" charset="0"/>
              </a:rPr>
              <a:t>Module Neuroloog</a:t>
            </a:r>
          </a:p>
          <a:p>
            <a:pPr lvl="1" algn="just"/>
            <a:r>
              <a:rPr lang="nl-NL" sz="1800" b="1" dirty="0">
                <a:latin typeface="Calibri" panose="020F0502020204030204" pitchFamily="34" charset="0"/>
                <a:cs typeface="Times New Roman" panose="02020603050405020304" pitchFamily="18" charset="0"/>
              </a:rPr>
              <a:t>verwijzing door neuroloog</a:t>
            </a:r>
            <a:endParaRPr lang="nl-NL" sz="1800" b="1" dirty="0">
              <a:effectLst/>
              <a:latin typeface="Calibri" panose="020F0502020204030204" pitchFamily="34"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Overleg met reumatoloog/internist bij patiënten met verdenking reuscelarteriitis of met reuscelarteriitis kenmerkende neurologisch afwijkingen of symptomen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en/of een verhoogd BSE en/of CRP zonder goede alternatieve verklaring </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naar een reumatoloog/ internist.*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a:t>
            </a: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Belangrijk is dat een normale BSE en/of CRP een reuscelarteriitis als oorzaak niet altijd uitsluiten. Daarom dient bij een klinische verdenking altijd met de reumatoloog/internist te worden overlegd voor verdere diagnostiek en behandeling.</a:t>
            </a:r>
          </a:p>
          <a:p>
            <a:pPr lvl="1"/>
            <a:endParaRPr lang="nl-NL"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1" algn="just"/>
            <a:r>
              <a:rPr lang="nl-NL" sz="1800" b="1" dirty="0">
                <a:latin typeface="Calibri" panose="020F0502020204030204" pitchFamily="34" charset="0"/>
                <a:cs typeface="Times New Roman" panose="02020603050405020304" pitchFamily="18" charset="0"/>
              </a:rPr>
              <a:t>verwijzing naar neuroloog</a:t>
            </a: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Overleg bij acute neurologische uitval bij patiënten verdacht voor of bekend met een reuscelarteriitis direct met een neuroloog voor een spoedbeoordeling.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2"/>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Module Verwijzing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365658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just"/>
            <a:r>
              <a:rPr lang="nl-NL" sz="1800" b="1" dirty="0">
                <a:effectLst/>
                <a:latin typeface="Calibri" panose="020F0502020204030204" pitchFamily="34" charset="0"/>
                <a:cs typeface="Times New Roman" panose="02020603050405020304" pitchFamily="18" charset="0"/>
              </a:rPr>
              <a:t>Module thorax-/vaatchirurg</a:t>
            </a:r>
          </a:p>
          <a:p>
            <a:pPr lvl="1" algn="just"/>
            <a:r>
              <a:rPr lang="nl-NL" sz="1800" b="1" dirty="0">
                <a:latin typeface="Calibri" panose="020F0502020204030204" pitchFamily="34" charset="0"/>
                <a:cs typeface="Times New Roman" panose="02020603050405020304" pitchFamily="18" charset="0"/>
              </a:rPr>
              <a:t>verwijzing door thorax-/vaatchirurg</a:t>
            </a: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Overleg met reumatoloog/internist bij patiënten met (verdenking) reuscelarteriïtis (als cardioloog, thorax- of vaatchirurg).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52000" lvl="1" indent="0">
              <a:buNone/>
            </a:pPr>
            <a:endParaRPr lang="nl-NL"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lvl="1" algn="just"/>
            <a:r>
              <a:rPr lang="nl-NL" sz="1800" b="1" dirty="0">
                <a:latin typeface="Calibri" panose="020F0502020204030204" pitchFamily="34" charset="0"/>
                <a:cs typeface="Times New Roman" panose="02020603050405020304" pitchFamily="18" charset="0"/>
              </a:rPr>
              <a:t>verwijzing naar thorax-/vaatchirurg</a:t>
            </a: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Overleg bij patiënten met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reuscelarteriitis </a:t>
            </a:r>
            <a:r>
              <a:rPr lang="nl-NL" sz="1800" dirty="0">
                <a:effectLst/>
                <a:latin typeface="Calibri" panose="020F0502020204030204" pitchFamily="34" charset="0"/>
                <a:ea typeface="Calibri" panose="020F0502020204030204" pitchFamily="34" charset="0"/>
                <a:cs typeface="Maiandra GD" panose="020E0502030308020204" pitchFamily="34" charset="0"/>
              </a:rPr>
              <a:t>met een cardioloog, thorax- of vaatchirurg indien er een aneurysma wordt geconstateerd, dan wel naar de vaatchirurg bij perifeer arterieel occlusief vaatlijden met name wanneer er sprake is van  kritieke ischemie.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Maiandra GD" panose="020E0502030308020204" pitchFamily="34" charset="0"/>
              </a:rPr>
              <a:t>Overleg bij patiënten met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reuscelarteriitis </a:t>
            </a:r>
            <a:r>
              <a:rPr lang="nl-NL" sz="1800" dirty="0">
                <a:effectLst/>
                <a:latin typeface="Calibri" panose="020F0502020204030204" pitchFamily="34" charset="0"/>
                <a:ea typeface="Calibri" panose="020F0502020204030204" pitchFamily="34" charset="0"/>
                <a:cs typeface="Maiandra GD" panose="020E0502030308020204" pitchFamily="34" charset="0"/>
              </a:rPr>
              <a:t>bij het geringste vermoeden van een acuut aortasyndroom zoals een </a:t>
            </a:r>
            <a:r>
              <a:rPr lang="nl-NL" sz="1800" dirty="0" err="1">
                <a:effectLst/>
                <a:latin typeface="Calibri" panose="020F0502020204030204" pitchFamily="34" charset="0"/>
                <a:ea typeface="Calibri" panose="020F0502020204030204" pitchFamily="34" charset="0"/>
                <a:cs typeface="Maiandra GD" panose="020E0502030308020204" pitchFamily="34" charset="0"/>
              </a:rPr>
              <a:t>geruptureerd</a:t>
            </a:r>
            <a:r>
              <a:rPr lang="nl-NL" sz="1800" dirty="0">
                <a:effectLst/>
                <a:latin typeface="Calibri" panose="020F0502020204030204" pitchFamily="34" charset="0"/>
                <a:ea typeface="Calibri" panose="020F0502020204030204" pitchFamily="34" charset="0"/>
                <a:cs typeface="Maiandra GD" panose="020E0502030308020204" pitchFamily="34" charset="0"/>
              </a:rPr>
              <a:t> aneurysma of aorta dissectie direct met een thorax- of vaatchirurg voor acute opvang en interventie.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lvl="2"/>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Module Verwijzing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39297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just"/>
            <a:r>
              <a:rPr lang="nl-NL" sz="1800" b="1" dirty="0">
                <a:effectLst/>
                <a:latin typeface="Calibri" panose="020F0502020204030204" pitchFamily="34" charset="0"/>
                <a:cs typeface="Times New Roman" panose="02020603050405020304" pitchFamily="18" charset="0"/>
              </a:rPr>
              <a:t>Module anamnese en lichamelijk onderzoek (reumatoloog/internist)</a:t>
            </a:r>
          </a:p>
          <a:p>
            <a:pPr algn="just"/>
            <a:endParaRPr lang="nl-NL" sz="1800" b="1" dirty="0">
              <a:latin typeface="Calibri" panose="020F0502020204030204" pitchFamily="34"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rPr>
              <a:t>Verricht bij een patiënt met verdenking op </a:t>
            </a:r>
            <a:r>
              <a:rPr lang="nl-NL" sz="1800" dirty="0">
                <a:effectLst/>
                <a:latin typeface="Calibri" panose="020F0502020204030204" pitchFamily="34" charset="0"/>
                <a:ea typeface="Times New Roman" panose="02020603050405020304" pitchFamily="18" charset="0"/>
              </a:rPr>
              <a:t>reuscelarteriitis </a:t>
            </a:r>
            <a:r>
              <a:rPr lang="nl-NL" sz="1800" dirty="0">
                <a:solidFill>
                  <a:srgbClr val="000000"/>
                </a:solidFill>
                <a:effectLst/>
                <a:latin typeface="Calibri" panose="020F0502020204030204" pitchFamily="34" charset="0"/>
                <a:ea typeface="Calibri" panose="020F0502020204030204" pitchFamily="34" charset="0"/>
              </a:rPr>
              <a:t>een uitgebreide anamnese (</a:t>
            </a:r>
            <a:r>
              <a:rPr lang="nl-NL" sz="1800" i="1" u="sng" dirty="0">
                <a:solidFill>
                  <a:srgbClr val="000000"/>
                </a:solidFill>
                <a:effectLst/>
                <a:latin typeface="Calibri" panose="020F0502020204030204" pitchFamily="34" charset="0"/>
                <a:ea typeface="Calibri" panose="020F0502020204030204" pitchFamily="34" charset="0"/>
              </a:rPr>
              <a:t>zie Appendix I</a:t>
            </a:r>
            <a:r>
              <a:rPr lang="nl-NL" sz="1800" dirty="0">
                <a:solidFill>
                  <a:srgbClr val="000000"/>
                </a:solidFill>
                <a:effectLst/>
                <a:latin typeface="Calibri" panose="020F0502020204030204" pitchFamily="34" charset="0"/>
                <a:ea typeface="Calibri" panose="020F0502020204030204" pitchFamily="34" charset="0"/>
              </a:rPr>
              <a:t>) zowel gericht op </a:t>
            </a:r>
            <a:r>
              <a:rPr lang="nl-NL" sz="1800" dirty="0" err="1">
                <a:solidFill>
                  <a:srgbClr val="000000"/>
                </a:solidFill>
                <a:effectLst/>
                <a:latin typeface="Calibri" panose="020F0502020204030204" pitchFamily="34" charset="0"/>
                <a:ea typeface="Calibri" panose="020F0502020204030204" pitchFamily="34" charset="0"/>
              </a:rPr>
              <a:t>craniële</a:t>
            </a:r>
            <a:r>
              <a:rPr lang="nl-NL" sz="1800" dirty="0">
                <a:solidFill>
                  <a:srgbClr val="000000"/>
                </a:solidFill>
                <a:effectLst/>
                <a:latin typeface="Calibri" panose="020F0502020204030204" pitchFamily="34" charset="0"/>
                <a:ea typeface="Calibri" panose="020F0502020204030204" pitchFamily="34" charset="0"/>
              </a:rPr>
              <a:t>/extra-</a:t>
            </a:r>
            <a:r>
              <a:rPr lang="nl-NL" sz="1800" dirty="0" err="1">
                <a:solidFill>
                  <a:srgbClr val="000000"/>
                </a:solidFill>
                <a:effectLst/>
                <a:latin typeface="Calibri" panose="020F0502020204030204" pitchFamily="34" charset="0"/>
                <a:ea typeface="Calibri" panose="020F0502020204030204" pitchFamily="34" charset="0"/>
              </a:rPr>
              <a:t>craniële</a:t>
            </a:r>
            <a:r>
              <a:rPr lang="nl-NL" sz="1800" dirty="0">
                <a:solidFill>
                  <a:srgbClr val="000000"/>
                </a:solidFill>
                <a:effectLst/>
                <a:latin typeface="Calibri" panose="020F0502020204030204" pitchFamily="34" charset="0"/>
                <a:ea typeface="Calibri" panose="020F0502020204030204" pitchFamily="34" charset="0"/>
              </a:rPr>
              <a:t> en systemische klachten van </a:t>
            </a:r>
            <a:r>
              <a:rPr lang="nl-NL" sz="1800" dirty="0">
                <a:effectLst/>
                <a:latin typeface="Calibri" panose="020F0502020204030204" pitchFamily="34" charset="0"/>
                <a:ea typeface="Times New Roman" panose="02020603050405020304" pitchFamily="18" charset="0"/>
              </a:rPr>
              <a:t>reuscelarteriitis </a:t>
            </a:r>
            <a:r>
              <a:rPr lang="nl-NL" sz="1800" dirty="0">
                <a:solidFill>
                  <a:srgbClr val="000000"/>
                </a:solidFill>
                <a:effectLst/>
                <a:latin typeface="Calibri" panose="020F0502020204030204" pitchFamily="34" charset="0"/>
                <a:ea typeface="Calibri" panose="020F0502020204030204" pitchFamily="34" charset="0"/>
              </a:rPr>
              <a:t>en uitgebreid lichamelijk onderzoek.</a:t>
            </a:r>
          </a:p>
          <a:p>
            <a:r>
              <a:rPr lang="nl-NL" sz="1800" dirty="0">
                <a:solidFill>
                  <a:srgbClr val="000000"/>
                </a:solidFill>
                <a:effectLst/>
                <a:latin typeface="Calibri" panose="020F0502020204030204" pitchFamily="34" charset="0"/>
                <a:ea typeface="Calibri" panose="020F0502020204030204" pitchFamily="34" charset="0"/>
              </a:rPr>
              <a:t>Vraag </a:t>
            </a:r>
            <a:r>
              <a:rPr lang="nl-NL" sz="1800" dirty="0">
                <a:solidFill>
                  <a:srgbClr val="000000"/>
                </a:solidFill>
                <a:effectLst/>
                <a:latin typeface="Calibri" panose="020F0502020204030204" pitchFamily="34" charset="0"/>
                <a:ea typeface="Times New Roman" panose="02020603050405020304" pitchFamily="18" charset="0"/>
              </a:rPr>
              <a:t>bij een patiënt met verdenking op </a:t>
            </a:r>
            <a:r>
              <a:rPr lang="nl-NL" sz="1800" dirty="0">
                <a:effectLst/>
                <a:latin typeface="Calibri" panose="020F0502020204030204" pitchFamily="34" charset="0"/>
                <a:ea typeface="Times New Roman" panose="02020603050405020304" pitchFamily="18" charset="0"/>
              </a:rPr>
              <a:t>reuscelarteriitis </a:t>
            </a:r>
            <a:r>
              <a:rPr lang="nl-NL" sz="1800" dirty="0">
                <a:solidFill>
                  <a:srgbClr val="000000"/>
                </a:solidFill>
                <a:effectLst/>
                <a:latin typeface="Calibri" panose="020F0502020204030204" pitchFamily="34" charset="0"/>
                <a:ea typeface="Times New Roman" panose="02020603050405020304" pitchFamily="18" charset="0"/>
              </a:rPr>
              <a:t>naar relevante comorbiditeit om het risico op bijwerkingen van de behandeling kunnen inschatten (</a:t>
            </a:r>
            <a:r>
              <a:rPr lang="nl-NL" sz="1800" i="1" u="sng" dirty="0">
                <a:solidFill>
                  <a:srgbClr val="000000"/>
                </a:solidFill>
                <a:effectLst/>
                <a:latin typeface="Calibri" panose="020F0502020204030204" pitchFamily="34" charset="0"/>
                <a:ea typeface="Times New Roman" panose="02020603050405020304" pitchFamily="18" charset="0"/>
              </a:rPr>
              <a:t>zie module 4)</a:t>
            </a:r>
            <a:r>
              <a:rPr lang="nl-NL" sz="1800" dirty="0">
                <a:solidFill>
                  <a:srgbClr val="000000"/>
                </a:solidFill>
                <a:effectLst/>
                <a:latin typeface="Calibri" panose="020F0502020204030204" pitchFamily="34" charset="0"/>
                <a:ea typeface="Times New Roman" panose="02020603050405020304" pitchFamily="18" charset="0"/>
              </a:rPr>
              <a:t>. </a:t>
            </a:r>
            <a:endParaRPr lang="nl-NL" sz="1800" dirty="0">
              <a:solidFill>
                <a:srgbClr val="000000"/>
              </a:solidFill>
              <a:effectLst/>
              <a:latin typeface="Calibri" panose="020F0502020204030204" pitchFamily="34" charset="0"/>
              <a:ea typeface="Calibri" panose="020F0502020204030204" pitchFamily="34" charset="0"/>
            </a:endParaRPr>
          </a:p>
          <a:p>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Module Diagnostiek</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412238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Module Appendix I</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graphicFrame>
        <p:nvGraphicFramePr>
          <p:cNvPr id="5" name="Tabel 5">
            <a:extLst>
              <a:ext uri="{FF2B5EF4-FFF2-40B4-BE49-F238E27FC236}">
                <a16:creationId xmlns:a16="http://schemas.microsoft.com/office/drawing/2014/main" id="{5DB42072-AFF3-1C5C-5B1D-1CA8F763A665}"/>
              </a:ext>
            </a:extLst>
          </p:cNvPr>
          <p:cNvGraphicFramePr>
            <a:graphicFrameLocks noGrp="1"/>
          </p:cNvGraphicFramePr>
          <p:nvPr>
            <p:extLst>
              <p:ext uri="{D42A27DB-BD31-4B8C-83A1-F6EECF244321}">
                <p14:modId xmlns:p14="http://schemas.microsoft.com/office/powerpoint/2010/main" val="2344417520"/>
              </p:ext>
            </p:extLst>
          </p:nvPr>
        </p:nvGraphicFramePr>
        <p:xfrm>
          <a:off x="94092" y="1268760"/>
          <a:ext cx="12006990" cy="5638800"/>
        </p:xfrm>
        <a:graphic>
          <a:graphicData uri="http://schemas.openxmlformats.org/drawingml/2006/table">
            <a:tbl>
              <a:tblPr firstRow="1" bandRow="1">
                <a:tableStyleId>{2D5ABB26-0587-4C30-8999-92F81FD0307C}</a:tableStyleId>
              </a:tblPr>
              <a:tblGrid>
                <a:gridCol w="3096000">
                  <a:extLst>
                    <a:ext uri="{9D8B030D-6E8A-4147-A177-3AD203B41FA5}">
                      <a16:colId xmlns:a16="http://schemas.microsoft.com/office/drawing/2014/main" val="2819751306"/>
                    </a:ext>
                  </a:extLst>
                </a:gridCol>
                <a:gridCol w="2970330">
                  <a:extLst>
                    <a:ext uri="{9D8B030D-6E8A-4147-A177-3AD203B41FA5}">
                      <a16:colId xmlns:a16="http://schemas.microsoft.com/office/drawing/2014/main" val="3980602877"/>
                    </a:ext>
                  </a:extLst>
                </a:gridCol>
                <a:gridCol w="2970330">
                  <a:extLst>
                    <a:ext uri="{9D8B030D-6E8A-4147-A177-3AD203B41FA5}">
                      <a16:colId xmlns:a16="http://schemas.microsoft.com/office/drawing/2014/main" val="3957407129"/>
                    </a:ext>
                  </a:extLst>
                </a:gridCol>
                <a:gridCol w="2970330">
                  <a:extLst>
                    <a:ext uri="{9D8B030D-6E8A-4147-A177-3AD203B41FA5}">
                      <a16:colId xmlns:a16="http://schemas.microsoft.com/office/drawing/2014/main" val="3843949182"/>
                    </a:ext>
                  </a:extLst>
                </a:gridCol>
              </a:tblGrid>
              <a:tr h="5076420">
                <a:tc>
                  <a:txBody>
                    <a:bodyPr/>
                    <a:lstStyle/>
                    <a:p>
                      <a:pPr algn="l"/>
                      <a:r>
                        <a:rPr lang="nl-NL" sz="1300" b="1" dirty="0" err="1">
                          <a:effectLst/>
                          <a:latin typeface="+mn-lt"/>
                          <a:ea typeface="Times New Roman" panose="02020603050405020304" pitchFamily="18" charset="0"/>
                          <a:cs typeface="Calibri" panose="020F0502020204030204" pitchFamily="34" charset="0"/>
                        </a:rPr>
                        <a:t>Craniële</a:t>
                      </a:r>
                      <a:r>
                        <a:rPr lang="nl-NL" sz="1300" b="1" dirty="0">
                          <a:effectLst/>
                          <a:latin typeface="+mn-lt"/>
                          <a:ea typeface="Times New Roman" panose="02020603050405020304" pitchFamily="18" charset="0"/>
                          <a:cs typeface="Calibri" panose="020F0502020204030204" pitchFamily="34" charset="0"/>
                        </a:rPr>
                        <a:t> symptomen:</a:t>
                      </a:r>
                      <a:endParaRPr lang="nl-NL" sz="1300" dirty="0">
                        <a:effectLst/>
                        <a:latin typeface="+mn-lt"/>
                        <a:ea typeface="Times New Roman" panose="02020603050405020304" pitchFamily="18" charset="0"/>
                        <a:cs typeface="Times New Roman" panose="02020603050405020304" pitchFamily="18" charset="0"/>
                      </a:endParaRPr>
                    </a:p>
                    <a:p>
                      <a:pPr marL="0" indent="0" algn="l">
                        <a:buFontTx/>
                        <a:buNone/>
                      </a:pPr>
                      <a:r>
                        <a:rPr lang="nl-NL" sz="1300" dirty="0">
                          <a:effectLst/>
                          <a:latin typeface="+mn-lt"/>
                          <a:ea typeface="Times New Roman" panose="02020603050405020304" pitchFamily="18" charset="0"/>
                          <a:cs typeface="Calibri" panose="020F0502020204030204" pitchFamily="34" charset="0"/>
                        </a:rPr>
                        <a:t>- Nieuwe of veranderde hoofdpijn/druk op het hoofd met name temporaal en frontaal bij betrokkenheid van </a:t>
                      </a:r>
                      <a:r>
                        <a:rPr lang="nl-NL" sz="1300" dirty="0" err="1">
                          <a:effectLst/>
                          <a:latin typeface="+mn-lt"/>
                          <a:ea typeface="Times New Roman" panose="02020603050405020304" pitchFamily="18" charset="0"/>
                          <a:cs typeface="Calibri" panose="020F0502020204030204" pitchFamily="34" charset="0"/>
                        </a:rPr>
                        <a:t>arteria</a:t>
                      </a:r>
                      <a:r>
                        <a:rPr lang="nl-NL" sz="1300" dirty="0">
                          <a:effectLst/>
                          <a:latin typeface="+mn-lt"/>
                          <a:ea typeface="Times New Roman" panose="02020603050405020304" pitchFamily="18" charset="0"/>
                          <a:cs typeface="Calibri" panose="020F0502020204030204" pitchFamily="34" charset="0"/>
                        </a:rPr>
                        <a:t> temporalis en achterhoofd bij betrokkenheid van de a. </a:t>
                      </a:r>
                      <a:r>
                        <a:rPr lang="nl-NL" sz="1300" dirty="0" err="1">
                          <a:effectLst/>
                          <a:latin typeface="+mn-lt"/>
                          <a:ea typeface="Times New Roman" panose="02020603050405020304" pitchFamily="18" charset="0"/>
                          <a:cs typeface="Calibri" panose="020F0502020204030204" pitchFamily="34" charset="0"/>
                        </a:rPr>
                        <a:t>occipitalis</a:t>
                      </a:r>
                      <a:r>
                        <a:rPr lang="nl-NL" sz="1300" dirty="0">
                          <a:effectLst/>
                          <a:latin typeface="+mn-lt"/>
                          <a:ea typeface="Times New Roman" panose="02020603050405020304" pitchFamily="18" charset="0"/>
                          <a:cs typeface="Calibri" panose="020F0502020204030204" pitchFamily="34" charset="0"/>
                        </a:rPr>
                        <a:t> of a. </a:t>
                      </a:r>
                      <a:r>
                        <a:rPr lang="nl-NL" sz="1300" dirty="0" err="1">
                          <a:effectLst/>
                          <a:latin typeface="+mn-lt"/>
                          <a:ea typeface="Times New Roman" panose="02020603050405020304" pitchFamily="18" charset="0"/>
                          <a:cs typeface="Calibri" panose="020F0502020204030204" pitchFamily="34" charset="0"/>
                        </a:rPr>
                        <a:t>vertebralis</a:t>
                      </a:r>
                      <a:r>
                        <a:rPr lang="nl-NL" sz="1300" dirty="0">
                          <a:effectLst/>
                          <a:latin typeface="+mn-lt"/>
                          <a:ea typeface="Times New Roman" panose="02020603050405020304" pitchFamily="18" charset="0"/>
                          <a:cs typeface="Calibri" panose="020F0502020204030204" pitchFamily="34" charset="0"/>
                        </a:rPr>
                        <a:t>. Hoofdpijn kan unilateraal of bilateraal zijn. De pijn is meestal gelokaliseerd alwaar de arterie loopt die betrokken is. </a:t>
                      </a:r>
                      <a:endParaRPr lang="nl-NL" sz="1300" dirty="0">
                        <a:effectLst/>
                        <a:latin typeface="+mn-lt"/>
                        <a:ea typeface="Times New Roman" panose="02020603050405020304" pitchFamily="18" charset="0"/>
                        <a:cs typeface="Times New Roman" panose="02020603050405020304" pitchFamily="18" charset="0"/>
                      </a:endParaRPr>
                    </a:p>
                    <a:p>
                      <a:pPr marL="0" indent="0" algn="l">
                        <a:buFontTx/>
                        <a:buNone/>
                      </a:pPr>
                      <a:r>
                        <a:rPr lang="nl-NL" sz="1300" dirty="0">
                          <a:effectLst/>
                          <a:latin typeface="+mn-lt"/>
                          <a:ea typeface="Times New Roman" panose="02020603050405020304" pitchFamily="18" charset="0"/>
                          <a:cs typeface="Calibri" panose="020F0502020204030204" pitchFamily="34" charset="0"/>
                        </a:rPr>
                        <a:t>- Zwelling/verdikking van </a:t>
                      </a:r>
                      <a:r>
                        <a:rPr lang="nl-NL" sz="1300" dirty="0" err="1">
                          <a:effectLst/>
                          <a:latin typeface="+mn-lt"/>
                          <a:ea typeface="Times New Roman" panose="02020603050405020304" pitchFamily="18" charset="0"/>
                          <a:cs typeface="Calibri" panose="020F0502020204030204" pitchFamily="34" charset="0"/>
                        </a:rPr>
                        <a:t>arteria</a:t>
                      </a:r>
                      <a:r>
                        <a:rPr lang="nl-NL" sz="1300" dirty="0">
                          <a:effectLst/>
                          <a:latin typeface="+mn-lt"/>
                          <a:ea typeface="Times New Roman" panose="02020603050405020304" pitchFamily="18" charset="0"/>
                          <a:cs typeface="Calibri" panose="020F0502020204030204" pitchFamily="34" charset="0"/>
                        </a:rPr>
                        <a:t> temporalis.</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Haarkampijn/pijn bij aanraken hoofdhuid/branderig gevoel hoofdhuid.</a:t>
                      </a:r>
                      <a:endParaRPr lang="nl-NL" sz="1300" dirty="0">
                        <a:effectLst/>
                        <a:latin typeface="+mn-lt"/>
                        <a:ea typeface="Times New Roman" panose="02020603050405020304" pitchFamily="18" charset="0"/>
                        <a:cs typeface="Times New Roman" panose="02020603050405020304" pitchFamily="18" charset="0"/>
                      </a:endParaRPr>
                    </a:p>
                    <a:p>
                      <a:pPr marL="0" indent="0" algn="l">
                        <a:buFontTx/>
                        <a:buNone/>
                      </a:pPr>
                      <a:r>
                        <a:rPr lang="nl-NL" sz="1300" dirty="0">
                          <a:solidFill>
                            <a:srgbClr val="000000"/>
                          </a:solidFill>
                          <a:effectLst/>
                          <a:latin typeface="+mn-lt"/>
                          <a:ea typeface="Times New Roman" panose="02020603050405020304" pitchFamily="18" charset="0"/>
                          <a:cs typeface="Calibri" panose="020F0502020204030204" pitchFamily="34" charset="0"/>
                        </a:rPr>
                        <a:t>- Kaakpijn/kaakclaudicatio</a:t>
                      </a:r>
                    </a:p>
                    <a:p>
                      <a:pPr marL="0" indent="0" algn="l">
                        <a:buFontTx/>
                        <a:buNone/>
                      </a:pPr>
                      <a:r>
                        <a:rPr lang="nl-NL" sz="1300" dirty="0">
                          <a:solidFill>
                            <a:srgbClr val="000000"/>
                          </a:solidFill>
                          <a:effectLst/>
                          <a:latin typeface="+mn-lt"/>
                          <a:ea typeface="Times New Roman" panose="02020603050405020304" pitchFamily="18" charset="0"/>
                          <a:cs typeface="Calibri" panose="020F0502020204030204" pitchFamily="34" charset="0"/>
                        </a:rPr>
                        <a:t>(ontstaan van klachten van pijn of vermoeidheid na paar minuten kauwen en herstel bij stoppen met kauwen).</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Tongclaudicatio (ontstaan van klachten na paar minuten eten).</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Nekpijn.</a:t>
                      </a:r>
                      <a:endParaRPr lang="nl-NL" sz="1300" dirty="0">
                        <a:effectLst/>
                        <a:latin typeface="+mn-lt"/>
                        <a:ea typeface="Times New Roman" panose="02020603050405020304" pitchFamily="18" charset="0"/>
                        <a:cs typeface="Times New Roman" panose="02020603050405020304" pitchFamily="18" charset="0"/>
                      </a:endParaRPr>
                    </a:p>
                    <a:p>
                      <a:pPr marL="0" indent="0" algn="l">
                        <a:buFontTx/>
                        <a:buNone/>
                      </a:pPr>
                      <a:r>
                        <a:rPr lang="nl-NL" sz="1300" dirty="0">
                          <a:effectLst/>
                          <a:latin typeface="+mn-lt"/>
                          <a:ea typeface="Times New Roman" panose="02020603050405020304" pitchFamily="18" charset="0"/>
                          <a:cs typeface="Calibri" panose="020F0502020204030204" pitchFamily="34" charset="0"/>
                        </a:rPr>
                        <a:t>- Aangezichtspijn (meestal eenzijdig </a:t>
                      </a:r>
                    </a:p>
                    <a:p>
                      <a:pPr marL="0" indent="0" algn="l">
                        <a:buFontTx/>
                        <a:buNone/>
                      </a:pPr>
                      <a:r>
                        <a:rPr lang="nl-NL" sz="1300" dirty="0">
                          <a:effectLst/>
                          <a:latin typeface="+mn-lt"/>
                          <a:ea typeface="Times New Roman" panose="02020603050405020304" pitchFamily="18" charset="0"/>
                          <a:cs typeface="Calibri" panose="020F0502020204030204" pitchFamily="34" charset="0"/>
                        </a:rPr>
                        <a:t>brandend gevoel dat toeneemt bij aanraken gezicht).</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Duizeligheid/andere audio-vestibulaire symptomen.</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Oorpijn, keelpijn, heesheid.</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Ulcera of necrose hoofdhuid, tong (zeldzaam).</a:t>
                      </a:r>
                      <a:endParaRPr lang="nl-NL" sz="1300" dirty="0">
                        <a:effectLst/>
                        <a:latin typeface="+mn-lt"/>
                        <a:ea typeface="Times New Roman" panose="02020603050405020304" pitchFamily="18" charset="0"/>
                        <a:cs typeface="Times New Roman" panose="02020603050405020304" pitchFamily="18" charset="0"/>
                      </a:endParaRPr>
                    </a:p>
                  </a:txBody>
                  <a:tcPr>
                    <a:solidFill>
                      <a:schemeClr val="accent1">
                        <a:lumMod val="10000"/>
                        <a:lumOff val="90000"/>
                      </a:schemeClr>
                    </a:solidFill>
                  </a:tcPr>
                </a:tc>
                <a:tc>
                  <a:txBody>
                    <a:bodyPr/>
                    <a:lstStyle/>
                    <a:p>
                      <a:pPr algn="l"/>
                      <a:r>
                        <a:rPr lang="nl-NL" sz="1300" b="1" dirty="0">
                          <a:effectLst/>
                          <a:latin typeface="+mn-lt"/>
                          <a:ea typeface="Times New Roman" panose="02020603050405020304" pitchFamily="18" charset="0"/>
                          <a:cs typeface="Calibri" panose="020F0502020204030204" pitchFamily="34" charset="0"/>
                        </a:rPr>
                        <a:t>Oogheelkundige- en centrale zenuwstelsel (CZS) symptomen:</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a:t>
                      </a:r>
                      <a:r>
                        <a:rPr lang="nl-NL" sz="1300" dirty="0" err="1">
                          <a:effectLst/>
                          <a:latin typeface="+mn-lt"/>
                          <a:ea typeface="Times New Roman" panose="02020603050405020304" pitchFamily="18" charset="0"/>
                          <a:cs typeface="Calibri" panose="020F0502020204030204" pitchFamily="34" charset="0"/>
                        </a:rPr>
                        <a:t>Passagère</a:t>
                      </a:r>
                      <a:r>
                        <a:rPr lang="nl-NL" sz="1300" dirty="0">
                          <a:effectLst/>
                          <a:latin typeface="+mn-lt"/>
                          <a:ea typeface="Times New Roman" panose="02020603050405020304" pitchFamily="18" charset="0"/>
                          <a:cs typeface="Calibri" panose="020F0502020204030204" pitchFamily="34" charset="0"/>
                        </a:rPr>
                        <a:t> visusverlies/</a:t>
                      </a:r>
                      <a:r>
                        <a:rPr lang="nl-NL" sz="1300" dirty="0" err="1">
                          <a:effectLst/>
                          <a:latin typeface="+mn-lt"/>
                          <a:ea typeface="Times New Roman" panose="02020603050405020304" pitchFamily="18" charset="0"/>
                          <a:cs typeface="Calibri" panose="020F0502020204030204" pitchFamily="34" charset="0"/>
                        </a:rPr>
                        <a:t>amaurosis</a:t>
                      </a:r>
                      <a:r>
                        <a:rPr lang="nl-NL" sz="1300" dirty="0">
                          <a:effectLst/>
                          <a:latin typeface="+mn-lt"/>
                          <a:ea typeface="Times New Roman" panose="02020603050405020304" pitchFamily="18" charset="0"/>
                          <a:cs typeface="Calibri" panose="020F0502020204030204" pitchFamily="34" charset="0"/>
                        </a:rPr>
                        <a:t> </a:t>
                      </a:r>
                      <a:r>
                        <a:rPr lang="nl-NL" sz="1300" dirty="0" err="1">
                          <a:effectLst/>
                          <a:latin typeface="+mn-lt"/>
                          <a:ea typeface="Times New Roman" panose="02020603050405020304" pitchFamily="18" charset="0"/>
                          <a:cs typeface="Calibri" panose="020F0502020204030204" pitchFamily="34" charset="0"/>
                        </a:rPr>
                        <a:t>fugax</a:t>
                      </a:r>
                      <a:r>
                        <a:rPr lang="nl-NL" sz="1300" dirty="0">
                          <a:effectLst/>
                          <a:latin typeface="+mn-lt"/>
                          <a:ea typeface="Times New Roman" panose="02020603050405020304" pitchFamily="18" charset="0"/>
                          <a:cs typeface="Calibri" panose="020F0502020204030204" pitchFamily="34" charset="0"/>
                        </a:rPr>
                        <a:t>.</a:t>
                      </a:r>
                      <a:endParaRPr lang="nl-NL" sz="1300" dirty="0">
                        <a:effectLst/>
                        <a:latin typeface="+mn-lt"/>
                        <a:ea typeface="Times New Roman" panose="02020603050405020304" pitchFamily="18" charset="0"/>
                        <a:cs typeface="Times New Roman" panose="02020603050405020304" pitchFamily="18" charset="0"/>
                      </a:endParaRPr>
                    </a:p>
                    <a:p>
                      <a:pPr marL="0" indent="0" algn="l">
                        <a:buFontTx/>
                        <a:buNone/>
                      </a:pPr>
                      <a:r>
                        <a:rPr lang="nl-NL" sz="1300" dirty="0">
                          <a:effectLst/>
                          <a:latin typeface="+mn-lt"/>
                          <a:ea typeface="Times New Roman" panose="02020603050405020304" pitchFamily="18" charset="0"/>
                          <a:cs typeface="Calibri" panose="020F0502020204030204" pitchFamily="34" charset="0"/>
                        </a:rPr>
                        <a:t>Snel progressief </a:t>
                      </a:r>
                      <a:r>
                        <a:rPr lang="nl-NL" sz="1300" dirty="0" err="1">
                          <a:effectLst/>
                          <a:latin typeface="+mn-lt"/>
                          <a:ea typeface="Times New Roman" panose="02020603050405020304" pitchFamily="18" charset="0"/>
                          <a:cs typeface="Calibri" panose="020F0502020204030204" pitchFamily="34" charset="0"/>
                        </a:rPr>
                        <a:t>altitudinaal</a:t>
                      </a:r>
                      <a:r>
                        <a:rPr lang="nl-NL" sz="1300" dirty="0">
                          <a:effectLst/>
                          <a:latin typeface="+mn-lt"/>
                          <a:ea typeface="Times New Roman" panose="02020603050405020304" pitchFamily="18" charset="0"/>
                          <a:cs typeface="Calibri" panose="020F0502020204030204" pitchFamily="34" charset="0"/>
                        </a:rPr>
                        <a:t> gezichtsvelduitval. Dit is meestal irreversibel.  </a:t>
                      </a:r>
                      <a:endParaRPr lang="nl-NL" sz="1300" dirty="0">
                        <a:effectLst/>
                        <a:latin typeface="+mn-lt"/>
                        <a:ea typeface="Times New Roman" panose="02020603050405020304" pitchFamily="18" charset="0"/>
                        <a:cs typeface="Times New Roman" panose="02020603050405020304" pitchFamily="18" charset="0"/>
                      </a:endParaRPr>
                    </a:p>
                    <a:p>
                      <a:pPr algn="l"/>
                      <a:r>
                        <a:rPr lang="nl-NL" sz="1300" dirty="0">
                          <a:effectLst/>
                          <a:latin typeface="+mn-lt"/>
                          <a:ea typeface="Times New Roman" panose="02020603050405020304" pitchFamily="18" charset="0"/>
                          <a:cs typeface="Calibri" panose="020F0502020204030204" pitchFamily="34" charset="0"/>
                        </a:rPr>
                        <a:t>- </a:t>
                      </a:r>
                      <a:r>
                        <a:rPr lang="nl-NL" sz="1300" dirty="0" err="1">
                          <a:effectLst/>
                          <a:latin typeface="+mn-lt"/>
                          <a:ea typeface="Times New Roman" panose="02020603050405020304" pitchFamily="18" charset="0"/>
                          <a:cs typeface="Calibri" panose="020F0502020204030204" pitchFamily="34" charset="0"/>
                        </a:rPr>
                        <a:t>Passagère</a:t>
                      </a:r>
                      <a:r>
                        <a:rPr lang="nl-NL" sz="1300" dirty="0">
                          <a:effectLst/>
                          <a:latin typeface="+mn-lt"/>
                          <a:ea typeface="Times New Roman" panose="02020603050405020304" pitchFamily="18" charset="0"/>
                          <a:cs typeface="Calibri" panose="020F0502020204030204" pitchFamily="34" charset="0"/>
                        </a:rPr>
                        <a:t> of persisterende diplopie.</a:t>
                      </a:r>
                      <a:endParaRPr lang="nl-NL" sz="1300" dirty="0">
                        <a:effectLst/>
                        <a:latin typeface="+mn-lt"/>
                        <a:ea typeface="Times New Roman" panose="02020603050405020304" pitchFamily="18" charset="0"/>
                        <a:cs typeface="Times New Roman" panose="02020603050405020304" pitchFamily="18" charset="0"/>
                      </a:endParaRPr>
                    </a:p>
                    <a:p>
                      <a:pPr algn="l"/>
                      <a:r>
                        <a:rPr lang="en-GB" sz="1300" dirty="0">
                          <a:effectLst/>
                          <a:latin typeface="+mn-lt"/>
                          <a:ea typeface="Times New Roman" panose="02020603050405020304" pitchFamily="18" charset="0"/>
                          <a:cs typeface="Calibri" panose="020F0502020204030204" pitchFamily="34" charset="0"/>
                        </a:rPr>
                        <a:t>- Transient ischemic attack (TIA).</a:t>
                      </a:r>
                      <a:endParaRPr lang="nl-NL" sz="1300" dirty="0">
                        <a:effectLst/>
                        <a:latin typeface="+mn-lt"/>
                        <a:ea typeface="Times New Roman" panose="02020603050405020304" pitchFamily="18" charset="0"/>
                        <a:cs typeface="Times New Roman" panose="02020603050405020304" pitchFamily="18" charset="0"/>
                      </a:endParaRPr>
                    </a:p>
                    <a:p>
                      <a:pPr algn="l"/>
                      <a:r>
                        <a:rPr lang="en-GB" sz="1300" dirty="0">
                          <a:effectLst/>
                          <a:latin typeface="+mn-lt"/>
                          <a:ea typeface="Times New Roman" panose="02020603050405020304" pitchFamily="18" charset="0"/>
                          <a:cs typeface="Calibri" panose="020F0502020204030204" pitchFamily="34" charset="0"/>
                        </a:rPr>
                        <a:t>- </a:t>
                      </a:r>
                      <a:r>
                        <a:rPr lang="en-GB" sz="1300" dirty="0" err="1">
                          <a:effectLst/>
                          <a:latin typeface="+mn-lt"/>
                          <a:ea typeface="Times New Roman" panose="02020603050405020304" pitchFamily="18" charset="0"/>
                          <a:cs typeface="Calibri" panose="020F0502020204030204" pitchFamily="34" charset="0"/>
                        </a:rPr>
                        <a:t>Herseninfarct</a:t>
                      </a:r>
                      <a:r>
                        <a:rPr lang="en-GB" sz="1300" dirty="0">
                          <a:effectLst/>
                          <a:latin typeface="+mn-lt"/>
                          <a:ea typeface="Times New Roman" panose="02020603050405020304" pitchFamily="18" charset="0"/>
                          <a:cs typeface="Calibri" panose="020F0502020204030204" pitchFamily="34" charset="0"/>
                        </a:rPr>
                        <a:t>.</a:t>
                      </a:r>
                      <a:endParaRPr lang="nl-NL" sz="1300" dirty="0">
                        <a:effectLst/>
                        <a:latin typeface="+mn-lt"/>
                        <a:ea typeface="Times New Roman" panose="02020603050405020304" pitchFamily="18" charset="0"/>
                        <a:cs typeface="Times New Roman" panose="02020603050405020304" pitchFamily="18" charset="0"/>
                      </a:endParaRPr>
                    </a:p>
                    <a:p>
                      <a:pPr marL="171450" indent="-171450" algn="l">
                        <a:buFontTx/>
                        <a:buChar char="-"/>
                      </a:pPr>
                      <a:r>
                        <a:rPr lang="nl-NL" sz="1300" dirty="0">
                          <a:effectLst/>
                          <a:latin typeface="+mn-lt"/>
                          <a:ea typeface="Times New Roman" panose="02020603050405020304" pitchFamily="18" charset="0"/>
                          <a:cs typeface="Calibri" panose="020F0502020204030204" pitchFamily="34" charset="0"/>
                        </a:rPr>
                        <a:t>Centraal visus verlies (CRAO, CRBO).</a:t>
                      </a:r>
                    </a:p>
                    <a:p>
                      <a:pPr marL="171450" indent="-171450" algn="l">
                        <a:buFontTx/>
                        <a:buChar char="-"/>
                      </a:pPr>
                      <a:endParaRPr lang="nl-NL" sz="1300" dirty="0">
                        <a:effectLst/>
                        <a:latin typeface="+mn-lt"/>
                        <a:ea typeface="Times New Roman" panose="02020603050405020304" pitchFamily="18" charset="0"/>
                        <a:cs typeface="Calibri" panose="020F0502020204030204" pitchFamily="34" charset="0"/>
                      </a:endParaRPr>
                    </a:p>
                    <a:p>
                      <a:pPr marL="0" indent="0" algn="l">
                        <a:buFontTx/>
                        <a:buNone/>
                      </a:pPr>
                      <a:endParaRPr lang="nl-NL" sz="1300" dirty="0">
                        <a:effectLst/>
                        <a:latin typeface="+mn-lt"/>
                        <a:ea typeface="Times New Roman" panose="02020603050405020304" pitchFamily="18" charset="0"/>
                        <a:cs typeface="Times New Roman" panose="02020603050405020304" pitchFamily="18" charset="0"/>
                      </a:endParaRPr>
                    </a:p>
                    <a:p>
                      <a:pPr algn="l"/>
                      <a:r>
                        <a:rPr lang="nl-NL" sz="1300" b="1" dirty="0">
                          <a:effectLst/>
                          <a:latin typeface="+mn-lt"/>
                          <a:ea typeface="Times New Roman" panose="02020603050405020304" pitchFamily="18" charset="0"/>
                          <a:cs typeface="Calibri" panose="020F0502020204030204" pitchFamily="34" charset="0"/>
                        </a:rPr>
                        <a:t>Carotis symptomen:</a:t>
                      </a:r>
                      <a:endParaRPr lang="nl-NL" sz="1300" dirty="0">
                        <a:effectLst/>
                        <a:latin typeface="+mn-lt"/>
                        <a:ea typeface="Times New Roman" panose="02020603050405020304" pitchFamily="18" charset="0"/>
                        <a:cs typeface="Times New Roman" panose="02020603050405020304" pitchFamily="18" charset="0"/>
                      </a:endParaRP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a:t>
                      </a:r>
                      <a:r>
                        <a:rPr kumimoji="0" lang="nl-NL" sz="1300" b="0" i="0" u="none" strike="noStrike" kern="1200" cap="none" spc="0" normalizeH="0" baseline="0" noProof="0" dirty="0" err="1">
                          <a:ln>
                            <a:noFill/>
                          </a:ln>
                          <a:solidFill>
                            <a:prstClr val="black"/>
                          </a:solidFill>
                          <a:effectLst/>
                          <a:uLnTx/>
                          <a:uFillTx/>
                          <a:latin typeface="+mn-lt"/>
                          <a:ea typeface="+mn-ea"/>
                          <a:cs typeface="+mn-cs"/>
                        </a:rPr>
                        <a:t>Carotidynie</a:t>
                      </a:r>
                      <a:r>
                        <a:rPr kumimoji="0" lang="nl-NL" sz="1300" b="0" i="0" u="none" strike="noStrike" kern="1200" cap="none" spc="0" normalizeH="0" baseline="0" noProof="0" dirty="0">
                          <a:ln>
                            <a:noFill/>
                          </a:ln>
                          <a:solidFill>
                            <a:prstClr val="black"/>
                          </a:solidFill>
                          <a:effectLst/>
                          <a:uLnTx/>
                          <a:uFillTx/>
                          <a:latin typeface="+mn-lt"/>
                          <a:ea typeface="+mn-ea"/>
                          <a:cs typeface="+mn-cs"/>
                        </a:rPr>
                        <a:t>/pijn in de hals.</a:t>
                      </a:r>
                    </a:p>
                    <a:p>
                      <a:pPr marL="0" marR="0" lvl="0" indent="0" algn="l" defTabSz="1088937" rtl="0" eaLnBrk="1" fontAlgn="auto" latinLnBrk="0" hangingPunct="1">
                        <a:lnSpc>
                          <a:spcPct val="100000"/>
                        </a:lnSpc>
                        <a:spcBef>
                          <a:spcPts val="0"/>
                        </a:spcBef>
                        <a:spcAft>
                          <a:spcPts val="0"/>
                        </a:spcAft>
                        <a:buClrTx/>
                        <a:buSzTx/>
                        <a:buFontTx/>
                        <a:buNone/>
                        <a:tabLst/>
                        <a:defRPr/>
                      </a:pPr>
                      <a:endParaRPr lang="nl-NL" sz="1300" dirty="0">
                        <a:latin typeface="+mn-lt"/>
                      </a:endParaRPr>
                    </a:p>
                    <a:p>
                      <a:endParaRPr lang="nl-NL" sz="1300" dirty="0">
                        <a:latin typeface="+mn-lt"/>
                      </a:endParaRP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1" i="0" u="none" strike="noStrike" kern="1200" cap="none" spc="0" normalizeH="0" baseline="0" noProof="0" dirty="0">
                          <a:ln>
                            <a:noFill/>
                          </a:ln>
                          <a:solidFill>
                            <a:prstClr val="black"/>
                          </a:solidFill>
                          <a:effectLst/>
                          <a:uLnTx/>
                          <a:uFillTx/>
                          <a:latin typeface="+mn-lt"/>
                          <a:ea typeface="+mn-ea"/>
                          <a:cs typeface="+mn-cs"/>
                        </a:rPr>
                        <a:t>Systemische klachten:</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Subfebriele temperatuur of koorts.</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Gewichtsverlies (≥ 2 kg).</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Verminderde eetlust.</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Algehele malaise.</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Nachtzweten.</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Depressie.</a:t>
                      </a:r>
                    </a:p>
                    <a:p>
                      <a:pPr marL="0" marR="0" lvl="0" indent="0" algn="l" defTabSz="1088937" rtl="0" eaLnBrk="1" fontAlgn="auto" latinLnBrk="0" hangingPunct="1">
                        <a:lnSpc>
                          <a:spcPct val="100000"/>
                        </a:lnSpc>
                        <a:spcBef>
                          <a:spcPts val="0"/>
                        </a:spcBef>
                        <a:spcAft>
                          <a:spcPts val="0"/>
                        </a:spcAft>
                        <a:buClrTx/>
                        <a:buSzTx/>
                        <a:buFontTx/>
                        <a:buNone/>
                        <a:tabLst/>
                        <a:defRPr/>
                      </a:pPr>
                      <a:endParaRPr lang="nl-NL" sz="1300" dirty="0">
                        <a:latin typeface="+mn-lt"/>
                      </a:endParaRPr>
                    </a:p>
                  </a:txBody>
                  <a:tcPr/>
                </a:tc>
                <a:tc>
                  <a:txBody>
                    <a:bodyPr/>
                    <a:lstStyle/>
                    <a:p>
                      <a:pPr algn="l"/>
                      <a:r>
                        <a:rPr lang="nl-NL" sz="1300" b="1" dirty="0">
                          <a:effectLst/>
                          <a:latin typeface="+mn-lt"/>
                          <a:ea typeface="Times New Roman" panose="02020603050405020304" pitchFamily="18" charset="0"/>
                          <a:cs typeface="Calibri" panose="020F0502020204030204" pitchFamily="34" charset="0"/>
                        </a:rPr>
                        <a:t>Symptomen gerelateerd aan betrokkenheid van de perifere arteriën: </a:t>
                      </a:r>
                      <a:endParaRPr lang="nl-NL" sz="1300" dirty="0">
                        <a:effectLst/>
                        <a:latin typeface="+mn-lt"/>
                        <a:ea typeface="Times New Roman" panose="02020603050405020304" pitchFamily="18" charset="0"/>
                        <a:cs typeface="Times New Roman" panose="02020603050405020304" pitchFamily="18" charset="0"/>
                      </a:endParaRP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-Armclaudicatio (pijn en/of kramp en/of vermoeid gevoel of temperatuurverschil welke ontstaat bij het bewegen of gebruik van de armen. Klachten herstellen overwegend in rust.). </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Beenclaudicatio (pijn en/of vermoeid gevoel en/of kramp of temperatuurverschil welke ontstaat bij het bewegen van de benen en lopen. Klachten herstellen overwegend in rust.).</a:t>
                      </a:r>
                    </a:p>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mn-lt"/>
                          <a:ea typeface="+mn-ea"/>
                          <a:cs typeface="+mn-cs"/>
                        </a:rPr>
                        <a:t>- De </a:t>
                      </a:r>
                      <a:r>
                        <a:rPr kumimoji="0" lang="nl-NL" sz="1300" b="0" i="0" u="none" strike="noStrike" kern="1200" cap="none" spc="0" normalizeH="0" baseline="0" noProof="0" dirty="0" err="1">
                          <a:ln>
                            <a:noFill/>
                          </a:ln>
                          <a:solidFill>
                            <a:prstClr val="black"/>
                          </a:solidFill>
                          <a:effectLst/>
                          <a:uLnTx/>
                          <a:uFillTx/>
                          <a:latin typeface="+mn-lt"/>
                          <a:ea typeface="+mn-ea"/>
                          <a:cs typeface="+mn-cs"/>
                        </a:rPr>
                        <a:t>novo</a:t>
                      </a:r>
                      <a:r>
                        <a:rPr kumimoji="0" lang="nl-NL" sz="1300" b="0" i="0" u="none" strike="noStrike" kern="1200" cap="none" spc="0" normalizeH="0" baseline="0" noProof="0" dirty="0">
                          <a:ln>
                            <a:noFill/>
                          </a:ln>
                          <a:solidFill>
                            <a:prstClr val="black"/>
                          </a:solidFill>
                          <a:effectLst/>
                          <a:uLnTx/>
                          <a:uFillTx/>
                          <a:latin typeface="+mn-lt"/>
                          <a:ea typeface="+mn-ea"/>
                          <a:cs typeface="+mn-cs"/>
                        </a:rPr>
                        <a:t>, meestal </a:t>
                      </a:r>
                      <a:r>
                        <a:rPr kumimoji="0" lang="nl-NL" sz="1300" b="0" i="0" u="none" strike="noStrike" kern="1200" cap="none" spc="0" normalizeH="0" baseline="0" noProof="0" dirty="0" err="1">
                          <a:ln>
                            <a:noFill/>
                          </a:ln>
                          <a:solidFill>
                            <a:prstClr val="black"/>
                          </a:solidFill>
                          <a:effectLst/>
                          <a:uLnTx/>
                          <a:uFillTx/>
                          <a:latin typeface="+mn-lt"/>
                          <a:ea typeface="+mn-ea"/>
                          <a:cs typeface="+mn-cs"/>
                        </a:rPr>
                        <a:t>monofasisch</a:t>
                      </a:r>
                      <a:r>
                        <a:rPr kumimoji="0" lang="nl-NL" sz="1300" b="0" i="0" u="none" strike="noStrike" kern="1200" cap="none" spc="0" normalizeH="0" baseline="0" noProof="0" dirty="0">
                          <a:ln>
                            <a:noFill/>
                          </a:ln>
                          <a:solidFill>
                            <a:prstClr val="black"/>
                          </a:solidFill>
                          <a:effectLst/>
                          <a:uLnTx/>
                          <a:uFillTx/>
                          <a:latin typeface="+mn-lt"/>
                          <a:ea typeface="+mn-ea"/>
                          <a:cs typeface="+mn-cs"/>
                        </a:rPr>
                        <a:t> fenomeen van Raynaud (kan uni- of bilateraal zijn) zich uitend in </a:t>
                      </a:r>
                      <a:r>
                        <a:rPr kumimoji="0" lang="nl-NL" sz="1300" b="0" i="0" u="none" strike="noStrike" kern="1200" cap="none" spc="0" normalizeH="0" baseline="0" noProof="0" dirty="0" err="1">
                          <a:ln>
                            <a:noFill/>
                          </a:ln>
                          <a:solidFill>
                            <a:prstClr val="black"/>
                          </a:solidFill>
                          <a:effectLst/>
                          <a:uLnTx/>
                          <a:uFillTx/>
                          <a:latin typeface="+mn-lt"/>
                          <a:ea typeface="+mn-ea"/>
                          <a:cs typeface="+mn-cs"/>
                        </a:rPr>
                        <a:t>livide</a:t>
                      </a:r>
                      <a:r>
                        <a:rPr kumimoji="0" lang="nl-NL" sz="1300" b="0" i="0" u="none" strike="noStrike" kern="1200" cap="none" spc="0" normalizeH="0" baseline="0" noProof="0" dirty="0">
                          <a:ln>
                            <a:noFill/>
                          </a:ln>
                          <a:solidFill>
                            <a:prstClr val="black"/>
                          </a:solidFill>
                          <a:effectLst/>
                          <a:uLnTx/>
                          <a:uFillTx/>
                          <a:latin typeface="+mn-lt"/>
                          <a:ea typeface="+mn-ea"/>
                          <a:cs typeface="+mn-cs"/>
                        </a:rPr>
                        <a:t> verkleuring van de vingers dan wel tenen.</a:t>
                      </a:r>
                    </a:p>
                    <a:p>
                      <a:pPr marL="0" marR="0" lvl="0" indent="0" algn="l" defTabSz="1088937" rtl="0" eaLnBrk="1" fontAlgn="auto" latinLnBrk="0" hangingPunct="1">
                        <a:lnSpc>
                          <a:spcPct val="100000"/>
                        </a:lnSpc>
                        <a:spcBef>
                          <a:spcPts val="0"/>
                        </a:spcBef>
                        <a:spcAft>
                          <a:spcPts val="0"/>
                        </a:spcAft>
                        <a:buClrTx/>
                        <a:buSzTx/>
                        <a:buFontTx/>
                        <a:buNone/>
                        <a:tabLst/>
                        <a:defRPr/>
                      </a:pPr>
                      <a:endParaRPr lang="nl-NL" sz="1300" dirty="0">
                        <a:latin typeface="+mn-lt"/>
                      </a:endParaRPr>
                    </a:p>
                  </a:txBody>
                  <a:tcPr>
                    <a:solidFill>
                      <a:schemeClr val="accent1">
                        <a:lumMod val="10000"/>
                        <a:lumOff val="90000"/>
                      </a:schemeClr>
                    </a:solidFill>
                  </a:tcPr>
                </a:tc>
                <a:tc>
                  <a:txBody>
                    <a:bodyPr/>
                    <a:lstStyle/>
                    <a:p>
                      <a:pPr marL="449580" indent="-449580" algn="l"/>
                      <a:r>
                        <a:rPr kumimoji="0" lang="nl-NL" sz="1300" b="1" i="0" u="none" strike="noStrike" kern="1200" cap="none" spc="0" normalizeH="0" baseline="0" noProof="0" dirty="0">
                          <a:ln>
                            <a:noFill/>
                          </a:ln>
                          <a:solidFill>
                            <a:prstClr val="black"/>
                          </a:solidFill>
                          <a:effectLst/>
                          <a:uLnTx/>
                          <a:uFillTx/>
                          <a:latin typeface="+mn-lt"/>
                          <a:ea typeface="+mn-ea"/>
                          <a:cs typeface="+mn-cs"/>
                        </a:rPr>
                        <a:t>PMR-symptomen: </a:t>
                      </a:r>
                    </a:p>
                    <a:p>
                      <a:pPr marL="0" indent="0" algn="l">
                        <a:buFontTx/>
                        <a:buNone/>
                      </a:pPr>
                      <a:r>
                        <a:rPr lang="nl-NL" sz="1300" dirty="0">
                          <a:effectLst/>
                          <a:latin typeface="+mn-lt"/>
                          <a:ea typeface="Times New Roman" panose="02020603050405020304" pitchFamily="18" charset="0"/>
                          <a:cs typeface="Calibri" panose="020F0502020204030204" pitchFamily="34" charset="0"/>
                        </a:rPr>
                        <a:t>- Ochtendstijfheid &gt;45 min in nek, schouder- of heupregio gedurende een aantal weken.</a:t>
                      </a:r>
                      <a:endParaRPr lang="nl-NL" sz="1300" dirty="0">
                        <a:effectLst/>
                        <a:latin typeface="+mn-lt"/>
                        <a:ea typeface="Times New Roman" panose="02020603050405020304" pitchFamily="18" charset="0"/>
                        <a:cs typeface="Times New Roman" panose="02020603050405020304" pitchFamily="18" charset="0"/>
                      </a:endParaRPr>
                    </a:p>
                    <a:p>
                      <a:pPr marL="0" indent="0" algn="l">
                        <a:buFontTx/>
                        <a:buNone/>
                      </a:pPr>
                      <a:r>
                        <a:rPr lang="nl-NL" sz="1300" dirty="0">
                          <a:effectLst/>
                          <a:latin typeface="+mn-lt"/>
                          <a:ea typeface="Times New Roman" panose="02020603050405020304" pitchFamily="18" charset="0"/>
                          <a:cs typeface="Calibri" panose="020F0502020204030204" pitchFamily="34" charset="0"/>
                        </a:rPr>
                        <a:t>- Pijn/stijfheid in nek,</a:t>
                      </a:r>
                    </a:p>
                    <a:p>
                      <a:pPr marL="0" indent="0" algn="l">
                        <a:buFontTx/>
                        <a:buNone/>
                      </a:pPr>
                      <a:r>
                        <a:rPr lang="nl-NL" sz="1300" dirty="0">
                          <a:effectLst/>
                          <a:latin typeface="+mn-lt"/>
                          <a:ea typeface="Times New Roman" panose="02020603050405020304" pitchFamily="18" charset="0"/>
                          <a:cs typeface="Calibri" panose="020F0502020204030204" pitchFamily="34" charset="0"/>
                        </a:rPr>
                        <a:t>schoudergordel/bovenarmen, bekkengordel/bovenbenen en onderrug.</a:t>
                      </a:r>
                      <a:endParaRPr lang="nl-NL" sz="1300" dirty="0">
                        <a:effectLst/>
                        <a:latin typeface="+mn-lt"/>
                        <a:ea typeface="Times New Roman" panose="02020603050405020304" pitchFamily="18" charset="0"/>
                        <a:cs typeface="Times New Roman" panose="02020603050405020304" pitchFamily="18" charset="0"/>
                      </a:endParaRPr>
                    </a:p>
                    <a:p>
                      <a:pPr marL="447675" indent="-447675" algn="l"/>
                      <a:r>
                        <a:rPr lang="nl-NL" sz="1300" dirty="0">
                          <a:effectLst/>
                          <a:latin typeface="+mn-lt"/>
                          <a:ea typeface="Times New Roman" panose="02020603050405020304" pitchFamily="18" charset="0"/>
                          <a:cs typeface="Calibri" panose="020F0502020204030204" pitchFamily="34" charset="0"/>
                        </a:rPr>
                        <a:t>- Moeite met opstaan uit stoel, uit</a:t>
                      </a:r>
                    </a:p>
                    <a:p>
                      <a:pPr marL="447675" indent="-447675" algn="l"/>
                      <a:r>
                        <a:rPr lang="nl-NL" sz="1300" dirty="0">
                          <a:effectLst/>
                          <a:latin typeface="+mn-lt"/>
                          <a:ea typeface="Times New Roman" panose="02020603050405020304" pitchFamily="18" charset="0"/>
                          <a:cs typeface="Calibri" panose="020F0502020204030204" pitchFamily="34" charset="0"/>
                        </a:rPr>
                        <a:t>bed komen en aan-/uitkleden</a:t>
                      </a:r>
                    </a:p>
                    <a:p>
                      <a:pPr marL="447675" indent="-447675" algn="l"/>
                      <a:r>
                        <a:rPr lang="nl-NL" sz="1300" dirty="0">
                          <a:effectLst/>
                          <a:latin typeface="+mn-lt"/>
                          <a:ea typeface="Times New Roman" panose="02020603050405020304" pitchFamily="18" charset="0"/>
                          <a:cs typeface="Calibri" panose="020F0502020204030204" pitchFamily="34" charset="0"/>
                        </a:rPr>
                        <a:t>gerelateerd aan stijfheid en pijn.</a:t>
                      </a:r>
                      <a:endParaRPr lang="nl-NL" sz="1300" dirty="0">
                        <a:effectLst/>
                        <a:latin typeface="+mn-lt"/>
                        <a:ea typeface="Times New Roman" panose="02020603050405020304" pitchFamily="18" charset="0"/>
                        <a:cs typeface="Times New Roman" panose="02020603050405020304" pitchFamily="18" charset="0"/>
                      </a:endParaRPr>
                    </a:p>
                    <a:p>
                      <a:pPr marL="447675" indent="-447675" algn="l"/>
                      <a:r>
                        <a:rPr lang="nl-NL" sz="1300" dirty="0">
                          <a:effectLst/>
                          <a:latin typeface="+mn-lt"/>
                          <a:ea typeface="Times New Roman" panose="02020603050405020304" pitchFamily="18" charset="0"/>
                          <a:cs typeface="Calibri" panose="020F0502020204030204" pitchFamily="34" charset="0"/>
                        </a:rPr>
                        <a:t>-Distale symptomen, waaronder</a:t>
                      </a:r>
                    </a:p>
                    <a:p>
                      <a:pPr marL="447675" indent="-447675" algn="l"/>
                      <a:r>
                        <a:rPr lang="nl-NL" sz="1300" dirty="0">
                          <a:effectLst/>
                          <a:latin typeface="+mn-lt"/>
                          <a:ea typeface="Times New Roman" panose="02020603050405020304" pitchFamily="18" charset="0"/>
                          <a:cs typeface="Calibri" panose="020F0502020204030204" pitchFamily="34" charset="0"/>
                        </a:rPr>
                        <a:t>pijn en zwelling van handen, polsen</a:t>
                      </a:r>
                    </a:p>
                    <a:p>
                      <a:pPr marL="447675" indent="-447675" algn="l"/>
                      <a:r>
                        <a:rPr lang="nl-NL" sz="1300" dirty="0">
                          <a:effectLst/>
                          <a:latin typeface="+mn-lt"/>
                          <a:ea typeface="Times New Roman" panose="02020603050405020304" pitchFamily="18" charset="0"/>
                          <a:cs typeface="Calibri" panose="020F0502020204030204" pitchFamily="34" charset="0"/>
                        </a:rPr>
                        <a:t>en knieën kan gezien worden in 25</a:t>
                      </a:r>
                    </a:p>
                    <a:p>
                      <a:pPr marL="447675" indent="-447675" algn="l"/>
                      <a:r>
                        <a:rPr lang="nl-NL" sz="1300" dirty="0">
                          <a:effectLst/>
                          <a:latin typeface="+mn-lt"/>
                          <a:ea typeface="Times New Roman" panose="02020603050405020304" pitchFamily="18" charset="0"/>
                          <a:cs typeface="Calibri" panose="020F0502020204030204" pitchFamily="34" charset="0"/>
                        </a:rPr>
                        <a:t>50% van patiënten.</a:t>
                      </a:r>
                      <a:endParaRPr lang="nl-NL" sz="1300" dirty="0">
                        <a:effectLst/>
                        <a:latin typeface="+mn-lt"/>
                        <a:ea typeface="Times New Roman" panose="02020603050405020304" pitchFamily="18" charset="0"/>
                        <a:cs typeface="Times New Roman" panose="02020603050405020304" pitchFamily="18" charset="0"/>
                      </a:endParaRPr>
                    </a:p>
                    <a:p>
                      <a:endParaRPr lang="nl-NL" sz="1300" dirty="0">
                        <a:latin typeface="+mn-lt"/>
                      </a:endParaRPr>
                    </a:p>
                    <a:p>
                      <a:endParaRPr lang="nl-NL" sz="1300" dirty="0">
                        <a:latin typeface="+mn-lt"/>
                      </a:endParaRPr>
                    </a:p>
                    <a:p>
                      <a:r>
                        <a:rPr lang="nl-NL" sz="1300" b="1" dirty="0">
                          <a:latin typeface="+mn-lt"/>
                        </a:rPr>
                        <a:t>Andere symptomen (zeldzaam/weinig voorkomend): </a:t>
                      </a:r>
                    </a:p>
                    <a:p>
                      <a:r>
                        <a:rPr lang="nl-NL" sz="1300" dirty="0">
                          <a:latin typeface="+mn-lt"/>
                        </a:rPr>
                        <a:t>- Neuropathie.</a:t>
                      </a:r>
                    </a:p>
                    <a:p>
                      <a:r>
                        <a:rPr lang="nl-NL" sz="1300" dirty="0">
                          <a:latin typeface="+mn-lt"/>
                        </a:rPr>
                        <a:t>- Droge hoest en dyspnoe.</a:t>
                      </a:r>
                    </a:p>
                    <a:p>
                      <a:endParaRPr lang="nl-NL" sz="1300" dirty="0">
                        <a:latin typeface="+mn-lt"/>
                      </a:endParaRPr>
                    </a:p>
                  </a:txBody>
                  <a:tcPr/>
                </a:tc>
                <a:extLst>
                  <a:ext uri="{0D108BD9-81ED-4DB2-BD59-A6C34878D82A}">
                    <a16:rowId xmlns:a16="http://schemas.microsoft.com/office/drawing/2014/main" val="3384255433"/>
                  </a:ext>
                </a:extLst>
              </a:tr>
            </a:tbl>
          </a:graphicData>
        </a:graphic>
      </p:graphicFrame>
    </p:spTree>
    <p:extLst>
      <p:ext uri="{BB962C8B-B14F-4D97-AF65-F5344CB8AC3E}">
        <p14:creationId xmlns:p14="http://schemas.microsoft.com/office/powerpoint/2010/main" val="958967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l"/>
            <a:r>
              <a:rPr lang="nl-NL" sz="1800" b="1" dirty="0">
                <a:effectLst/>
                <a:latin typeface="Calibri" panose="020F0502020204030204" pitchFamily="34" charset="0"/>
                <a:cs typeface="Times New Roman" panose="02020603050405020304" pitchFamily="18" charset="0"/>
              </a:rPr>
              <a:t>Module anamnese en lichamelijk onderzoek van de oogarts</a:t>
            </a:r>
          </a:p>
          <a:p>
            <a:pPr algn="just"/>
            <a:endParaRPr lang="nl-NL" sz="1800" b="1" dirty="0">
              <a:latin typeface="Calibri" panose="020F0502020204030204" pitchFamily="34"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Verricht bij een patiënt met verdenking op reuscelarteriitis een anamnese (zie, kopje: Het onderzoek van de oogarts in de spreekkamer bestaat uit), lichamelijk onderzoek gericht op het oog en aanvullend laboratoriumonderzoek (BSE en CRP).*</a:t>
            </a:r>
          </a:p>
          <a:p>
            <a:pPr algn="l"/>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bij afwezigheid van typische klachten en afwijkingen met betrekking tot het oog is dit niet noodzakelijk.</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Diagnostiek</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527720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l"/>
            <a:r>
              <a:rPr lang="nl-NL" sz="1800" b="1" dirty="0">
                <a:effectLst/>
                <a:latin typeface="Calibri" panose="020F0502020204030204" pitchFamily="34" charset="0"/>
                <a:cs typeface="Times New Roman" panose="02020603050405020304" pitchFamily="18" charset="0"/>
              </a:rPr>
              <a:t>Module diagnostische testen</a:t>
            </a:r>
          </a:p>
          <a:p>
            <a:pPr marL="0" indent="0" algn="l">
              <a:buNone/>
            </a:pPr>
            <a:endParaRPr lang="nl-NL" sz="1800" b="1" dirty="0">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Voer tenminste één diagnostische test uit bij patiënten met verdenking op </a:t>
            </a:r>
            <a:r>
              <a:rPr lang="nl-NL" sz="1800" dirty="0">
                <a:effectLst/>
                <a:latin typeface="Calibri" panose="020F0502020204030204" pitchFamily="34" charset="0"/>
                <a:ea typeface="Times New Roman" panose="02020603050405020304" pitchFamily="18" charset="0"/>
                <a:cs typeface="Calibri" panose="020F0502020204030204" pitchFamily="34" charset="0"/>
              </a:rPr>
              <a:t>reuscelarteriitis</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h</a:t>
            </a:r>
            <a:r>
              <a:rPr lang="nl-NL" sz="1800" dirty="0">
                <a:effectLst/>
                <a:latin typeface="Calibri" panose="020F0502020204030204" pitchFamily="34" charset="0"/>
                <a:ea typeface="Calibri" panose="020F0502020204030204" pitchFamily="34" charset="0"/>
                <a:cs typeface="Maiandra GD" panose="020E0502030308020204" pitchFamily="34" charset="0"/>
              </a:rPr>
              <a:t>anteer bij voorkeur het stroomdiagram diagnostiek </a:t>
            </a:r>
            <a:r>
              <a:rPr lang="nl-NL" sz="1800" dirty="0">
                <a:effectLst/>
                <a:latin typeface="Calibri" panose="020F0502020204030204" pitchFamily="34" charset="0"/>
                <a:ea typeface="Times New Roman" panose="02020603050405020304" pitchFamily="18" charset="0"/>
                <a:cs typeface="Calibri" panose="020F0502020204030204" pitchFamily="34" charset="0"/>
              </a:rPr>
              <a:t>reuscelarteriitis</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Maiandra GD" panose="020E0502030308020204" pitchFamily="34" charset="0"/>
              </a:rPr>
              <a:t>daarbij (</a:t>
            </a:r>
            <a:r>
              <a:rPr lang="nl-NL" sz="1800" i="1" u="sng" dirty="0">
                <a:effectLst/>
                <a:latin typeface="Calibri" panose="020F0502020204030204" pitchFamily="34" charset="0"/>
                <a:ea typeface="Calibri" panose="020F0502020204030204" pitchFamily="34" charset="0"/>
                <a:cs typeface="Maiandra GD" panose="020E0502030308020204" pitchFamily="34" charset="0"/>
              </a:rPr>
              <a:t>Figuur 1</a:t>
            </a:r>
            <a:r>
              <a:rPr lang="nl-NL" sz="1800" dirty="0">
                <a:effectLst/>
                <a:latin typeface="Calibri" panose="020F0502020204030204" pitchFamily="34" charset="0"/>
                <a:ea typeface="Calibri" panose="020F0502020204030204" pitchFamily="34" charset="0"/>
                <a:cs typeface="Maiandra GD" panose="020E0502030308020204" pitchFamily="34" charset="0"/>
              </a:rPr>
              <a: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bij klinische verdenking op </a:t>
            </a:r>
            <a:r>
              <a:rPr lang="nl-NL" sz="1800" dirty="0">
                <a:effectLst/>
                <a:latin typeface="Calibri" panose="020F0502020204030204" pitchFamily="34" charset="0"/>
                <a:ea typeface="Times New Roman" panose="02020603050405020304" pitchFamily="18" charset="0"/>
                <a:cs typeface="Calibri" panose="020F0502020204030204" pitchFamily="34" charset="0"/>
              </a:rPr>
              <a:t>reuscelarteriitis</a:t>
            </a:r>
            <a:r>
              <a:rPr lang="nl-NL" sz="1800" dirty="0">
                <a:effectLst/>
                <a:latin typeface="Calibri" panose="020F0502020204030204" pitchFamily="34" charset="0"/>
                <a:ea typeface="Calibri" panose="020F0502020204030204" pitchFamily="34" charset="0"/>
                <a:cs typeface="Times New Roman" panose="02020603050405020304" pitchFamily="18" charset="0"/>
              </a:rPr>
              <a:t> zo spoedig mogelijk na het starten van glucocorticoïden een diagnostische test te verrichten, </a:t>
            </a:r>
            <a:r>
              <a:rPr lang="nl-NL" sz="1800" i="1" u="sng" dirty="0">
                <a:effectLst/>
                <a:latin typeface="Calibri" panose="020F0502020204030204" pitchFamily="34" charset="0"/>
                <a:ea typeface="Calibri" panose="020F0502020204030204" pitchFamily="34" charset="0"/>
                <a:cs typeface="Times New Roman" panose="02020603050405020304" pitchFamily="18" charset="0"/>
              </a:rPr>
              <a:t>zie Tabel</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Diagnostiek</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graphicFrame>
        <p:nvGraphicFramePr>
          <p:cNvPr id="5" name="Tabel 4">
            <a:extLst>
              <a:ext uri="{FF2B5EF4-FFF2-40B4-BE49-F238E27FC236}">
                <a16:creationId xmlns:a16="http://schemas.microsoft.com/office/drawing/2014/main" id="{5A6AACF0-AFD7-1BE2-B1E5-2048628FF08B}"/>
              </a:ext>
            </a:extLst>
          </p:cNvPr>
          <p:cNvGraphicFramePr>
            <a:graphicFrameLocks noGrp="1"/>
          </p:cNvGraphicFramePr>
          <p:nvPr>
            <p:extLst>
              <p:ext uri="{D42A27DB-BD31-4B8C-83A1-F6EECF244321}">
                <p14:modId xmlns:p14="http://schemas.microsoft.com/office/powerpoint/2010/main" val="1898140935"/>
              </p:ext>
            </p:extLst>
          </p:nvPr>
        </p:nvGraphicFramePr>
        <p:xfrm>
          <a:off x="1201043" y="3997609"/>
          <a:ext cx="3909060" cy="1386840"/>
        </p:xfrm>
        <a:graphic>
          <a:graphicData uri="http://schemas.openxmlformats.org/drawingml/2006/table">
            <a:tbl>
              <a:tblPr firstRow="1" firstCol="1" bandRow="1">
                <a:tableStyleId>{5C22544A-7EE6-4342-B048-85BDC9FD1C3A}</a:tableStyleId>
              </a:tblPr>
              <a:tblGrid>
                <a:gridCol w="2099136">
                  <a:extLst>
                    <a:ext uri="{9D8B030D-6E8A-4147-A177-3AD203B41FA5}">
                      <a16:colId xmlns:a16="http://schemas.microsoft.com/office/drawing/2014/main" val="3608105275"/>
                    </a:ext>
                  </a:extLst>
                </a:gridCol>
                <a:gridCol w="1809924">
                  <a:extLst>
                    <a:ext uri="{9D8B030D-6E8A-4147-A177-3AD203B41FA5}">
                      <a16:colId xmlns:a16="http://schemas.microsoft.com/office/drawing/2014/main" val="3473429889"/>
                    </a:ext>
                  </a:extLst>
                </a:gridCol>
              </a:tblGrid>
              <a:tr h="0">
                <a:tc>
                  <a:txBody>
                    <a:bodyPr/>
                    <a:lstStyle/>
                    <a:p>
                      <a:pPr algn="l"/>
                      <a:r>
                        <a:rPr lang="nl-NL" sz="1300">
                          <a:effectLst/>
                        </a:rPr>
                        <a:t>Diagnostische test</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nl-NL" sz="1300">
                          <a:effectLst/>
                        </a:rPr>
                        <a:t>Indicatief termijn na starten GC</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29411874"/>
                  </a:ext>
                </a:extLst>
              </a:tr>
              <a:tr h="0">
                <a:tc>
                  <a:txBody>
                    <a:bodyPr/>
                    <a:lstStyle/>
                    <a:p>
                      <a:pPr algn="l"/>
                      <a:r>
                        <a:rPr lang="nl-NL" sz="1300">
                          <a:effectLst/>
                        </a:rPr>
                        <a:t>TAB</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nl-NL" sz="1300">
                          <a:effectLst/>
                        </a:rPr>
                        <a:t>≤ 7 dagen</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5360751"/>
                  </a:ext>
                </a:extLst>
              </a:tr>
              <a:tr h="0">
                <a:tc>
                  <a:txBody>
                    <a:bodyPr/>
                    <a:lstStyle/>
                    <a:p>
                      <a:pPr algn="l"/>
                      <a:r>
                        <a:rPr lang="nl-NL" sz="1300">
                          <a:effectLst/>
                        </a:rPr>
                        <a:t>Echografie</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nl-NL" sz="1300">
                          <a:effectLst/>
                        </a:rPr>
                        <a:t>≤ 3 dagen</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3951867"/>
                  </a:ext>
                </a:extLst>
              </a:tr>
              <a:tr h="0">
                <a:tc>
                  <a:txBody>
                    <a:bodyPr/>
                    <a:lstStyle/>
                    <a:p>
                      <a:pPr algn="l"/>
                      <a:r>
                        <a:rPr lang="nl-NL" sz="1300">
                          <a:effectLst/>
                        </a:rPr>
                        <a:t>c-MRI/MRA-scan</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nl-NL" sz="1300">
                          <a:effectLst/>
                        </a:rPr>
                        <a:t>≤ 5 dagen</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1569306"/>
                  </a:ext>
                </a:extLst>
              </a:tr>
              <a:tr h="0">
                <a:tc>
                  <a:txBody>
                    <a:bodyPr/>
                    <a:lstStyle/>
                    <a:p>
                      <a:pPr algn="l"/>
                      <a:r>
                        <a:rPr lang="en-US" sz="1300">
                          <a:effectLst/>
                        </a:rPr>
                        <a:t>FDG PET/CT-scan</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nl-NL" sz="1300">
                          <a:effectLst/>
                        </a:rPr>
                        <a:t>≤ 3 dagen</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7612505"/>
                  </a:ext>
                </a:extLst>
              </a:tr>
              <a:tr h="0">
                <a:tc>
                  <a:txBody>
                    <a:bodyPr/>
                    <a:lstStyle/>
                    <a:p>
                      <a:pPr algn="l"/>
                      <a:r>
                        <a:rPr lang="nl-NL" sz="1300">
                          <a:effectLst/>
                        </a:rPr>
                        <a:t>CT-angiografie (CTA) scan</a:t>
                      </a:r>
                      <a:endParaRPr lang="nl-NL" sz="13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r>
                        <a:rPr lang="nl-NL" sz="1300" dirty="0">
                          <a:effectLst/>
                        </a:rPr>
                        <a:t>≤ 3-5 dagen</a:t>
                      </a:r>
                      <a:endParaRPr lang="nl-NL" sz="13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7106869"/>
                  </a:ext>
                </a:extLst>
              </a:tr>
            </a:tbl>
          </a:graphicData>
        </a:graphic>
      </p:graphicFrame>
    </p:spTree>
    <p:extLst>
      <p:ext uri="{BB962C8B-B14F-4D97-AF65-F5344CB8AC3E}">
        <p14:creationId xmlns:p14="http://schemas.microsoft.com/office/powerpoint/2010/main" val="287151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tekst, schermopname, roze, Magenta&#10;&#10;Automatisch gegenereerde beschrijving">
            <a:extLst>
              <a:ext uri="{FF2B5EF4-FFF2-40B4-BE49-F238E27FC236}">
                <a16:creationId xmlns:a16="http://schemas.microsoft.com/office/drawing/2014/main" id="{3E895B1B-8749-73BC-DFBE-AD3E12BC9B0D}"/>
              </a:ext>
            </a:extLst>
          </p:cNvPr>
          <p:cNvPicPr>
            <a:picLocks noGrp="1" noChangeAspect="1"/>
          </p:cNvPicPr>
          <p:nvPr>
            <p:ph idx="1"/>
          </p:nvPr>
        </p:nvPicPr>
        <p:blipFill>
          <a:blip r:embed="rId3"/>
          <a:stretch>
            <a:fillRect/>
          </a:stretch>
        </p:blipFill>
        <p:spPr>
          <a:xfrm>
            <a:off x="0" y="803763"/>
            <a:ext cx="12176835" cy="6013389"/>
          </a:xfrm>
        </p:spPr>
      </p:pic>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8424"/>
            <a:ext cx="7097088" cy="1296000"/>
          </a:xfrm>
        </p:spPr>
        <p:txBody>
          <a:bodyPr/>
          <a:lstStyle/>
          <a:p>
            <a:r>
              <a:rPr lang="nl-NL" dirty="0"/>
              <a:t>Module Figuur</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4">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76961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cs typeface="Times New Roman" panose="02020603050405020304" pitchFamily="18" charset="0"/>
              </a:rPr>
              <a:t>Module Glucocorticoïden</a:t>
            </a:r>
          </a:p>
          <a:p>
            <a:pPr algn="l"/>
            <a:endParaRPr lang="nl-NL" sz="1800" b="1" dirty="0">
              <a:effectLst/>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Stel het starten van glucocorticoïden niet uit bij een hoge verdenking op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craniële</a:t>
            </a:r>
            <a:r>
              <a:rPr lang="nl-NL" sz="1800" dirty="0">
                <a:effectLst/>
                <a:latin typeface="Calibri" panose="020F0502020204030204" pitchFamily="34" charset="0"/>
                <a:ea typeface="Times New Roman" panose="02020603050405020304" pitchFamily="18" charset="0"/>
                <a:cs typeface="Calibri" panose="020F0502020204030204" pitchFamily="34" charset="0"/>
              </a:rPr>
              <a:t> reuscelarteriitis in afwachting van de diagnostiek. </a:t>
            </a:r>
            <a:r>
              <a:rPr lang="nl-NL" sz="1800" dirty="0">
                <a:effectLst/>
                <a:latin typeface="Calibri" panose="020F0502020204030204" pitchFamily="34" charset="0"/>
                <a:ea typeface="Times New Roman" panose="02020603050405020304" pitchFamily="18" charset="0"/>
              </a:rPr>
              <a:t>Let op: bij acuut of intermitterend visusverlies, TIA of herseninfarct overweeg </a:t>
            </a:r>
            <a:r>
              <a:rPr lang="nl-NL" sz="1800" dirty="0">
                <a:solidFill>
                  <a:srgbClr val="000000"/>
                </a:solidFill>
                <a:effectLst/>
                <a:latin typeface="Calibri" panose="020F0502020204030204" pitchFamily="34" charset="0"/>
                <a:ea typeface="Times New Roman" panose="02020603050405020304" pitchFamily="18" charset="0"/>
              </a:rPr>
              <a:t>intraveneus methylprednisolon (</a:t>
            </a:r>
            <a:r>
              <a:rPr lang="nl-NL" sz="1800" i="1" u="sng" dirty="0">
                <a:solidFill>
                  <a:srgbClr val="000000"/>
                </a:solidFill>
                <a:effectLst/>
                <a:latin typeface="Calibri" panose="020F0502020204030204" pitchFamily="34" charset="0"/>
                <a:ea typeface="Times New Roman" panose="02020603050405020304" pitchFamily="18" charset="0"/>
              </a:rPr>
              <a:t>zie module Methylprednisolon</a:t>
            </a:r>
            <a:r>
              <a:rPr lang="nl-NL" sz="1800" dirty="0">
                <a:solidFill>
                  <a:srgbClr val="000000"/>
                </a:solidFill>
                <a:effectLst/>
                <a:latin typeface="Calibri" panose="020F0502020204030204" pitchFamily="34" charset="0"/>
                <a:ea typeface="Times New Roman" panose="02020603050405020304" pitchFamily="18" charset="0"/>
              </a:rPr>
              <a:t>).</a:t>
            </a:r>
          </a:p>
          <a:p>
            <a:pPr marL="0" indent="0">
              <a:buNone/>
            </a:pPr>
            <a:endParaRPr lang="nl-NL" sz="1400" b="1" dirty="0">
              <a:solidFill>
                <a:srgbClr val="000000"/>
              </a:solidFill>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Start met prednisolon oraal 60 mg per dag. Indien bekend met comorbiditeit waarbij een relatieve contra-indicatie voor </a:t>
            </a:r>
            <a:r>
              <a:rPr lang="nl-NL" sz="1800" dirty="0" err="1">
                <a:effectLst/>
                <a:latin typeface="Calibri" panose="020F0502020204030204" pitchFamily="34" charset="0"/>
                <a:ea typeface="Times New Roman" panose="02020603050405020304" pitchFamily="18" charset="0"/>
                <a:cs typeface="Calibri" panose="020F0502020204030204" pitchFamily="34" charset="0"/>
              </a:rPr>
              <a:t>prednisolone</a:t>
            </a:r>
            <a:r>
              <a:rPr lang="nl-NL" sz="1800" dirty="0">
                <a:effectLst/>
                <a:latin typeface="Calibri" panose="020F0502020204030204" pitchFamily="34" charset="0"/>
                <a:ea typeface="Times New Roman" panose="02020603050405020304" pitchFamily="18" charset="0"/>
                <a:cs typeface="Calibri" panose="020F0502020204030204" pitchFamily="34" charset="0"/>
              </a:rPr>
              <a:t> start met 40 mg per dag.</a:t>
            </a:r>
          </a:p>
          <a:p>
            <a:endParaRPr lang="nl-NL" sz="1400" dirty="0">
              <a:latin typeface="Calibri" panose="020F0502020204030204" pitchFamily="34" charset="0"/>
              <a:ea typeface="Times New Roman" panose="02020603050405020304" pitchFamily="18" charset="0"/>
              <a:cs typeface="Calibri" panose="020F0502020204030204" pitchFamily="34" charset="0"/>
            </a:endParaRPr>
          </a:p>
          <a:p>
            <a:r>
              <a:rPr lang="nl-NL" sz="1800" dirty="0">
                <a:latin typeface="Calibri" panose="020F0502020204030204" pitchFamily="34" charset="0"/>
                <a:ea typeface="Times New Roman" panose="02020603050405020304" pitchFamily="18" charset="0"/>
                <a:cs typeface="Calibri" panose="020F0502020204030204" pitchFamily="34" charset="0"/>
              </a:rPr>
              <a:t>Doseer </a:t>
            </a:r>
            <a:r>
              <a:rPr lang="nl-NL" sz="1800" dirty="0">
                <a:effectLst/>
                <a:latin typeface="Calibri" panose="020F0502020204030204" pitchFamily="34" charset="0"/>
                <a:ea typeface="Times New Roman" panose="02020603050405020304" pitchFamily="18" charset="0"/>
              </a:rPr>
              <a:t>prednisolon eenmaal per dag in de ochtend; tweemaal daags of om de dag doseren wordt niet aanbevolen.</a:t>
            </a:r>
          </a:p>
          <a:p>
            <a:endParaRPr lang="nl-NL" sz="1400" dirty="0">
              <a:effectLst/>
              <a:latin typeface="Calibri" panose="020F0502020204030204" pitchFamily="34" charset="0"/>
              <a:ea typeface="Times New Roman" panose="02020603050405020304" pitchFamily="18" charset="0"/>
            </a:endParaRPr>
          </a:p>
          <a:p>
            <a:r>
              <a:rPr lang="nl-NL" sz="1800" dirty="0">
                <a:latin typeface="Calibri" panose="020F0502020204030204" pitchFamily="34" charset="0"/>
                <a:ea typeface="Times New Roman" panose="02020603050405020304" pitchFamily="18" charset="0"/>
              </a:rPr>
              <a:t>Bouw glucocorticoïden gedurende 12-18 maanden af tot nul, onder voorwaarde dat remissie behouden blijft, afhankelijk van het ziektebeloop en patiëntkenmerken.</a:t>
            </a:r>
            <a:br>
              <a:rPr lang="nl-NL" sz="1800" dirty="0">
                <a:latin typeface="Calibri" panose="020F0502020204030204" pitchFamily="34" charset="0"/>
                <a:ea typeface="Times New Roman" panose="02020603050405020304" pitchFamily="18" charset="0"/>
              </a:rPr>
            </a:br>
            <a:r>
              <a:rPr lang="nl-NL" sz="1800" dirty="0">
                <a:latin typeface="Calibri" panose="020F0502020204030204" pitchFamily="34" charset="0"/>
                <a:ea typeface="Times New Roman" panose="02020603050405020304" pitchFamily="18" charset="0"/>
              </a:rPr>
              <a:t>Gebruik hiervoor als leidraad het afbouwschema</a:t>
            </a:r>
            <a:endParaRPr lang="nl-NL" sz="1800" dirty="0">
              <a:effectLst/>
              <a:latin typeface="Calibri" panose="020F0502020204030204" pitchFamily="34" charset="0"/>
              <a:ea typeface="Times New Roman" panose="02020603050405020304" pitchFamily="18" charset="0"/>
            </a:endParaRPr>
          </a:p>
          <a:p>
            <a:pPr algn="just"/>
            <a:endParaRPr lang="nl-NL" sz="18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nl-NL" sz="1800" dirty="0">
              <a:latin typeface="Calibri" panose="020F0502020204030204" pitchFamily="34" charset="0"/>
              <a:ea typeface="Times New Roman" panose="02020603050405020304" pitchFamily="18" charset="0"/>
              <a:cs typeface="Calibri" panose="020F0502020204030204" pitchFamily="34" charset="0"/>
            </a:endParaRPr>
          </a:p>
          <a:p>
            <a:pPr marL="0" indent="0" algn="just">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Medicatie</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424329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Methylprednisolon</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Overweeg het toedienen van 500 tot 1000 mg intraveneus methylprednisolon per dag gedurende 3 opeenvolgende dagen bij patiënten met verdenking op acuut of intermitterend reuscelarteriitis-gerelateerd visusverlies dan wel andere acute ischemisch gevolgen van reuscelarteriitis zoals een herseninfarct.</a:t>
            </a:r>
          </a:p>
          <a:p>
            <a:endParaRPr lang="nl-NL" sz="1800" b="1" dirty="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Medicatie</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06195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csDMARDs</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Maiandra GD" panose="020E0502030308020204" pitchFamily="34" charset="0"/>
              </a:rPr>
              <a:t>Overweeg te starten met methotrexaat in een maximaal getolereerde dosering van 15-25 mg/week in combinatie met glucocorticoïd afbouw bij alle patiënten met reuscelarteriitis als initiële behandeling en met name bij patiënten met een hoog risico op glucocorticoïdtoxiciteit of bij wie een eerste opvlamming van reuscelarteriitis optreedt.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is onvoldoende bewijs om een andere csDMARD waaronder azathioprine, leflunomide of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mycofenolaatmofetil</a:t>
            </a:r>
            <a:r>
              <a:rPr lang="nl-NL" sz="1800" dirty="0">
                <a:effectLst/>
                <a:latin typeface="Calibri" panose="020F0502020204030204" pitchFamily="34" charset="0"/>
                <a:ea typeface="Calibri" panose="020F0502020204030204" pitchFamily="34" charset="0"/>
                <a:cs typeface="Times New Roman" panose="02020603050405020304" pitchFamily="18" charset="0"/>
              </a:rPr>
              <a:t> aan te bevelen bij reuscelarteriitis.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Bespreek patiënten met ernstige ischemische complicaties zoals een reuscelarteriitis-gerelateerde herseninfarct met een centrum met expertise op het gebied van reuscelarteriitis voor eventuele behandeling met cyclofosfamide of doorverwijzing</a:t>
            </a:r>
            <a:endParaRPr lang="nl-NL" sz="1800" b="1" dirty="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Medicatie</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896142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idx="1"/>
          </p:nvPr>
        </p:nvSpPr>
        <p:spPr>
          <a:xfrm>
            <a:off x="937313" y="2348880"/>
            <a:ext cx="10440000" cy="3808728"/>
          </a:xfrm>
        </p:spPr>
        <p:txBody>
          <a:bodyPr/>
          <a:lstStyle/>
          <a:p>
            <a:r>
              <a:rPr lang="nl-NL" dirty="0"/>
              <a:t>Organisatie spoed diagnostisch trajecten voor RCA</a:t>
            </a:r>
          </a:p>
          <a:p>
            <a:r>
              <a:rPr lang="nl-NL" dirty="0">
                <a:solidFill>
                  <a:schemeClr val="tx1"/>
                </a:solidFill>
              </a:rPr>
              <a:t>Kennis hebben van spoed diagnostisch traject</a:t>
            </a:r>
          </a:p>
          <a:p>
            <a:r>
              <a:rPr lang="nl-NL" dirty="0">
                <a:solidFill>
                  <a:schemeClr val="tx1"/>
                </a:solidFill>
              </a:rPr>
              <a:t>Kwaliteitsmonitoring spoed diagnostisch </a:t>
            </a:r>
            <a:r>
              <a:rPr lang="nl-NL" dirty="0"/>
              <a:t>traject</a:t>
            </a:r>
          </a:p>
          <a:p>
            <a:r>
              <a:rPr lang="nl-NL" dirty="0"/>
              <a:t>Uniforme registratie patiënten met RCA</a:t>
            </a:r>
          </a:p>
          <a:p>
            <a:r>
              <a:rPr lang="nl-NL" dirty="0"/>
              <a:t>Evaluatie en aanpassen richtlijn uiterlijk 2028 middels modulair onderhoud</a:t>
            </a:r>
          </a:p>
          <a:p>
            <a:endParaRPr lang="nl-NL" dirty="0"/>
          </a:p>
        </p:txBody>
      </p:sp>
      <p:sp>
        <p:nvSpPr>
          <p:cNvPr id="3" name="Titel 2">
            <a:extLst>
              <a:ext uri="{FF2B5EF4-FFF2-40B4-BE49-F238E27FC236}">
                <a16:creationId xmlns:a16="http://schemas.microsoft.com/office/drawing/2014/main" id="{BD47DA15-297B-498E-918B-B40F76645192}"/>
              </a:ext>
            </a:extLst>
          </p:cNvPr>
          <p:cNvSpPr>
            <a:spLocks noGrp="1"/>
          </p:cNvSpPr>
          <p:nvPr>
            <p:ph type="title"/>
          </p:nvPr>
        </p:nvSpPr>
        <p:spPr>
          <a:xfrm>
            <a:off x="2672907" y="368804"/>
            <a:ext cx="6809056" cy="2484132"/>
          </a:xfrm>
        </p:spPr>
        <p:txBody>
          <a:bodyPr/>
          <a:lstStyle/>
          <a:p>
            <a:r>
              <a:rPr lang="nl-NL" dirty="0"/>
              <a:t>Prioriteiten voor implementatie / welke aanbevelingen hebben implicaties voor de praktijk</a:t>
            </a:r>
            <a:br>
              <a:rPr lang="nl-NL" dirty="0"/>
            </a:br>
            <a:br>
              <a:rPr lang="nl-NL" dirty="0"/>
            </a:br>
            <a:endParaRPr lang="nl-NL" dirty="0"/>
          </a:p>
        </p:txBody>
      </p:sp>
      <p:pic>
        <p:nvPicPr>
          <p:cNvPr id="4" name="Afbeelding 3">
            <a:extLst>
              <a:ext uri="{FF2B5EF4-FFF2-40B4-BE49-F238E27FC236}">
                <a16:creationId xmlns:a16="http://schemas.microsoft.com/office/drawing/2014/main" id="{F66CC4BB-F012-1D42-FEE8-46F3CB543F09}"/>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70166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bDMARDs</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tocilizumab voor reuscelarteriitis, in combinatie met glucocorticoïd-afbouw, bij patiënten met: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een opvlamming van de ziekte na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onvoldoende respons op maximaal getolereerde dosis methotrexaat of bij contra-indicaties voor -dan wel bijwerkingen van methotrexaat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een hoog risico op, of reeds optreden van glucocorticoïd toxiciteit,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na onvoldoende respons op maximaal getolereerde dosis methotrexaat of bij contra-indicaties voor -dan wel bijwerkingen van methotrexaat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Indien onvoldoende ervaring met tocilizumab, overleg met een collega met expertise over het opstarten en monitoren van de behandeling.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wordt geen aanbeveling geformuleerd voor de behandeling van reuscelarteriitis met sirukumab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abatacept</a:t>
            </a:r>
            <a:r>
              <a:rPr lang="nl-NL" sz="1800" dirty="0">
                <a:effectLst/>
                <a:latin typeface="Calibri" panose="020F0502020204030204" pitchFamily="34" charset="0"/>
                <a:ea typeface="Calibri" panose="020F0502020204030204" pitchFamily="34" charset="0"/>
                <a:cs typeface="Times New Roman" panose="02020603050405020304" pitchFamily="18" charset="0"/>
              </a:rPr>
              <a:t> door nog onvoldoende bewijs.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Behandel reuscelarteriitis niet met anti-TNF, gezien dit niet effectief is bij reuscelarteriitis.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Medicatie</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97987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bDMARDs</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tocilizumab voor reuscelarteriitis, in combinatie met glucocorticoïd-afbouw, bij patiënten met:</a:t>
            </a:r>
            <a:br>
              <a:rPr lang="nl-NL" sz="1800" dirty="0">
                <a:effectLst/>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een opvlamming van de ziekte na</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onvoldoende respons op maximaal getolereerde dosis methotrexaat of bij contra-indicaties voor -dan wel bijwerkingen van methotrexaat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br>
              <a:rPr lang="nl-NL" sz="1800" dirty="0">
                <a:latin typeface="Calibri" panose="020F0502020204030204" pitchFamily="34" charset="0"/>
                <a:ea typeface="Calibri" panose="020F0502020204030204" pitchFamily="34" charset="0"/>
                <a:cs typeface="Times New Roman" panose="02020603050405020304" pitchFamily="18" charset="0"/>
              </a:rPr>
            </a:br>
            <a:r>
              <a:rPr lang="nl-NL" sz="1800" dirty="0">
                <a:effectLst/>
                <a:latin typeface="Calibri" panose="020F0502020204030204" pitchFamily="34" charset="0"/>
                <a:ea typeface="Calibri" panose="020F0502020204030204" pitchFamily="34" charset="0"/>
                <a:cs typeface="Times New Roman" panose="02020603050405020304" pitchFamily="18" charset="0"/>
              </a:rPr>
              <a:t>- een hoog risico op, of reeds optreden van glucocorticoïd toxiciteit,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na onvoldoende respons op maximaal getolereerde dosis methotrexaat of bij contra-indicaties voor -dan wel bijwerkingen van methotrexaat</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Indien onvoldoende ervaring met tocilizumab, overleg met een collega met expertise over het opstarten en monitoren van de behandeling.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Er wordt geen aanbeveling geformuleerd voor de behandeling van reuscelarteriitis met sirukumab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abatacept</a:t>
            </a:r>
            <a:r>
              <a:rPr lang="nl-NL" sz="1800" dirty="0">
                <a:effectLst/>
                <a:latin typeface="Calibri" panose="020F0502020204030204" pitchFamily="34" charset="0"/>
                <a:ea typeface="Calibri" panose="020F0502020204030204" pitchFamily="34" charset="0"/>
                <a:cs typeface="Times New Roman" panose="02020603050405020304" pitchFamily="18" charset="0"/>
              </a:rPr>
              <a:t> door nog onvoldoende bewijs.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Behandel reuscelarteriitis niet met anti-TNF, gezien dit niet effectief is bij reuscelarteriitis.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Medicatie</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972071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a:t>
            </a:r>
            <a:r>
              <a:rPr lang="nl-NL" sz="1800" b="1" dirty="0">
                <a:latin typeface="Calibri" panose="020F0502020204030204" pitchFamily="34" charset="0"/>
                <a:cs typeface="Times New Roman" panose="02020603050405020304" pitchFamily="18" charset="0"/>
              </a:rPr>
              <a:t>P</a:t>
            </a:r>
            <a:r>
              <a:rPr lang="nl-NL" sz="1800" b="1" dirty="0">
                <a:effectLst/>
                <a:latin typeface="Calibri" panose="020F0502020204030204" pitchFamily="34" charset="0"/>
                <a:cs typeface="Times New Roman" panose="02020603050405020304" pitchFamily="18" charset="0"/>
              </a:rPr>
              <a:t>reventieve medicatie</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Wegens onvoldoende bewijs wordt routinematig gebruik van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trombocytenaggregatieremmers (TAR) </a:t>
            </a:r>
            <a:r>
              <a:rPr lang="nl-NL" sz="1800" dirty="0">
                <a:effectLst/>
                <a:latin typeface="Calibri" panose="020F0502020204030204" pitchFamily="34" charset="0"/>
                <a:ea typeface="Calibri" panose="020F0502020204030204" pitchFamily="34" charset="0"/>
                <a:cs typeface="Maiandra GD" panose="020E0502030308020204" pitchFamily="34" charset="0"/>
              </a:rPr>
              <a:t>bij reuscelarteriitis niet aanbevolen.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Wegens onvoldoende bewijs wordt routinematig gebruik van cholesterolverlagende medicatie zoals statines voor reuscelarteriitis niet aanbevolen.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Bij patiënten met reuscelarteriitis dient er speciale aandacht te zijn voor het monitoren van de bloeddruk ten behoeve van het vroegtijdig opsporen van hypertensie. Voor de streefwaarden en behandeling van hypertensie wordt de </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richtlijn ‘</a:t>
            </a:r>
            <a:r>
              <a:rPr lang="nl-NL"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cardiovasculair risicomanagement (CVRM</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gevolgd.</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 Bij patiënten met reuscelarteriitis met hart- en vaatziekten, dan wel een potentieel aan RCA gerelateerd aneurysma, dan wel dissectie van de aorta wordt geadviseerd de hiervoor beschikbare landelijke richtlijnen te volgen voor monitoring en verwijsindicaties: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46900" lvl="2" indent="-342900">
              <a:buFont typeface="Symbol" panose="05050102010706020507" pitchFamily="18" charset="2"/>
              <a:buChar char=""/>
            </a:pPr>
            <a:r>
              <a:rPr lang="nl-NL" sz="1800" u="sng" dirty="0">
                <a:solidFill>
                  <a:srgbClr val="0000FF"/>
                </a:solidFill>
                <a:effectLst/>
                <a:latin typeface="Calibri" panose="020F0502020204030204" pitchFamily="34" charset="0"/>
                <a:ea typeface="Calibri" panose="020F0502020204030204" pitchFamily="34" charset="0"/>
                <a:cs typeface="Maiandra GD" panose="020E0502030308020204" pitchFamily="34" charset="0"/>
                <a:hlinkClick r:id="rId4"/>
              </a:rPr>
              <a:t>Aneurysma van abdominale aorta</a:t>
            </a:r>
            <a:endPar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46900" lvl="2" indent="-342900">
              <a:buFont typeface="Symbol" panose="05050102010706020507" pitchFamily="18" charset="2"/>
              <a:buChar char=""/>
            </a:pPr>
            <a:r>
              <a:rPr lang="nl-NL"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Cardiovasculair risicomanagement (CVRM</a:t>
            </a:r>
            <a:r>
              <a:rPr lang="nl-NL"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nl-NL"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Medicatie</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5">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82128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Preventieve medicatie</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Geadviseerd wordt om de actuele landelijke richtlijnen bij gebruik van glucocorticoïden te volgen:</a:t>
            </a:r>
          </a:p>
          <a:p>
            <a:pPr marL="846900" lvl="2" indent="-342900">
              <a:buFont typeface="Symbol" panose="05050102010706020507" pitchFamily="18" charset="2"/>
              <a:buChar char=""/>
            </a:pPr>
            <a:r>
              <a:rPr lang="nl-NL"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Osteoporose en fractuurpreventie</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46900" lvl="2" indent="-342900">
              <a:buFont typeface="Symbol" panose="05050102010706020507" pitchFamily="18" charset="2"/>
              <a:buChar char=""/>
            </a:pPr>
            <a:r>
              <a:rPr lang="nl-NL"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4"/>
              </a:rPr>
              <a:t>Preventie van maagcomplicaties door geneesmiddelgebruik</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Geadviseerd wordt de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handleiding/richtlijn ‘</a:t>
            </a:r>
            <a:r>
              <a:rPr lang="nl-NL"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5"/>
              </a:rPr>
              <a:t>vaccinaties bij chronische inflammatoire aandoeningen</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cs typeface="Times New Roman" panose="02020603050405020304" pitchFamily="18" charset="0"/>
              </a:rPr>
              <a:t>te volgen.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Geadviseerd wordt aan de hand van het individuele risicoprofiel van de patiënt met reuscelarteriitis te bepalen of </a:t>
            </a:r>
            <a:r>
              <a:rPr lang="nl-NL"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6"/>
              </a:rPr>
              <a:t>tuberculosescreening</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(risico inventarisatie) en -behandeling dan wel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Pneumocystis</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dirty="0" err="1">
                <a:effectLst/>
                <a:latin typeface="Calibri" panose="020F0502020204030204" pitchFamily="34" charset="0"/>
                <a:ea typeface="Times New Roman" panose="02020603050405020304" pitchFamily="18" charset="0"/>
                <a:cs typeface="Times New Roman" panose="02020603050405020304" pitchFamily="18" charset="0"/>
              </a:rPr>
              <a:t>Jirovecii</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 pneumonie (PJP) profylaxe geïndiceerd is.</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Medicatie</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7">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15958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fysio-/oefentherapie verwijzing</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Calibri" panose="020F0502020204030204" pitchFamily="34" charset="0"/>
              </a:rPr>
              <a:t>Overweeg verwijzing indien er een hulpvraag bestaat die gerelateerd is aan beperkingen in dagelijkse activiteiten en/of maatschappelijke participatie en/of een medische indicatie van de patiënt op basis van het bewegend functioneren.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b="1" dirty="0">
              <a:effectLst/>
              <a:latin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Niet-medicamenteuze behandeling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786680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fysio-/oefentherapie rol</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Times New Roman" panose="02020603050405020304" pitchFamily="18" charset="0"/>
                <a:cs typeface="Times New Roman" panose="02020603050405020304" pitchFamily="18" charset="0"/>
              </a:rPr>
              <a:t>Overweeg afhankelijk van de gezondheidstoestand van de patiënt en de mate waarin de patiënt in staat is tot zelfmanagement, op basis van één van onderstaande drie indicaties te behandelen.</a:t>
            </a:r>
          </a:p>
          <a:p>
            <a:pPr algn="l"/>
            <a:endParaRPr lang="nl-NL" sz="1800" dirty="0">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Informeer en adviseer omtrent leefstijl en effecten van bewegen bij reuscelarteriitis (zie ‘overwegingen’.)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rPr>
              <a:t>Bied aan de hand van individuele behandelbare grootheden therapie aan volgens FITT factoren (zie ‘overwegingen’) op basis van de drie eerder gedefinieerde indicaties.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nl-NL" sz="1800" b="1" dirty="0">
              <a:effectLst/>
              <a:latin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Niet-medicamenteuze behandeling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graphicFrame>
        <p:nvGraphicFramePr>
          <p:cNvPr id="5" name="Tabel 5">
            <a:extLst>
              <a:ext uri="{FF2B5EF4-FFF2-40B4-BE49-F238E27FC236}">
                <a16:creationId xmlns:a16="http://schemas.microsoft.com/office/drawing/2014/main" id="{2CC14F6F-3490-990C-209F-6D683EC7CB79}"/>
              </a:ext>
            </a:extLst>
          </p:cNvPr>
          <p:cNvGraphicFramePr>
            <a:graphicFrameLocks noGrp="1"/>
          </p:cNvGraphicFramePr>
          <p:nvPr>
            <p:extLst>
              <p:ext uri="{D42A27DB-BD31-4B8C-83A1-F6EECF244321}">
                <p14:modId xmlns:p14="http://schemas.microsoft.com/office/powerpoint/2010/main" val="4115229820"/>
              </p:ext>
            </p:extLst>
          </p:nvPr>
        </p:nvGraphicFramePr>
        <p:xfrm>
          <a:off x="192931" y="3140968"/>
          <a:ext cx="11665296" cy="1371600"/>
        </p:xfrm>
        <a:graphic>
          <a:graphicData uri="http://schemas.openxmlformats.org/drawingml/2006/table">
            <a:tbl>
              <a:tblPr firstRow="1" bandRow="1">
                <a:tableStyleId>{2D5ABB26-0587-4C30-8999-92F81FD0307C}</a:tableStyleId>
              </a:tblPr>
              <a:tblGrid>
                <a:gridCol w="3888432">
                  <a:extLst>
                    <a:ext uri="{9D8B030D-6E8A-4147-A177-3AD203B41FA5}">
                      <a16:colId xmlns:a16="http://schemas.microsoft.com/office/drawing/2014/main" val="168388612"/>
                    </a:ext>
                  </a:extLst>
                </a:gridCol>
                <a:gridCol w="3888432">
                  <a:extLst>
                    <a:ext uri="{9D8B030D-6E8A-4147-A177-3AD203B41FA5}">
                      <a16:colId xmlns:a16="http://schemas.microsoft.com/office/drawing/2014/main" val="501104314"/>
                    </a:ext>
                  </a:extLst>
                </a:gridCol>
                <a:gridCol w="3888432">
                  <a:extLst>
                    <a:ext uri="{9D8B030D-6E8A-4147-A177-3AD203B41FA5}">
                      <a16:colId xmlns:a16="http://schemas.microsoft.com/office/drawing/2014/main" val="2024012168"/>
                    </a:ext>
                  </a:extLst>
                </a:gridCol>
              </a:tblGrid>
              <a:tr h="370840">
                <a:tc>
                  <a:txBody>
                    <a:bodyPr/>
                    <a:lstStyle/>
                    <a:p>
                      <a:r>
                        <a:rPr lang="nl-NL" sz="1400" b="1" dirty="0"/>
                        <a:t>Indicatie 1:</a:t>
                      </a:r>
                      <a:br>
                        <a:rPr lang="nl-NL" sz="1400" dirty="0"/>
                      </a:br>
                      <a:r>
                        <a:rPr lang="nl-NL" sz="1400" kern="1200" dirty="0">
                          <a:solidFill>
                            <a:schemeClr val="tx1"/>
                          </a:solidFill>
                          <a:effectLst/>
                          <a:latin typeface="+mn-lt"/>
                          <a:ea typeface="+mn-ea"/>
                          <a:cs typeface="+mn-cs"/>
                        </a:rPr>
                        <a:t>Voornamelijk zelfstandig uit te voeren oefeningen bij behoefte aan instructie en praktische handvatten bij oefenen (bijv. bij bewegingsangst) en streven naar beweeggedrag volgens de beweegrichtlijn.</a:t>
                      </a:r>
                      <a:endParaRPr lang="nl-NL" sz="1400" dirty="0"/>
                    </a:p>
                  </a:txBody>
                  <a:tcPr/>
                </a:tc>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mn-lt"/>
                          <a:ea typeface="+mn-ea"/>
                          <a:cs typeface="+mn-cs"/>
                        </a:rPr>
                        <a:t>Indicatie 2:</a:t>
                      </a:r>
                      <a:br>
                        <a:rPr kumimoji="0" lang="nl-NL" sz="1400" b="0" i="0" u="none" strike="noStrike" kern="1200" cap="none" spc="0" normalizeH="0" baseline="0" noProof="0" dirty="0">
                          <a:ln>
                            <a:noFill/>
                          </a:ln>
                          <a:solidFill>
                            <a:prstClr val="black"/>
                          </a:solidFill>
                          <a:effectLst/>
                          <a:uLnTx/>
                          <a:uFillTx/>
                          <a:latin typeface="+mn-lt"/>
                          <a:ea typeface="+mn-ea"/>
                          <a:cs typeface="+mn-cs"/>
                        </a:rPr>
                      </a:br>
                      <a:r>
                        <a:rPr lang="nl-NL" sz="1400" dirty="0">
                          <a:effectLst/>
                          <a:latin typeface="Calibri" panose="020F0502020204030204" pitchFamily="34" charset="0"/>
                          <a:ea typeface="Times New Roman" panose="02020603050405020304" pitchFamily="18" charset="0"/>
                          <a:cs typeface="Times New Roman" panose="02020603050405020304" pitchFamily="18" charset="0"/>
                        </a:rPr>
                        <a:t>Kortdurende begeleiding bij patiënten met behoefte aan hulp bij het zelfstandig uitvoeren van een oefenprogramma en het behouden van voldoende lichamelijke activiteit. </a:t>
                      </a:r>
                      <a:endParaRPr lang="nl-NL" dirty="0"/>
                    </a:p>
                  </a:txBody>
                  <a:tcPr/>
                </a:tc>
                <a:tc>
                  <a:txBody>
                    <a:bodyPr/>
                    <a:lstStyle/>
                    <a:p>
                      <a:pPr marL="0" marR="0" lvl="0" indent="0" algn="l" defTabSz="1088937"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dirty="0">
                          <a:ln>
                            <a:noFill/>
                          </a:ln>
                          <a:solidFill>
                            <a:prstClr val="black"/>
                          </a:solidFill>
                          <a:effectLst/>
                          <a:uLnTx/>
                          <a:uFillTx/>
                          <a:latin typeface="+mn-lt"/>
                          <a:ea typeface="+mn-ea"/>
                          <a:cs typeface="+mn-cs"/>
                        </a:rPr>
                        <a:t>Indicatie 3:</a:t>
                      </a:r>
                      <a:br>
                        <a:rPr kumimoji="0" lang="nl-NL" sz="1400" b="0" i="0" u="none" strike="noStrike" kern="1200" cap="none" spc="0" normalizeH="0" baseline="0" noProof="0" dirty="0">
                          <a:ln>
                            <a:noFill/>
                          </a:ln>
                          <a:solidFill>
                            <a:prstClr val="black"/>
                          </a:solidFill>
                          <a:effectLst/>
                          <a:uLnTx/>
                          <a:uFillTx/>
                          <a:latin typeface="+mn-lt"/>
                          <a:ea typeface="+mn-ea"/>
                          <a:cs typeface="+mn-cs"/>
                        </a:rPr>
                      </a:br>
                      <a:r>
                        <a:rPr kumimoji="0" lang="nl-NL" sz="1400" b="0" i="0" u="none" strike="noStrike" kern="1200" cap="none" spc="0" normalizeH="0" baseline="0" noProof="0" dirty="0">
                          <a:ln>
                            <a:noFill/>
                          </a:ln>
                          <a:solidFill>
                            <a:prstClr val="black"/>
                          </a:solidFill>
                          <a:effectLst/>
                          <a:uLnTx/>
                          <a:uFillTx/>
                          <a:latin typeface="+mn-lt"/>
                          <a:ea typeface="+mn-ea"/>
                          <a:cs typeface="+mn-cs"/>
                        </a:rPr>
                        <a:t>Langdurige begeleiding bij patiënten met een hoge ziektelast of </a:t>
                      </a:r>
                      <a:r>
                        <a:rPr kumimoji="0" lang="nl-NL" sz="1400" b="0" i="0" u="none" strike="noStrike" kern="1200" cap="none" spc="0" normalizeH="0" baseline="0" noProof="0" dirty="0" err="1">
                          <a:ln>
                            <a:noFill/>
                          </a:ln>
                          <a:solidFill>
                            <a:prstClr val="black"/>
                          </a:solidFill>
                          <a:effectLst/>
                          <a:uLnTx/>
                          <a:uFillTx/>
                          <a:latin typeface="+mn-lt"/>
                          <a:ea typeface="+mn-ea"/>
                          <a:cs typeface="+mn-cs"/>
                        </a:rPr>
                        <a:t>co-morbiditeit</a:t>
                      </a:r>
                      <a:r>
                        <a:rPr kumimoji="0" lang="nl-NL" sz="1400" b="0" i="0" u="none" strike="noStrike" kern="1200" cap="none" spc="0" normalizeH="0" baseline="0" noProof="0" dirty="0">
                          <a:ln>
                            <a:noFill/>
                          </a:ln>
                          <a:solidFill>
                            <a:prstClr val="black"/>
                          </a:solidFill>
                          <a:effectLst/>
                          <a:uLnTx/>
                          <a:uFillTx/>
                          <a:latin typeface="+mn-lt"/>
                          <a:ea typeface="+mn-ea"/>
                          <a:cs typeface="+mn-cs"/>
                        </a:rPr>
                        <a:t>.</a:t>
                      </a:r>
                    </a:p>
                  </a:txBody>
                  <a:tcPr/>
                </a:tc>
                <a:extLst>
                  <a:ext uri="{0D108BD9-81ED-4DB2-BD59-A6C34878D82A}">
                    <a16:rowId xmlns:a16="http://schemas.microsoft.com/office/drawing/2014/main" val="2755071705"/>
                  </a:ext>
                </a:extLst>
              </a:tr>
            </a:tbl>
          </a:graphicData>
        </a:graphic>
      </p:graphicFrame>
    </p:spTree>
    <p:extLst>
      <p:ext uri="{BB962C8B-B14F-4D97-AF65-F5344CB8AC3E}">
        <p14:creationId xmlns:p14="http://schemas.microsoft.com/office/powerpoint/2010/main" val="365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pPr algn="l"/>
            <a:r>
              <a:rPr lang="nl-NL" sz="1800" b="1" dirty="0">
                <a:effectLst/>
                <a:latin typeface="Calibri" panose="020F0502020204030204" pitchFamily="34" charset="0"/>
                <a:cs typeface="Times New Roman" panose="02020603050405020304" pitchFamily="18" charset="0"/>
              </a:rPr>
              <a:t>Module fysio-/oefentherapie contact tweede lijn</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Overweeg contact op te nemen met de behandelend specialist of adviseer patiënt contact op te nemen indien er sprake is van een afwijkend beloop. Met name bij:</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Een toename van klachten passend bij reuscelarteriitis.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Visusproblemen.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594900" lvl="1" indent="-342900">
              <a:buFont typeface="Symbol" panose="05050102010706020507" pitchFamily="18"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Infectie problematiek of koorts als uiting van een infectie. Door het gebruik van glucocorticoïden al dan niet in combinatie met een DMARD is de patiënt met reuscelarteriitis infectiegevoelig.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nl-NL" sz="1800" b="1" dirty="0">
              <a:effectLst/>
              <a:latin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Niet-medicamenteuze behandeling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757943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8"/>
            <a:ext cx="10440000" cy="5020391"/>
          </a:xfrm>
        </p:spPr>
        <p:txBody>
          <a:bodyPr/>
          <a:lstStyle/>
          <a:p>
            <a:r>
              <a:rPr lang="nl-NL" sz="1800" b="1" dirty="0">
                <a:effectLst/>
                <a:latin typeface="Calibri" panose="020F0502020204030204" pitchFamily="34" charset="0"/>
                <a:cs typeface="Times New Roman" panose="02020603050405020304" pitchFamily="18" charset="0"/>
              </a:rPr>
              <a:t>Module </a:t>
            </a:r>
            <a:r>
              <a:rPr lang="nl-NL" sz="1800" b="1" dirty="0">
                <a:latin typeface="Calibri" panose="020F0502020204030204" pitchFamily="34" charset="0"/>
                <a:cs typeface="Calibri" panose="020F0502020204030204" pitchFamily="34" charset="0"/>
              </a:rPr>
              <a:t>v</a:t>
            </a:r>
            <a:r>
              <a:rPr lang="nl-NL" sz="1800" b="1" dirty="0">
                <a:effectLst/>
                <a:latin typeface="Calibri" panose="020F0502020204030204" pitchFamily="34" charset="0"/>
                <a:cs typeface="Calibri" panose="020F0502020204030204" pitchFamily="34" charset="0"/>
              </a:rPr>
              <a:t>aatchirurgische interventies</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Calibri" panose="020F0502020204030204" pitchFamily="34" charset="0"/>
              </a:rPr>
              <a:t>Stel electieve vaatchirurgische of endovasculaire interventies bij voorkeur uit totdat de reuscelarteriitis qua ziekteactiviteit in stabiele remissie is. Uitzonderingen hierop zijn complicaties met een acute indicatie zoals kritieke ischemie, neurologische complicaties (herseninfarct of TIA) of een (aorta) dissectie.</a:t>
            </a:r>
          </a:p>
          <a:p>
            <a:pPr algn="l"/>
            <a:endParaRPr lang="nl-NL" sz="1800" dirty="0">
              <a:effectLst/>
              <a:latin typeface="Calibri" panose="020F0502020204030204" pitchFamily="34" charset="0"/>
              <a:ea typeface="Calibri" panose="020F0502020204030204" pitchFamily="34" charset="0"/>
              <a:cs typeface="Calibri" panose="020F0502020204030204" pitchFamily="34"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De indicatiestelling en specifieke keuze van vaatchirurgische of endovasculaire interventies bij patiënten met reuscelarteriitis dienen bij voorkeur in multidisciplinair verband plaats te vinden.</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gn="l"/>
            <a:endParaRPr lang="nl-NL" sz="1800" b="1" dirty="0">
              <a:effectLst/>
              <a:latin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Niet-medicamenteuze behandeling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9501345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9"/>
            <a:ext cx="10440000" cy="4399704"/>
          </a:xfrm>
        </p:spPr>
        <p:txBody>
          <a:bodyPr/>
          <a:lstStyle/>
          <a:p>
            <a:r>
              <a:rPr lang="nl-NL" sz="1800" b="1" dirty="0">
                <a:effectLst/>
                <a:latin typeface="Calibri" panose="020F0502020204030204" pitchFamily="34" charset="0"/>
                <a:cs typeface="Times New Roman" panose="02020603050405020304" pitchFamily="18" charset="0"/>
              </a:rPr>
              <a:t>Module monitoring</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Controleer patiënten met reuscelarteriitis in de eerste 3 maanden van de behandeling intensief op tekenen van ziekteactiviteit en neveneffecten van medicatie, de intensiteit daarna is afhankelijk van het beloop van de ziekte.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gn="l">
              <a:buNone/>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Zorg voor een heldere afstemming van het medicatiebeleid en controle op potentiële neveneffecten van de behandeling met de andere zorgverleners zoals de huisarts.</a:t>
            </a:r>
          </a:p>
          <a:p>
            <a:endParaRPr lang="nl-NL" sz="1800" dirty="0">
              <a:solidFill>
                <a:srgbClr val="000000"/>
              </a:solidFill>
              <a:latin typeface="Calibri" panose="020F0502020204030204" pitchFamily="34" charset="0"/>
              <a:ea typeface="Times New Roman" panose="02020603050405020304" pitchFamily="18" charset="0"/>
              <a:cs typeface="Maiandra GD" panose="020E0502030308020204" pitchFamily="34"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Beeldvormende diagnostiek heeft op dit moment geen plaats bij de standaard follow-up van patiënten met reuscelarteriitis, maar kan overwogen worden bij verdenking van een opvlamming.</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gn="l"/>
            <a:endParaRPr lang="nl-NL" sz="1800" b="1" dirty="0">
              <a:effectLst/>
              <a:latin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Monitoring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7743723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9"/>
            <a:ext cx="10440000" cy="4399704"/>
          </a:xfrm>
        </p:spPr>
        <p:txBody>
          <a:bodyPr/>
          <a:lstStyle/>
          <a:p>
            <a:r>
              <a:rPr lang="nl-NL" sz="1800" b="1" dirty="0">
                <a:effectLst/>
                <a:latin typeface="Calibri" panose="020F0502020204030204" pitchFamily="34" charset="0"/>
                <a:cs typeface="Times New Roman" panose="02020603050405020304" pitchFamily="18" charset="0"/>
              </a:rPr>
              <a:t>Module </a:t>
            </a:r>
            <a:r>
              <a:rPr lang="nl-NL" sz="1800" b="1" dirty="0">
                <a:latin typeface="Calibri" panose="020F0502020204030204" pitchFamily="34" charset="0"/>
                <a:cs typeface="Times New Roman" panose="02020603050405020304" pitchFamily="18" charset="0"/>
              </a:rPr>
              <a:t>a</a:t>
            </a:r>
            <a:r>
              <a:rPr lang="nl-NL" sz="1800" b="1" dirty="0">
                <a:effectLst/>
                <a:latin typeface="Calibri" panose="020F0502020204030204" pitchFamily="34" charset="0"/>
                <a:cs typeface="Times New Roman" panose="02020603050405020304" pitchFamily="18" charset="0"/>
              </a:rPr>
              <a:t>neurysma screening</a:t>
            </a:r>
            <a:br>
              <a:rPr lang="nl-NL" sz="1800" b="1" dirty="0">
                <a:effectLst/>
                <a:latin typeface="Calibri" panose="020F0502020204030204" pitchFamily="34" charset="0"/>
                <a:cs typeface="Times New Roman" panose="02020603050405020304" pitchFamily="18" charset="0"/>
              </a:rPr>
            </a:br>
            <a:endParaRPr lang="nl-NL" sz="1800" b="1" dirty="0">
              <a:effectLst/>
              <a:latin typeface="Calibri" panose="020F0502020204030204" pitchFamily="34" charset="0"/>
              <a:cs typeface="Times New Roman" panose="02020603050405020304" pitchFamily="18" charset="0"/>
            </a:endParaRPr>
          </a:p>
          <a:p>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Er wordt geen aanbeveling geformuleerd. Er is vooralsnog onvoldoende bewijs om routinematige screening op aneurysmata bij reuscelarteriitis aan te bevelen; de kosteneffectiviteit, de optimale timing, de pati</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ë</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ntselectie en de keuze van modaliteit zijn onduidelijk.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gn="l"/>
            <a:endParaRPr lang="nl-NL" sz="1800" b="1" dirty="0">
              <a:effectLst/>
              <a:latin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Monitoring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582844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idx="1"/>
          </p:nvPr>
        </p:nvSpPr>
        <p:spPr/>
        <p:txBody>
          <a:bodyPr/>
          <a:lstStyle/>
          <a:p>
            <a:pPr marL="285750" indent="-285750"/>
            <a:r>
              <a:rPr lang="nl-NL" dirty="0"/>
              <a:t>Over de richtlijn</a:t>
            </a:r>
          </a:p>
          <a:p>
            <a:pPr marL="285750" indent="-285750"/>
            <a:r>
              <a:rPr lang="nl-NL" dirty="0"/>
              <a:t>Achtergrond</a:t>
            </a:r>
          </a:p>
          <a:p>
            <a:pPr marL="285750" indent="-285750"/>
            <a:r>
              <a:rPr lang="nl-NL" dirty="0"/>
              <a:t>Afbakening</a:t>
            </a:r>
          </a:p>
          <a:p>
            <a:pPr marL="285750" indent="-285750"/>
            <a:r>
              <a:rPr lang="nl-NL" dirty="0"/>
              <a:t>Prioriteiten voor implementatie en nieuwe aanbevelingen</a:t>
            </a:r>
          </a:p>
          <a:p>
            <a:pPr marL="285750" indent="-285750"/>
            <a:r>
              <a:rPr lang="nl-NL" dirty="0"/>
              <a:t>Discussie</a:t>
            </a:r>
          </a:p>
          <a:p>
            <a:pPr marL="285750" indent="-285750"/>
            <a:r>
              <a:rPr lang="nl-NL" dirty="0"/>
              <a:t>Tools bij de richtlijn</a:t>
            </a:r>
          </a:p>
          <a:p>
            <a:pPr marL="285750" indent="-285750"/>
            <a:endParaRPr lang="nl-NL" dirty="0"/>
          </a:p>
          <a:p>
            <a:endParaRPr lang="nl-NL" dirty="0"/>
          </a:p>
        </p:txBody>
      </p:sp>
      <p:sp>
        <p:nvSpPr>
          <p:cNvPr id="5" name="Titel 4">
            <a:extLst>
              <a:ext uri="{FF2B5EF4-FFF2-40B4-BE49-F238E27FC236}">
                <a16:creationId xmlns:a16="http://schemas.microsoft.com/office/drawing/2014/main" id="{574EF602-FA29-4421-9357-1C1823D69FB0}"/>
              </a:ext>
            </a:extLst>
          </p:cNvPr>
          <p:cNvSpPr>
            <a:spLocks noGrp="1"/>
          </p:cNvSpPr>
          <p:nvPr>
            <p:ph type="title"/>
          </p:nvPr>
        </p:nvSpPr>
        <p:spPr/>
        <p:txBody>
          <a:bodyPr/>
          <a:lstStyle/>
          <a:p>
            <a:r>
              <a:rPr lang="nl-NL" dirty="0"/>
              <a:t>Inhoud</a:t>
            </a:r>
          </a:p>
        </p:txBody>
      </p:sp>
      <p:pic>
        <p:nvPicPr>
          <p:cNvPr id="3" name="Afbeelding 2">
            <a:extLst>
              <a:ext uri="{FF2B5EF4-FFF2-40B4-BE49-F238E27FC236}">
                <a16:creationId xmlns:a16="http://schemas.microsoft.com/office/drawing/2014/main" id="{53E4A8CA-70A0-701D-F57C-8FBEF209F093}"/>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048971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37313" y="1837609"/>
            <a:ext cx="10440000" cy="4399704"/>
          </a:xfrm>
        </p:spPr>
        <p:txBody>
          <a:bodyPr/>
          <a:lstStyle/>
          <a:p>
            <a:r>
              <a:rPr lang="nl-NL" sz="1800" b="1" dirty="0">
                <a:effectLst/>
                <a:latin typeface="Calibri" panose="020F0502020204030204" pitchFamily="34" charset="0"/>
                <a:cs typeface="Times New Roman" panose="02020603050405020304" pitchFamily="18" charset="0"/>
              </a:rPr>
              <a:t>Module spoed diagnostisch traject</a:t>
            </a:r>
            <a:br>
              <a:rPr lang="nl-NL" sz="1800" b="1" dirty="0">
                <a:effectLst/>
                <a:latin typeface="Calibri" panose="020F0502020204030204" pitchFamily="34" charset="0"/>
                <a:cs typeface="Times New Roman" panose="02020603050405020304" pitchFamily="18" charset="0"/>
              </a:rPr>
            </a:b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Streef naar het organiseren van een (spoed) diagnostisch traject om de uitkomst voor patiënten met RCA te verbeteren.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1800" b="1" dirty="0">
                <a:effectLst/>
                <a:latin typeface="Calibri" panose="020F0502020204030204" pitchFamily="34" charset="0"/>
                <a:cs typeface="Times New Roman" panose="02020603050405020304" pitchFamily="18" charset="0"/>
              </a:rPr>
              <a:t>Module follow-up</a:t>
            </a:r>
            <a:br>
              <a:rPr lang="nl-NL" sz="1800" b="1" dirty="0">
                <a:effectLst/>
                <a:latin typeface="Calibri" panose="020F0502020204030204" pitchFamily="34" charset="0"/>
                <a:cs typeface="Times New Roman" panose="02020603050405020304" pitchFamily="18" charset="0"/>
              </a:rPr>
            </a:b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Maak als hoofd-/regiebehandelaar heldere afspraken met de eerste lijn over wie wat controleert en behandelt tijdens de follow-up van patiënten met reuscelarteriitis, en zorg dat de patiënt weet bij wie zij/hij terecht kan bij welke vragen/klachten.</a:t>
            </a:r>
          </a:p>
          <a:p>
            <a:endPar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endParaRPr>
          </a:p>
          <a:p>
            <a:r>
              <a:rPr lang="nl-NL" sz="1800" b="1" dirty="0">
                <a:effectLst/>
                <a:latin typeface="Calibri" panose="020F0502020204030204" pitchFamily="34" charset="0"/>
                <a:cs typeface="Times New Roman" panose="02020603050405020304" pitchFamily="18" charset="0"/>
              </a:rPr>
              <a:t>Module rol verpleegkundig specialist/gespecialiseerd reumaverpleegkundige</a:t>
            </a:r>
            <a:br>
              <a:rPr lang="nl-NL" sz="1800" b="1" dirty="0">
                <a:effectLst/>
                <a:latin typeface="Calibri" panose="020F0502020204030204" pitchFamily="34" charset="0"/>
                <a:cs typeface="Times New Roman" panose="02020603050405020304" pitchFamily="18" charset="0"/>
              </a:rPr>
            </a:b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Overweeg bij een patiënt met r</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euscelarteriitis </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begeleiding door een gespecialiseerd reumaverpleegkundige (voor o.a. informatie, educatie, zorgbehoefte inventariseren en (aanvullende) ziektebegeleiding), rondom het stellen van de diagnose en tijdens de follow-up.</a:t>
            </a:r>
            <a:br>
              <a:rPr lang="nl-NL" sz="1800" dirty="0">
                <a:solidFill>
                  <a:srgbClr val="000000"/>
                </a:solidFill>
                <a:latin typeface="Calibri" panose="020F0502020204030204" pitchFamily="34" charset="0"/>
                <a:ea typeface="Calibri" panose="020F0502020204030204" pitchFamily="34" charset="0"/>
                <a:cs typeface="Maiandra GD" panose="020E0502030308020204" pitchFamily="34" charset="0"/>
              </a:rPr>
            </a:b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Een verpleegkundig specialist is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bevoegd tot het zelfstandig aangaan van een behandelrelatie en het indiceren en uitvoeren van voorbehouden handelingen en kan ook het medisch domein van de behandeling uitvoeren.</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sz="1800" dirty="0">
              <a:solidFill>
                <a:srgbClr val="000000"/>
              </a:solidFill>
              <a:effectLst/>
              <a:highlight>
                <a:srgbClr val="FFFF00"/>
              </a:highlight>
              <a:latin typeface="Calibri" panose="020F0502020204030204" pitchFamily="34" charset="0"/>
              <a:ea typeface="Times New Roman" panose="02020603050405020304" pitchFamily="18" charset="0"/>
              <a:cs typeface="Maiandra GD" panose="020E0502030308020204" pitchFamily="34" charset="0"/>
            </a:endParaRPr>
          </a:p>
          <a:p>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algn="l"/>
            <a:endParaRPr lang="nl-NL" sz="1800" b="1" dirty="0">
              <a:effectLst/>
              <a:latin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7097088" cy="1296000"/>
          </a:xfrm>
        </p:spPr>
        <p:txBody>
          <a:bodyPr/>
          <a:lstStyle/>
          <a:p>
            <a:r>
              <a:rPr lang="nl-NL" dirty="0"/>
              <a:t>Module Organisatie van zorg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3937955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Tools bij de richtlijn:</a:t>
            </a:r>
            <a:endParaRPr lang="nl-NL" dirty="0"/>
          </a:p>
          <a:p>
            <a:r>
              <a:rPr lang="nl-NL" dirty="0"/>
              <a:t>Stroomschema</a:t>
            </a:r>
          </a:p>
          <a:p>
            <a:r>
              <a:rPr lang="nl-NL" dirty="0"/>
              <a:t>Thuisarts.nl</a:t>
            </a:r>
          </a:p>
          <a:p>
            <a:r>
              <a:rPr lang="nl-NL" dirty="0"/>
              <a:t>Praktische handvatten in Appendix van verschillende modules</a:t>
            </a:r>
          </a:p>
          <a:p>
            <a:r>
              <a:rPr lang="nl-NL" dirty="0"/>
              <a:t>Implementatieplan </a:t>
            </a:r>
          </a:p>
          <a:p>
            <a:pPr marL="174625" indent="0">
              <a:spcAft>
                <a:spcPts val="1800"/>
              </a:spcAft>
              <a:buNone/>
              <a:defRPr/>
            </a:pPr>
            <a:endParaRPr lang="en-GB" dirty="0"/>
          </a:p>
          <a:p>
            <a:endParaRPr lang="nl-NL" dirty="0"/>
          </a:p>
          <a:p>
            <a:pPr marL="0" indent="0">
              <a:buNone/>
            </a:pPr>
            <a:endParaRPr lang="nl-NL" dirty="0"/>
          </a:p>
        </p:txBody>
      </p:sp>
      <p:pic>
        <p:nvPicPr>
          <p:cNvPr id="4" name="Afbeelding 3">
            <a:extLst>
              <a:ext uri="{FF2B5EF4-FFF2-40B4-BE49-F238E27FC236}">
                <a16:creationId xmlns:a16="http://schemas.microsoft.com/office/drawing/2014/main" id="{DC8FAAF8-E9E5-8F95-8479-E2E92A4FCB53}"/>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
        <p:nvSpPr>
          <p:cNvPr id="8" name="Titel 2">
            <a:extLst>
              <a:ext uri="{FF2B5EF4-FFF2-40B4-BE49-F238E27FC236}">
                <a16:creationId xmlns:a16="http://schemas.microsoft.com/office/drawing/2014/main" id="{6E42DE1C-D51D-F1B5-F655-2187CAEB2415}"/>
              </a:ext>
            </a:extLst>
          </p:cNvPr>
          <p:cNvSpPr>
            <a:spLocks noGrp="1"/>
          </p:cNvSpPr>
          <p:nvPr>
            <p:ph type="title"/>
          </p:nvPr>
        </p:nvSpPr>
        <p:spPr>
          <a:xfrm>
            <a:off x="2672907" y="368804"/>
            <a:ext cx="7025080" cy="1296000"/>
          </a:xfrm>
        </p:spPr>
        <p:txBody>
          <a:bodyPr/>
          <a:lstStyle/>
          <a:p>
            <a:r>
              <a:rPr lang="nl-NL" sz="3200" dirty="0"/>
              <a:t>Richtlijn diagnostiek en behandeling reuscelarteriitis</a:t>
            </a:r>
          </a:p>
        </p:txBody>
      </p:sp>
    </p:spTree>
    <p:extLst>
      <p:ext uri="{BB962C8B-B14F-4D97-AF65-F5344CB8AC3E}">
        <p14:creationId xmlns:p14="http://schemas.microsoft.com/office/powerpoint/2010/main" val="4094131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Feedback:</a:t>
            </a:r>
            <a:endParaRPr lang="nl-NL" dirty="0"/>
          </a:p>
          <a:p>
            <a:pPr marL="342900" indent="-342900"/>
            <a:r>
              <a:rPr lang="nl-NL" dirty="0"/>
              <a:t>Indien u commentaar heeft bij de richtlijn kunt u in de richtlijnendatabase.nl bij de modules commentaar geven en lezen. </a:t>
            </a:r>
          </a:p>
          <a:p>
            <a:pPr marL="342900" indent="-342900"/>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a:p>
            <a:pPr marL="174625" indent="0">
              <a:spcAft>
                <a:spcPts val="1800"/>
              </a:spcAft>
              <a:buNone/>
              <a:defRPr/>
            </a:pPr>
            <a:endParaRPr lang="en-GB"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a:xfrm>
            <a:off x="2672907" y="368804"/>
            <a:ext cx="7025080" cy="1296000"/>
          </a:xfrm>
        </p:spPr>
        <p:txBody>
          <a:bodyPr/>
          <a:lstStyle/>
          <a:p>
            <a:r>
              <a:rPr lang="nl-NL" sz="3200" dirty="0"/>
              <a:t>Richtlijn medicamenteuze behandeling en monitoren </a:t>
            </a:r>
            <a:r>
              <a:rPr lang="nl-NL" sz="3200"/>
              <a:t>van reuscelarteriitis</a:t>
            </a:r>
            <a:endParaRPr lang="nl-NL" sz="3200" dirty="0"/>
          </a:p>
        </p:txBody>
      </p:sp>
      <p:pic>
        <p:nvPicPr>
          <p:cNvPr id="4" name="Afbeelding 3">
            <a:extLst>
              <a:ext uri="{FF2B5EF4-FFF2-40B4-BE49-F238E27FC236}">
                <a16:creationId xmlns:a16="http://schemas.microsoft.com/office/drawing/2014/main" id="{F31A4614-CF4C-9630-9088-8D8E540F844B}"/>
              </a:ext>
            </a:extLst>
          </p:cNvPr>
          <p:cNvPicPr>
            <a:picLocks noChangeAspect="1"/>
          </p:cNvPicPr>
          <p:nvPr/>
        </p:nvPicPr>
        <p:blipFill rotWithShape="1">
          <a:blip r:embed="rId2">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955045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t>Over de richtlijn</a:t>
            </a:r>
          </a:p>
          <a:p>
            <a:r>
              <a:rPr lang="nl-NL" dirty="0"/>
              <a:t>Beoogde gebruikers</a:t>
            </a:r>
          </a:p>
          <a:p>
            <a:r>
              <a:rPr lang="nl-NL" dirty="0"/>
              <a:t>In samenwerking met</a:t>
            </a:r>
          </a:p>
          <a:p>
            <a:r>
              <a:rPr lang="nl-NL" dirty="0"/>
              <a:t>Met ondersteuning van het bureau van de NVR en Kennisinstituut van de Federatie van Medisch Specialisten</a:t>
            </a:r>
          </a:p>
          <a:p>
            <a:endParaRPr lang="nl-NL" dirty="0"/>
          </a:p>
          <a:p>
            <a:endParaRPr lang="nl-NL" dirty="0"/>
          </a:p>
          <a:p>
            <a:endParaRPr lang="nl-NL" dirty="0"/>
          </a:p>
          <a:p>
            <a:pPr marL="0" indent="0">
              <a:buNone/>
            </a:pPr>
            <a:r>
              <a:rPr lang="nl-NL" sz="2400" b="0" i="1" u="none" strike="noStrike" baseline="0" dirty="0">
                <a:solidFill>
                  <a:srgbClr val="000000"/>
                </a:solidFill>
                <a:latin typeface="Calibri" panose="020F0502020204030204" pitchFamily="34" charset="0"/>
              </a:rPr>
              <a:t>De richtlijnontwikkeling werd gefinancierd uit de Kwaliteitsgelden Medisch Specialisten (SKMS).</a:t>
            </a:r>
            <a:endParaRPr lang="nl-NL" i="1" dirty="0"/>
          </a:p>
          <a:p>
            <a:pPr marL="0" indent="0">
              <a:buNone/>
            </a:pPr>
            <a:endParaRPr lang="nl-NL" dirty="0"/>
          </a:p>
        </p:txBody>
      </p:sp>
      <p:pic>
        <p:nvPicPr>
          <p:cNvPr id="4" name="Afbeelding 3">
            <a:extLst>
              <a:ext uri="{FF2B5EF4-FFF2-40B4-BE49-F238E27FC236}">
                <a16:creationId xmlns:a16="http://schemas.microsoft.com/office/drawing/2014/main" id="{134C47A8-A4CD-7839-F34B-444310033E9C}"/>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
        <p:nvSpPr>
          <p:cNvPr id="7" name="Titel 2">
            <a:extLst>
              <a:ext uri="{FF2B5EF4-FFF2-40B4-BE49-F238E27FC236}">
                <a16:creationId xmlns:a16="http://schemas.microsoft.com/office/drawing/2014/main" id="{E1F5584A-69FF-0057-E0C8-8536BF4362C1}"/>
              </a:ext>
            </a:extLst>
          </p:cNvPr>
          <p:cNvSpPr>
            <a:spLocks noGrp="1"/>
          </p:cNvSpPr>
          <p:nvPr>
            <p:ph type="title"/>
          </p:nvPr>
        </p:nvSpPr>
        <p:spPr>
          <a:xfrm>
            <a:off x="2672907" y="368804"/>
            <a:ext cx="7025080" cy="1296000"/>
          </a:xfrm>
        </p:spPr>
        <p:txBody>
          <a:bodyPr/>
          <a:lstStyle/>
          <a:p>
            <a:r>
              <a:rPr lang="nl-NL" sz="3200" dirty="0"/>
              <a:t>Richtlijn diagnostiek en behandeling reuscelarteriitis</a:t>
            </a:r>
          </a:p>
        </p:txBody>
      </p:sp>
    </p:spTree>
    <p:extLst>
      <p:ext uri="{BB962C8B-B14F-4D97-AF65-F5344CB8AC3E}">
        <p14:creationId xmlns:p14="http://schemas.microsoft.com/office/powerpoint/2010/main" val="1704814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Achtergrond:</a:t>
            </a:r>
          </a:p>
          <a:p>
            <a:pPr marL="0" indent="0">
              <a:buNone/>
            </a:pPr>
            <a:r>
              <a:rPr lang="nl-NL" dirty="0"/>
              <a:t>Reuscelarteriitis (RCA) is de meest voorkomende vorm van systemische vasculitis</a:t>
            </a:r>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RCA</a:t>
            </a:r>
          </a:p>
        </p:txBody>
      </p:sp>
      <p:pic>
        <p:nvPicPr>
          <p:cNvPr id="4" name="Afbeelding 3">
            <a:extLst>
              <a:ext uri="{FF2B5EF4-FFF2-40B4-BE49-F238E27FC236}">
                <a16:creationId xmlns:a16="http://schemas.microsoft.com/office/drawing/2014/main" id="{AAD85DF3-C04B-7110-3E49-BBE5CAD9CCC2}"/>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336453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Richtlijnontwikkelingstraject:</a:t>
            </a:r>
          </a:p>
          <a:p>
            <a:pPr marL="0" indent="0">
              <a:buNone/>
            </a:pPr>
            <a:endParaRPr lang="nl-NL" dirty="0"/>
          </a:p>
          <a:p>
            <a:r>
              <a:rPr lang="nl-NL" dirty="0"/>
              <a:t>Vaststellen multidisciplinaire commissie</a:t>
            </a:r>
          </a:p>
          <a:p>
            <a:r>
              <a:rPr lang="nl-NL" dirty="0"/>
              <a:t>Onderzoeksvragen benoemen</a:t>
            </a:r>
          </a:p>
          <a:p>
            <a:r>
              <a:rPr lang="nl-NL" dirty="0"/>
              <a:t>Literatuursearch</a:t>
            </a:r>
          </a:p>
          <a:p>
            <a:r>
              <a:rPr lang="nl-NL" dirty="0"/>
              <a:t>Bediscussiëren uitkomsten literatuur en praktijkervaring</a:t>
            </a:r>
          </a:p>
          <a:p>
            <a:r>
              <a:rPr lang="nl-NL" dirty="0"/>
              <a:t>Handzame aanbevelingen </a:t>
            </a:r>
          </a:p>
          <a:p>
            <a:endParaRPr lang="nl-NL" dirty="0">
              <a:solidFill>
                <a:srgbClr val="FF0000"/>
              </a:solidFill>
            </a:endParaRPr>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RCA</a:t>
            </a:r>
          </a:p>
        </p:txBody>
      </p:sp>
      <p:pic>
        <p:nvPicPr>
          <p:cNvPr id="4" name="Afbeelding 3">
            <a:extLst>
              <a:ext uri="{FF2B5EF4-FFF2-40B4-BE49-F238E27FC236}">
                <a16:creationId xmlns:a16="http://schemas.microsoft.com/office/drawing/2014/main" id="{AAD85DF3-C04B-7110-3E49-BBE5CAD9CCC2}"/>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51563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just"/>
            <a:r>
              <a:rPr lang="nl-NL" sz="1800" b="1" dirty="0">
                <a:effectLst/>
                <a:latin typeface="Calibri" panose="020F0502020204030204" pitchFamily="34" charset="0"/>
                <a:cs typeface="Times New Roman" panose="02020603050405020304" pitchFamily="18" charset="0"/>
              </a:rPr>
              <a:t>Module </a:t>
            </a:r>
            <a:r>
              <a:rPr lang="nl-NL" sz="1800" b="1" dirty="0">
                <a:latin typeface="Calibri" panose="020F0502020204030204" pitchFamily="34" charset="0"/>
                <a:cs typeface="Times New Roman" panose="02020603050405020304" pitchFamily="18" charset="0"/>
              </a:rPr>
              <a:t>H</a:t>
            </a:r>
            <a:r>
              <a:rPr lang="nl-NL" sz="1800" b="1" dirty="0">
                <a:effectLst/>
                <a:latin typeface="Calibri" panose="020F0502020204030204" pitchFamily="34" charset="0"/>
                <a:cs typeface="Times New Roman" panose="02020603050405020304" pitchFamily="18" charset="0"/>
              </a:rPr>
              <a:t>uisarts </a:t>
            </a:r>
          </a:p>
          <a:p>
            <a:pPr algn="just"/>
            <a:endParaRPr lang="nl-NL" sz="1800" b="1" dirty="0">
              <a:latin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Maiandra GD" panose="020E0502030308020204" pitchFamily="34" charset="0"/>
              </a:rPr>
              <a:t>Verwijs een patiënt bij verdenking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reuscelarteriitis </a:t>
            </a:r>
            <a:r>
              <a:rPr lang="nl-NL" sz="1800" dirty="0">
                <a:effectLst/>
                <a:latin typeface="Calibri" panose="020F0502020204030204" pitchFamily="34" charset="0"/>
                <a:ea typeface="Calibri" panose="020F0502020204030204" pitchFamily="34" charset="0"/>
                <a:cs typeface="Maiandra GD" panose="020E0502030308020204" pitchFamily="34" charset="0"/>
              </a:rPr>
              <a:t>binnen 24 uur naar de reumatoloog/ internist, </a:t>
            </a:r>
            <a:r>
              <a:rPr lang="nl-NL" sz="1800" u="sng" dirty="0">
                <a:solidFill>
                  <a:srgbClr val="0563C1"/>
                </a:solidFill>
                <a:effectLst/>
                <a:latin typeface="Calibri" panose="020F0502020204030204" pitchFamily="34" charset="0"/>
                <a:ea typeface="Calibri" panose="020F0502020204030204" pitchFamily="34" charset="0"/>
                <a:cs typeface="Maiandra GD" panose="020E0502030308020204" pitchFamily="34" charset="0"/>
                <a:hlinkClick r:id="rId3"/>
              </a:rPr>
              <a:t>zie NHG-standaard</a:t>
            </a:r>
            <a:r>
              <a:rPr lang="nl-NL" sz="1800" dirty="0">
                <a:effectLst/>
                <a:latin typeface="Calibri" panose="020F0502020204030204" pitchFamily="34" charset="0"/>
                <a:ea typeface="Calibri" panose="020F0502020204030204" pitchFamily="34" charset="0"/>
                <a:cs typeface="Maiandra GD" panose="020E050203030802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sz="1800" b="1" dirty="0">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Maiandra GD" panose="020E0502030308020204" pitchFamily="34" charset="0"/>
              </a:rPr>
              <a:t>Overleg bij een acute visusdaling, gezichtsveldverlies of dubbelzien bij patiënten verdacht voor of bekend met een reuscelarteriitis direct met een oogarts voor een spoedbeoordeling, </a:t>
            </a:r>
            <a:r>
              <a:rPr lang="nl-NL" sz="1800" u="sng" dirty="0">
                <a:solidFill>
                  <a:srgbClr val="0563C1"/>
                </a:solidFill>
                <a:effectLst/>
                <a:latin typeface="Calibri" panose="020F0502020204030204" pitchFamily="34" charset="0"/>
                <a:ea typeface="Calibri" panose="020F0502020204030204" pitchFamily="34" charset="0"/>
                <a:cs typeface="Maiandra GD" panose="020E0502030308020204" pitchFamily="34" charset="0"/>
                <a:hlinkClick r:id="rId3"/>
              </a:rPr>
              <a:t>zie NHG-standaard</a:t>
            </a:r>
            <a:r>
              <a:rPr lang="nl-NL" sz="1800" dirty="0">
                <a:effectLst/>
                <a:latin typeface="Calibri" panose="020F0502020204030204" pitchFamily="34" charset="0"/>
                <a:ea typeface="Calibri" panose="020F0502020204030204" pitchFamily="34" charset="0"/>
                <a:cs typeface="Maiandra GD" panose="020E0502030308020204" pitchFamily="34" charset="0"/>
              </a:rPr>
              <a: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Module Verwijzing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4">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37430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just"/>
            <a:r>
              <a:rPr lang="nl-NL" sz="1800" b="1" dirty="0">
                <a:effectLst/>
                <a:latin typeface="Calibri" panose="020F0502020204030204" pitchFamily="34" charset="0"/>
                <a:cs typeface="Times New Roman" panose="02020603050405020304" pitchFamily="18" charset="0"/>
              </a:rPr>
              <a:t>Module </a:t>
            </a:r>
            <a:r>
              <a:rPr lang="nl-NL" sz="1800" b="1" dirty="0">
                <a:latin typeface="Calibri" panose="020F0502020204030204" pitchFamily="34" charset="0"/>
                <a:cs typeface="Times New Roman" panose="02020603050405020304" pitchFamily="18" charset="0"/>
              </a:rPr>
              <a:t>r</a:t>
            </a:r>
            <a:r>
              <a:rPr lang="nl-NL" sz="1800" b="1" dirty="0">
                <a:effectLst/>
                <a:latin typeface="Calibri" panose="020F0502020204030204" pitchFamily="34" charset="0"/>
                <a:cs typeface="Times New Roman" panose="02020603050405020304" pitchFamily="18" charset="0"/>
              </a:rPr>
              <a:t>eumatoloog/ internist</a:t>
            </a:r>
          </a:p>
          <a:p>
            <a:pPr algn="just"/>
            <a:endParaRPr lang="nl-NL" sz="1800" b="1" dirty="0">
              <a:latin typeface="Calibri" panose="020F0502020204030204" pitchFamily="34"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Verwijs patiënten verdacht voor of bekend met </a:t>
            </a: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reuscelarteriitis </a:t>
            </a:r>
            <a:r>
              <a:rPr lang="nl-NL" sz="1800" dirty="0">
                <a:effectLst/>
                <a:latin typeface="Calibri" panose="020F0502020204030204" pitchFamily="34" charset="0"/>
                <a:ea typeface="Calibri" panose="020F0502020204030204" pitchFamily="34" charset="0"/>
                <a:cs typeface="Times New Roman" panose="02020603050405020304" pitchFamily="18" charset="0"/>
              </a:rPr>
              <a:t>bij aanwezigheid van acute visusdaling, gezichtsveldverlies of dubbelzien direct naar de oogarts.</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nl-NL" sz="1800" dirty="0">
                <a:effectLst/>
                <a:latin typeface="Calibri" panose="020F0502020204030204" pitchFamily="34" charset="0"/>
                <a:ea typeface="Calibri" panose="020F0502020204030204" pitchFamily="34" charset="0"/>
                <a:cs typeface="Times New Roman" panose="02020603050405020304" pitchFamily="18" charset="0"/>
              </a:rPr>
              <a:t>Overleg bij een acute visusdaling, gezichtsveldverlies of dubbelzien bij patiënten verdacht voor of bekend met een reuscelarteriitis direct met een oogarts voor een spoedbeoordeling.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Module Verwijzing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6352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p:txBody>
          <a:bodyPr/>
          <a:lstStyle/>
          <a:p>
            <a:pPr algn="just"/>
            <a:r>
              <a:rPr lang="nl-NL" sz="1800" b="1" dirty="0">
                <a:effectLst/>
                <a:latin typeface="Calibri" panose="020F0502020204030204" pitchFamily="34" charset="0"/>
                <a:cs typeface="Times New Roman" panose="02020603050405020304" pitchFamily="18" charset="0"/>
              </a:rPr>
              <a:t>Module Oogarts</a:t>
            </a:r>
          </a:p>
          <a:p>
            <a:pPr algn="just"/>
            <a:endParaRPr lang="nl-NL" sz="1800" b="1" dirty="0">
              <a:latin typeface="Calibri" panose="020F0502020204030204" pitchFamily="34" charset="0"/>
              <a:cs typeface="Times New Roman" panose="02020603050405020304" pitchFamily="18" charset="0"/>
            </a:endParaRPr>
          </a:p>
          <a:p>
            <a:pPr algn="l"/>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Overleg direct met de reumatoloog/internist  bij patiënten met aanwezigheid van voor reuscelarteriitis kenmerkende oogheelkundige afwijkingen of symptomen van reuscelarteriitis en/of een verhoogd BSE en/of CRP zonder goede alternatieve verklaring met spoed naar de reumatoloog/internist.*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b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br>
            <a:r>
              <a:rPr lang="nl-NL"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Belangrijk is dat normale BSE en/of CRP een reuscelarteriitis als oorzaak niet altijd uitsluiten. Daarom dient bij een klinische verdenking altijd met de reumatoloog/internist te worden overlegd voor verdere diagnostiek en behandeling.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Module Verwijzing</a:t>
            </a: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377126670"/>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Kennisinstituut Federatie Medisch Specialist.potx" id="{35EF4498-C0C0-4323-B69C-5562A1BEB405}" vid="{962F80E9-CA5A-400D-BA03-ACB40C6B1030}"/>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ct:contentTypeSchema xmlns:ct="http://schemas.microsoft.com/office/2006/metadata/contentType" xmlns:ma="http://schemas.microsoft.com/office/2006/metadata/properties/metaAttributes" ct:_="" ma:_="" ma:contentTypeName="Document" ma:contentTypeID="0x010100C476684D41D36140BEA6D03008321FA4" ma:contentTypeVersion="15" ma:contentTypeDescription="Een nieuw document maken." ma:contentTypeScope="" ma:versionID="eaa86ce2ae6b208a76d3bbcc371f7765">
  <xsd:schema xmlns:xsd="http://www.w3.org/2001/XMLSchema" xmlns:xs="http://www.w3.org/2001/XMLSchema" xmlns:p="http://schemas.microsoft.com/office/2006/metadata/properties" xmlns:ns1="http://schemas.microsoft.com/sharepoint/v3" xmlns:ns2="67a63c7a-ba3c-445c-97aa-385b0ad0db63" xmlns:ns3="ae9bc66b-c627-4a59-a27b-17c8fa8d7e1a" targetNamespace="http://schemas.microsoft.com/office/2006/metadata/properties" ma:root="true" ma:fieldsID="0ffabf05c0e190ff2e4f642cda72a254" ns1:_="" ns2:_="" ns3:_="">
    <xsd:import namespace="http://schemas.microsoft.com/sharepoint/v3"/>
    <xsd:import namespace="67a63c7a-ba3c-445c-97aa-385b0ad0db63"/>
    <xsd:import namespace="ae9bc66b-c627-4a59-a27b-17c8fa8d7e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3c7a-ba3c-445c-97aa-385b0ad0d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b6cfad82-a5a8-42d1-9f7d-0821f371e2e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9bc66b-c627-4a59-a27b-17c8fa8d7e1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4ba2e86-af74-4dda-bf75-55b889fe8af8}" ma:internalName="TaxCatchAll" ma:showField="CatchAllData" ma:web="ae9bc66b-c627-4a59-a27b-17c8fa8d7e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e9bc66b-c627-4a59-a27b-17c8fa8d7e1a" xsi:nil="true"/>
    <_ip_UnifiedCompliancePolicyProperties xmlns="http://schemas.microsoft.com/sharepoint/v3" xsi:nil="true"/>
    <lcf76f155ced4ddcb4097134ff3c332f xmlns="67a63c7a-ba3c-445c-97aa-385b0ad0db63">
      <Terms xmlns="http://schemas.microsoft.com/office/infopath/2007/PartnerControls"/>
    </lcf76f155ced4ddcb4097134ff3c332f>
  </documentManagement>
</p:properties>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061D48-392F-425F-B174-DAAF8D5B4AE6}">
  <ds:schemaRefs>
    <ds:schemaRef ds:uri="http://www.joulesunlimited.com/juid"/>
  </ds:schemaRefs>
</ds:datastoreItem>
</file>

<file path=customXml/itemProps10.xml><?xml version="1.0" encoding="utf-8"?>
<ds:datastoreItem xmlns:ds="http://schemas.openxmlformats.org/officeDocument/2006/customXml" ds:itemID="{A2B4AEFC-5C8A-4C56-A929-419EA1C9F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a63c7a-ba3c-445c-97aa-385b0ad0db63"/>
    <ds:schemaRef ds:uri="ae9bc66b-c627-4a59-a27b-17c8fa8d7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3CCE41-7C11-40CE-B87F-8857BB0135DF}">
  <ds:schemaRefs>
    <ds:schemaRef ds:uri="http://www.joulesunlimited.com/juid"/>
  </ds:schemaRefs>
</ds:datastoreItem>
</file>

<file path=customXml/itemProps3.xml><?xml version="1.0" encoding="utf-8"?>
<ds:datastoreItem xmlns:ds="http://schemas.openxmlformats.org/officeDocument/2006/customXml" ds:itemID="{D254D463-34E8-4EEB-A4C1-A822CF64E885}">
  <ds:schemaRefs>
    <ds:schemaRef ds:uri="http://www.joulesunlimited.com/juid"/>
  </ds:schemaRefs>
</ds:datastoreItem>
</file>

<file path=customXml/itemProps4.xml><?xml version="1.0" encoding="utf-8"?>
<ds:datastoreItem xmlns:ds="http://schemas.openxmlformats.org/officeDocument/2006/customXml" ds:itemID="{3C3690C7-A403-4147-90F6-D84072359708}">
  <ds:schemaRefs>
    <ds:schemaRef ds:uri="http://www.joulesunlimited.com/juid"/>
  </ds:schemaRefs>
</ds:datastoreItem>
</file>

<file path=customXml/itemProps5.xml><?xml version="1.0" encoding="utf-8"?>
<ds:datastoreItem xmlns:ds="http://schemas.openxmlformats.org/officeDocument/2006/customXml" ds:itemID="{C1DABFB5-A4FA-47EF-BEBD-6C16556230D3}">
  <ds:schemaRefs>
    <ds:schemaRef ds:uri="http://purl.org/dc/terms/"/>
    <ds:schemaRef ds:uri="http://schemas.openxmlformats.org/package/2006/metadata/core-properties"/>
    <ds:schemaRef ds:uri="http://purl.org/dc/dcmitype/"/>
    <ds:schemaRef ds:uri="http://schemas.microsoft.com/office/2006/documentManagement/types"/>
    <ds:schemaRef ds:uri="22f625d0-dc43-49eb-bdc9-90abf0c28865"/>
    <ds:schemaRef ds:uri="http://purl.org/dc/elements/1.1/"/>
    <ds:schemaRef ds:uri="d5a533f5-64f4-41ae-964c-5c0620e3c54b"/>
    <ds:schemaRef ds:uri="http://schemas.microsoft.com/office/infopath/2007/PartnerControls"/>
    <ds:schemaRef ds:uri="http://schemas.microsoft.com/office/2006/metadata/properties"/>
    <ds:schemaRef ds:uri="http://www.w3.org/XML/1998/namespace"/>
    <ds:schemaRef ds:uri="http://schemas.microsoft.com/sharepoint/v3"/>
    <ds:schemaRef ds:uri="ae9bc66b-c627-4a59-a27b-17c8fa8d7e1a"/>
    <ds:schemaRef ds:uri="67a63c7a-ba3c-445c-97aa-385b0ad0db63"/>
  </ds:schemaRefs>
</ds:datastoreItem>
</file>

<file path=customXml/itemProps6.xml><?xml version="1.0" encoding="utf-8"?>
<ds:datastoreItem xmlns:ds="http://schemas.openxmlformats.org/officeDocument/2006/customXml" ds:itemID="{B21B1462-BF51-4501-8EF0-20EE4A096FD3}">
  <ds:schemaRefs>
    <ds:schemaRef ds:uri="http://www.joulesunlimited.com/juid"/>
  </ds:schemaRefs>
</ds:datastoreItem>
</file>

<file path=customXml/itemProps7.xml><?xml version="1.0" encoding="utf-8"?>
<ds:datastoreItem xmlns:ds="http://schemas.openxmlformats.org/officeDocument/2006/customXml" ds:itemID="{C66BB0FD-D0D2-4AA4-BE02-15488670884C}">
  <ds:schemaRefs>
    <ds:schemaRef ds:uri="http://www.joulesunlimited.com/juid"/>
  </ds:schemaRefs>
</ds:datastoreItem>
</file>

<file path=customXml/itemProps8.xml><?xml version="1.0" encoding="utf-8"?>
<ds:datastoreItem xmlns:ds="http://schemas.openxmlformats.org/officeDocument/2006/customXml" ds:itemID="{840F4AAB-7677-49B9-BBF9-75D5FFE7A848}">
  <ds:schemaRefs>
    <ds:schemaRef ds:uri="http://www.joulesunlimited.com/juid"/>
  </ds:schemaRefs>
</ds:datastoreItem>
</file>

<file path=customXml/itemProps9.xml><?xml version="1.0" encoding="utf-8"?>
<ds:datastoreItem xmlns:ds="http://schemas.openxmlformats.org/officeDocument/2006/customXml" ds:itemID="{8EE9DF1E-750B-4914-839E-7BF0BF87473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Kennisinstituut Federatie Medisch Specialist</Template>
  <TotalTime>487</TotalTime>
  <Words>6540</Words>
  <Application>Microsoft Office PowerPoint</Application>
  <PresentationFormat>Aangepast</PresentationFormat>
  <Paragraphs>374</Paragraphs>
  <Slides>32</Slides>
  <Notes>30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32</vt:i4>
      </vt:variant>
    </vt:vector>
  </HeadingPairs>
  <TitlesOfParts>
    <vt:vector size="36" baseType="lpstr">
      <vt:lpstr>Arial</vt:lpstr>
      <vt:lpstr>Calibri</vt:lpstr>
      <vt:lpstr>Symbol</vt:lpstr>
      <vt:lpstr>Huisstijl</vt:lpstr>
      <vt:lpstr>Richtlijn diagnostiek en behandeling reuscelarteriitis (RCA)</vt:lpstr>
      <vt:lpstr>Prioriteiten voor implementatie / welke aanbevelingen hebben implicaties voor de praktijk  </vt:lpstr>
      <vt:lpstr>Inhoud</vt:lpstr>
      <vt:lpstr>Richtlijn diagnostiek en behandeling reuscelarteriitis</vt:lpstr>
      <vt:lpstr>Richtlijn RCA</vt:lpstr>
      <vt:lpstr>Richtlijn RCA</vt:lpstr>
      <vt:lpstr>Module Verwijzing</vt:lpstr>
      <vt:lpstr>Module Verwijzing</vt:lpstr>
      <vt:lpstr>Module Verwijzing</vt:lpstr>
      <vt:lpstr>Module Verwijzing</vt:lpstr>
      <vt:lpstr>Module Verwijzing</vt:lpstr>
      <vt:lpstr>Module Diagnostiek</vt:lpstr>
      <vt:lpstr>Module Appendix I</vt:lpstr>
      <vt:lpstr>Module Diagnostiek</vt:lpstr>
      <vt:lpstr>Module Diagnostiek</vt:lpstr>
      <vt:lpstr>Module Figuur</vt:lpstr>
      <vt:lpstr>Module Medicatie</vt:lpstr>
      <vt:lpstr>Module Medicatie</vt:lpstr>
      <vt:lpstr>Module Medicatie</vt:lpstr>
      <vt:lpstr>Module Medicatie</vt:lpstr>
      <vt:lpstr>Module Medicatie</vt:lpstr>
      <vt:lpstr>Module Medicatie</vt:lpstr>
      <vt:lpstr>Module Medicatie</vt:lpstr>
      <vt:lpstr>Module Niet-medicamenteuze behandeling</vt:lpstr>
      <vt:lpstr>Module Niet-medicamenteuze behandeling</vt:lpstr>
      <vt:lpstr>Module Niet-medicamenteuze behandeling</vt:lpstr>
      <vt:lpstr>Module Niet-medicamenteuze behandeling</vt:lpstr>
      <vt:lpstr>Module Monitoring</vt:lpstr>
      <vt:lpstr>Module Monitoring</vt:lpstr>
      <vt:lpstr>Module Organisatie van zorg</vt:lpstr>
      <vt:lpstr>Richtlijn diagnostiek en behandeling reuscelarteriitis</vt:lpstr>
      <vt:lpstr>Richtlijn medicamenteuze behandeling en monitoren van reuscelarteriitis</vt:lpstr>
    </vt:vector>
  </TitlesOfParts>
  <Manager/>
  <Company>Federatie Medisch 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Dorinda Maas</dc:creator>
  <cp:keywords/>
  <dc:description>sjabloonversie 1.0b - 24 oktober 2018_x000d_
sjablonen: www.JoulesUnlimited.com</dc:description>
  <cp:lastModifiedBy>Maxime Verhoeven</cp:lastModifiedBy>
  <cp:revision>13</cp:revision>
  <dcterms:created xsi:type="dcterms:W3CDTF">2018-11-16T09:21:02Z</dcterms:created>
  <dcterms:modified xsi:type="dcterms:W3CDTF">2023-09-18T07:32:01Z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0x010100C476684D41D36140BEA6D03008321FA4</vt:lpwstr>
  </property>
  <property fmtid="{D5CDD505-2E9C-101B-9397-08002B2CF9AE}" pid="3" name="_dlc_DocIdItemGuid">
    <vt:lpwstr>3459b4db-6b78-4af6-9f3a-369b5dd6659e</vt:lpwstr>
  </property>
</Properties>
</file>