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2"/>
  </p:sldMasterIdLst>
  <p:notesMasterIdLst>
    <p:notesMasterId r:id="rId47"/>
  </p:notesMasterIdLst>
  <p:handoutMasterIdLst>
    <p:handoutMasterId r:id="rId48"/>
  </p:handoutMasterIdLst>
  <p:sldIdLst>
    <p:sldId id="256" r:id="rId13"/>
    <p:sldId id="267" r:id="rId14"/>
    <p:sldId id="268" r:id="rId15"/>
    <p:sldId id="269" r:id="rId16"/>
    <p:sldId id="279" r:id="rId17"/>
    <p:sldId id="280" r:id="rId18"/>
    <p:sldId id="270" r:id="rId19"/>
    <p:sldId id="271" r:id="rId20"/>
    <p:sldId id="272" r:id="rId21"/>
    <p:sldId id="282" r:id="rId22"/>
    <p:sldId id="281" r:id="rId23"/>
    <p:sldId id="298" r:id="rId24"/>
    <p:sldId id="283" r:id="rId25"/>
    <p:sldId id="284" r:id="rId26"/>
    <p:sldId id="285" r:id="rId27"/>
    <p:sldId id="299" r:id="rId28"/>
    <p:sldId id="286" r:id="rId29"/>
    <p:sldId id="287" r:id="rId30"/>
    <p:sldId id="288" r:id="rId31"/>
    <p:sldId id="300" r:id="rId32"/>
    <p:sldId id="289" r:id="rId33"/>
    <p:sldId id="290" r:id="rId34"/>
    <p:sldId id="291" r:id="rId35"/>
    <p:sldId id="301" r:id="rId36"/>
    <p:sldId id="292" r:id="rId37"/>
    <p:sldId id="293" r:id="rId38"/>
    <p:sldId id="294" r:id="rId39"/>
    <p:sldId id="302" r:id="rId40"/>
    <p:sldId id="295" r:id="rId41"/>
    <p:sldId id="296" r:id="rId42"/>
    <p:sldId id="297" r:id="rId43"/>
    <p:sldId id="303" r:id="rId44"/>
    <p:sldId id="275" r:id="rId45"/>
    <p:sldId id="278" r:id="rId46"/>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65178" autoAdjust="0"/>
  </p:normalViewPr>
  <p:slideViewPr>
    <p:cSldViewPr>
      <p:cViewPr varScale="1">
        <p:scale>
          <a:sx n="69" d="100"/>
          <a:sy n="69" d="100"/>
        </p:scale>
        <p:origin x="2424" y="66"/>
      </p:cViewPr>
      <p:guideLst/>
    </p:cSldViewPr>
  </p:slideViewPr>
  <p:notesTextViewPr>
    <p:cViewPr>
      <p:scale>
        <a:sx n="3" d="2"/>
        <a:sy n="3" d="2"/>
      </p:scale>
      <p:origin x="0" y="0"/>
    </p:cViewPr>
  </p:notesTextViewPr>
  <p:notesViewPr>
    <p:cSldViewPr>
      <p:cViewPr varScale="1">
        <p:scale>
          <a:sx n="65" d="100"/>
          <a:sy n="65" d="100"/>
        </p:scale>
        <p:origin x="3082"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microsoft.com/office/2016/11/relationships/changesInfo" Target="changesInfos/changesInfo1.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mke Janssen" userId="72223ecd-db95-4b6e-83ea-9df8c025b0c1" providerId="ADAL" clId="{D2C358BD-8010-4EC9-95F6-B4E683186521}"/>
    <pc:docChg chg="undo custSel addSld delSld modSld">
      <pc:chgData name="Femke Janssen" userId="72223ecd-db95-4b6e-83ea-9df8c025b0c1" providerId="ADAL" clId="{D2C358BD-8010-4EC9-95F6-B4E683186521}" dt="2022-12-01T17:55:27.394" v="409" actId="404"/>
      <pc:docMkLst>
        <pc:docMk/>
      </pc:docMkLst>
      <pc:sldChg chg="modSp mod modNotesTx">
        <pc:chgData name="Femke Janssen" userId="72223ecd-db95-4b6e-83ea-9df8c025b0c1" providerId="ADAL" clId="{D2C358BD-8010-4EC9-95F6-B4E683186521}" dt="2022-12-01T17:32:38.667" v="4" actId="20577"/>
        <pc:sldMkLst>
          <pc:docMk/>
          <pc:sldMk cId="1048971816" sldId="267"/>
        </pc:sldMkLst>
        <pc:spChg chg="mod">
          <ac:chgData name="Femke Janssen" userId="72223ecd-db95-4b6e-83ea-9df8c025b0c1" providerId="ADAL" clId="{D2C358BD-8010-4EC9-95F6-B4E683186521}" dt="2022-12-01T17:32:36.088" v="2" actId="20577"/>
          <ac:spMkLst>
            <pc:docMk/>
            <pc:sldMk cId="1048971816" sldId="267"/>
            <ac:spMk id="6" creationId="{7259BC16-AF70-467C-8D85-F441324C7722}"/>
          </ac:spMkLst>
        </pc:spChg>
      </pc:sldChg>
      <pc:sldChg chg="modSp mod">
        <pc:chgData name="Femke Janssen" userId="72223ecd-db95-4b6e-83ea-9df8c025b0c1" providerId="ADAL" clId="{D2C358BD-8010-4EC9-95F6-B4E683186521}" dt="2022-12-01T17:49:22.375" v="109" actId="403"/>
        <pc:sldMkLst>
          <pc:docMk/>
          <pc:sldMk cId="715656190" sldId="270"/>
        </pc:sldMkLst>
        <pc:spChg chg="mod">
          <ac:chgData name="Femke Janssen" userId="72223ecd-db95-4b6e-83ea-9df8c025b0c1" providerId="ADAL" clId="{D2C358BD-8010-4EC9-95F6-B4E683186521}" dt="2022-12-01T17:49:22.375" v="109" actId="403"/>
          <ac:spMkLst>
            <pc:docMk/>
            <pc:sldMk cId="715656190" sldId="270"/>
            <ac:spMk id="2" creationId="{6C984592-1D48-48EB-A2BB-8DB5A05D28CD}"/>
          </ac:spMkLst>
        </pc:spChg>
      </pc:sldChg>
      <pc:sldChg chg="modSp mod">
        <pc:chgData name="Femke Janssen" userId="72223ecd-db95-4b6e-83ea-9df8c025b0c1" providerId="ADAL" clId="{D2C358BD-8010-4EC9-95F6-B4E683186521}" dt="2022-12-01T17:34:40.631" v="98" actId="20577"/>
        <pc:sldMkLst>
          <pc:docMk/>
          <pc:sldMk cId="3543009388" sldId="275"/>
        </pc:sldMkLst>
        <pc:spChg chg="mod">
          <ac:chgData name="Femke Janssen" userId="72223ecd-db95-4b6e-83ea-9df8c025b0c1" providerId="ADAL" clId="{D2C358BD-8010-4EC9-95F6-B4E683186521}" dt="2022-12-01T17:34:21.911" v="84" actId="20577"/>
          <ac:spMkLst>
            <pc:docMk/>
            <pc:sldMk cId="3543009388" sldId="275"/>
            <ac:spMk id="2" creationId="{F46D2454-0067-41C6-B009-620B399B7DBD}"/>
          </ac:spMkLst>
        </pc:spChg>
        <pc:spChg chg="mod">
          <ac:chgData name="Femke Janssen" userId="72223ecd-db95-4b6e-83ea-9df8c025b0c1" providerId="ADAL" clId="{D2C358BD-8010-4EC9-95F6-B4E683186521}" dt="2022-12-01T17:34:40.631" v="98" actId="20577"/>
          <ac:spMkLst>
            <pc:docMk/>
            <pc:sldMk cId="3543009388" sldId="275"/>
            <ac:spMk id="3" creationId="{B17C7153-5294-4C22-AE71-DCEC581F015A}"/>
          </ac:spMkLst>
        </pc:spChg>
      </pc:sldChg>
      <pc:sldChg chg="del">
        <pc:chgData name="Femke Janssen" userId="72223ecd-db95-4b6e-83ea-9df8c025b0c1" providerId="ADAL" clId="{D2C358BD-8010-4EC9-95F6-B4E683186521}" dt="2022-12-01T17:34:51.605" v="99" actId="47"/>
        <pc:sldMkLst>
          <pc:docMk/>
          <pc:sldMk cId="955045351" sldId="277"/>
        </pc:sldMkLst>
      </pc:sldChg>
      <pc:sldChg chg="modSp mod">
        <pc:chgData name="Femke Janssen" userId="72223ecd-db95-4b6e-83ea-9df8c025b0c1" providerId="ADAL" clId="{D2C358BD-8010-4EC9-95F6-B4E683186521}" dt="2022-12-01T17:33:16.586" v="5" actId="12"/>
        <pc:sldMkLst>
          <pc:docMk/>
          <pc:sldMk cId="2854845441" sldId="286"/>
        </pc:sldMkLst>
        <pc:spChg chg="mod">
          <ac:chgData name="Femke Janssen" userId="72223ecd-db95-4b6e-83ea-9df8c025b0c1" providerId="ADAL" clId="{D2C358BD-8010-4EC9-95F6-B4E683186521}" dt="2022-12-01T17:33:16.586" v="5" actId="12"/>
          <ac:spMkLst>
            <pc:docMk/>
            <pc:sldMk cId="2854845441" sldId="286"/>
            <ac:spMk id="2" creationId="{F1B70B14-C571-4328-A407-9FD64AED3DA5}"/>
          </ac:spMkLst>
        </pc:spChg>
      </pc:sldChg>
      <pc:sldChg chg="modSp mod">
        <pc:chgData name="Femke Janssen" userId="72223ecd-db95-4b6e-83ea-9df8c025b0c1" providerId="ADAL" clId="{D2C358BD-8010-4EC9-95F6-B4E683186521}" dt="2022-12-01T17:33:21.654" v="6" actId="12"/>
        <pc:sldMkLst>
          <pc:docMk/>
          <pc:sldMk cId="2971627375" sldId="289"/>
        </pc:sldMkLst>
        <pc:spChg chg="mod">
          <ac:chgData name="Femke Janssen" userId="72223ecd-db95-4b6e-83ea-9df8c025b0c1" providerId="ADAL" clId="{D2C358BD-8010-4EC9-95F6-B4E683186521}" dt="2022-12-01T17:33:21.654" v="6" actId="12"/>
          <ac:spMkLst>
            <pc:docMk/>
            <pc:sldMk cId="2971627375" sldId="289"/>
            <ac:spMk id="2" creationId="{F1B70B14-C571-4328-A407-9FD64AED3DA5}"/>
          </ac:spMkLst>
        </pc:spChg>
      </pc:sldChg>
      <pc:sldChg chg="modSp mod">
        <pc:chgData name="Femke Janssen" userId="72223ecd-db95-4b6e-83ea-9df8c025b0c1" providerId="ADAL" clId="{D2C358BD-8010-4EC9-95F6-B4E683186521}" dt="2022-12-01T17:33:31.129" v="8" actId="12"/>
        <pc:sldMkLst>
          <pc:docMk/>
          <pc:sldMk cId="3878161696" sldId="291"/>
        </pc:sldMkLst>
        <pc:spChg chg="mod">
          <ac:chgData name="Femke Janssen" userId="72223ecd-db95-4b6e-83ea-9df8c025b0c1" providerId="ADAL" clId="{D2C358BD-8010-4EC9-95F6-B4E683186521}" dt="2022-12-01T17:33:31.129" v="8" actId="12"/>
          <ac:spMkLst>
            <pc:docMk/>
            <pc:sldMk cId="3878161696" sldId="291"/>
            <ac:spMk id="2" creationId="{F1B70B14-C571-4328-A407-9FD64AED3DA5}"/>
          </ac:spMkLst>
        </pc:spChg>
      </pc:sldChg>
      <pc:sldChg chg="addSp modSp add mod">
        <pc:chgData name="Femke Janssen" userId="72223ecd-db95-4b6e-83ea-9df8c025b0c1" providerId="ADAL" clId="{D2C358BD-8010-4EC9-95F6-B4E683186521}" dt="2022-12-01T17:50:16.239" v="144" actId="14734"/>
        <pc:sldMkLst>
          <pc:docMk/>
          <pc:sldMk cId="2387635323" sldId="298"/>
        </pc:sldMkLst>
        <pc:spChg chg="mod">
          <ac:chgData name="Femke Janssen" userId="72223ecd-db95-4b6e-83ea-9df8c025b0c1" providerId="ADAL" clId="{D2C358BD-8010-4EC9-95F6-B4E683186521}" dt="2022-12-01T17:49:45.397" v="127" actId="20577"/>
          <ac:spMkLst>
            <pc:docMk/>
            <pc:sldMk cId="2387635323" sldId="298"/>
            <ac:spMk id="2" creationId="{F1B70B14-C571-4328-A407-9FD64AED3DA5}"/>
          </ac:spMkLst>
        </pc:spChg>
        <pc:graphicFrameChg chg="add mod modGraphic">
          <ac:chgData name="Femke Janssen" userId="72223ecd-db95-4b6e-83ea-9df8c025b0c1" providerId="ADAL" clId="{D2C358BD-8010-4EC9-95F6-B4E683186521}" dt="2022-12-01T17:50:16.239" v="144" actId="14734"/>
          <ac:graphicFrameMkLst>
            <pc:docMk/>
            <pc:sldMk cId="2387635323" sldId="298"/>
            <ac:graphicFrameMk id="4" creationId="{9C02C491-BC28-7723-842F-FB8723ACE8AB}"/>
          </ac:graphicFrameMkLst>
        </pc:graphicFrameChg>
      </pc:sldChg>
      <pc:sldChg chg="addSp modSp add mod">
        <pc:chgData name="Femke Janssen" userId="72223ecd-db95-4b6e-83ea-9df8c025b0c1" providerId="ADAL" clId="{D2C358BD-8010-4EC9-95F6-B4E683186521}" dt="2022-12-01T17:51:32.862" v="193" actId="14734"/>
        <pc:sldMkLst>
          <pc:docMk/>
          <pc:sldMk cId="3638826934" sldId="299"/>
        </pc:sldMkLst>
        <pc:spChg chg="mod">
          <ac:chgData name="Femke Janssen" userId="72223ecd-db95-4b6e-83ea-9df8c025b0c1" providerId="ADAL" clId="{D2C358BD-8010-4EC9-95F6-B4E683186521}" dt="2022-12-01T17:50:43.237" v="163" actId="20577"/>
          <ac:spMkLst>
            <pc:docMk/>
            <pc:sldMk cId="3638826934" sldId="299"/>
            <ac:spMk id="2" creationId="{F1B70B14-C571-4328-A407-9FD64AED3DA5}"/>
          </ac:spMkLst>
        </pc:spChg>
        <pc:graphicFrameChg chg="add mod modGraphic">
          <ac:chgData name="Femke Janssen" userId="72223ecd-db95-4b6e-83ea-9df8c025b0c1" providerId="ADAL" clId="{D2C358BD-8010-4EC9-95F6-B4E683186521}" dt="2022-12-01T17:51:32.862" v="193" actId="14734"/>
          <ac:graphicFrameMkLst>
            <pc:docMk/>
            <pc:sldMk cId="3638826934" sldId="299"/>
            <ac:graphicFrameMk id="4" creationId="{D491BCEF-8218-6D5B-DCD9-681FEFC9807B}"/>
          </ac:graphicFrameMkLst>
        </pc:graphicFrameChg>
      </pc:sldChg>
      <pc:sldChg chg="addSp delSp modSp add mod">
        <pc:chgData name="Femke Janssen" userId="72223ecd-db95-4b6e-83ea-9df8c025b0c1" providerId="ADAL" clId="{D2C358BD-8010-4EC9-95F6-B4E683186521}" dt="2022-12-01T17:52:55.823" v="276" actId="14100"/>
        <pc:sldMkLst>
          <pc:docMk/>
          <pc:sldMk cId="2441316242" sldId="300"/>
        </pc:sldMkLst>
        <pc:spChg chg="mod">
          <ac:chgData name="Femke Janssen" userId="72223ecd-db95-4b6e-83ea-9df8c025b0c1" providerId="ADAL" clId="{D2C358BD-8010-4EC9-95F6-B4E683186521}" dt="2022-12-01T17:51:50.006" v="221" actId="20577"/>
          <ac:spMkLst>
            <pc:docMk/>
            <pc:sldMk cId="2441316242" sldId="300"/>
            <ac:spMk id="2" creationId="{F1B70B14-C571-4328-A407-9FD64AED3DA5}"/>
          </ac:spMkLst>
        </pc:spChg>
        <pc:graphicFrameChg chg="add mod modGraphic">
          <ac:chgData name="Femke Janssen" userId="72223ecd-db95-4b6e-83ea-9df8c025b0c1" providerId="ADAL" clId="{D2C358BD-8010-4EC9-95F6-B4E683186521}" dt="2022-12-01T17:52:55.823" v="276" actId="14100"/>
          <ac:graphicFrameMkLst>
            <pc:docMk/>
            <pc:sldMk cId="2441316242" sldId="300"/>
            <ac:graphicFrameMk id="5" creationId="{D72647B0-E4EA-C27B-47CA-B0F2D4559AE8}"/>
          </ac:graphicFrameMkLst>
        </pc:graphicFrameChg>
        <pc:picChg chg="del">
          <ac:chgData name="Femke Janssen" userId="72223ecd-db95-4b6e-83ea-9df8c025b0c1" providerId="ADAL" clId="{D2C358BD-8010-4EC9-95F6-B4E683186521}" dt="2022-12-01T17:51:52.311" v="222" actId="478"/>
          <ac:picMkLst>
            <pc:docMk/>
            <pc:sldMk cId="2441316242" sldId="300"/>
            <ac:picMk id="4" creationId="{EBBB623D-C093-5F3E-B0E2-13781FA2B1CA}"/>
          </ac:picMkLst>
        </pc:picChg>
      </pc:sldChg>
      <pc:sldChg chg="addSp modSp add mod">
        <pc:chgData name="Femke Janssen" userId="72223ecd-db95-4b6e-83ea-9df8c025b0c1" providerId="ADAL" clId="{D2C358BD-8010-4EC9-95F6-B4E683186521}" dt="2022-12-01T17:53:45.693" v="311" actId="14100"/>
        <pc:sldMkLst>
          <pc:docMk/>
          <pc:sldMk cId="3239679035" sldId="301"/>
        </pc:sldMkLst>
        <pc:spChg chg="mod">
          <ac:chgData name="Femke Janssen" userId="72223ecd-db95-4b6e-83ea-9df8c025b0c1" providerId="ADAL" clId="{D2C358BD-8010-4EC9-95F6-B4E683186521}" dt="2022-12-01T17:53:12.449" v="301" actId="20577"/>
          <ac:spMkLst>
            <pc:docMk/>
            <pc:sldMk cId="3239679035" sldId="301"/>
            <ac:spMk id="2" creationId="{F1B70B14-C571-4328-A407-9FD64AED3DA5}"/>
          </ac:spMkLst>
        </pc:spChg>
        <pc:graphicFrameChg chg="add mod modGraphic">
          <ac:chgData name="Femke Janssen" userId="72223ecd-db95-4b6e-83ea-9df8c025b0c1" providerId="ADAL" clId="{D2C358BD-8010-4EC9-95F6-B4E683186521}" dt="2022-12-01T17:53:45.693" v="311" actId="14100"/>
          <ac:graphicFrameMkLst>
            <pc:docMk/>
            <pc:sldMk cId="3239679035" sldId="301"/>
            <ac:graphicFrameMk id="4" creationId="{994DA4CE-F6B1-4759-B163-D80D715FF137}"/>
          </ac:graphicFrameMkLst>
        </pc:graphicFrameChg>
      </pc:sldChg>
      <pc:sldChg chg="addSp modSp add mod">
        <pc:chgData name="Femke Janssen" userId="72223ecd-db95-4b6e-83ea-9df8c025b0c1" providerId="ADAL" clId="{D2C358BD-8010-4EC9-95F6-B4E683186521}" dt="2022-12-01T17:54:51.665" v="349" actId="14100"/>
        <pc:sldMkLst>
          <pc:docMk/>
          <pc:sldMk cId="658705047" sldId="302"/>
        </pc:sldMkLst>
        <pc:spChg chg="mod">
          <ac:chgData name="Femke Janssen" userId="72223ecd-db95-4b6e-83ea-9df8c025b0c1" providerId="ADAL" clId="{D2C358BD-8010-4EC9-95F6-B4E683186521}" dt="2022-12-01T17:54:22.130" v="330" actId="20577"/>
          <ac:spMkLst>
            <pc:docMk/>
            <pc:sldMk cId="658705047" sldId="302"/>
            <ac:spMk id="2" creationId="{F1B70B14-C571-4328-A407-9FD64AED3DA5}"/>
          </ac:spMkLst>
        </pc:spChg>
        <pc:graphicFrameChg chg="add mod modGraphic">
          <ac:chgData name="Femke Janssen" userId="72223ecd-db95-4b6e-83ea-9df8c025b0c1" providerId="ADAL" clId="{D2C358BD-8010-4EC9-95F6-B4E683186521}" dt="2022-12-01T17:54:51.665" v="349" actId="14100"/>
          <ac:graphicFrameMkLst>
            <pc:docMk/>
            <pc:sldMk cId="658705047" sldId="302"/>
            <ac:graphicFrameMk id="4" creationId="{8E323EF4-CD18-047E-7A48-4C1F04011A49}"/>
          </ac:graphicFrameMkLst>
        </pc:graphicFrameChg>
      </pc:sldChg>
      <pc:sldChg chg="addSp modSp add mod">
        <pc:chgData name="Femke Janssen" userId="72223ecd-db95-4b6e-83ea-9df8c025b0c1" providerId="ADAL" clId="{D2C358BD-8010-4EC9-95F6-B4E683186521}" dt="2022-12-01T17:55:27.394" v="409" actId="404"/>
        <pc:sldMkLst>
          <pc:docMk/>
          <pc:sldMk cId="3854979806" sldId="303"/>
        </pc:sldMkLst>
        <pc:spChg chg="mod">
          <ac:chgData name="Femke Janssen" userId="72223ecd-db95-4b6e-83ea-9df8c025b0c1" providerId="ADAL" clId="{D2C358BD-8010-4EC9-95F6-B4E683186521}" dt="2022-12-01T17:55:07.452" v="367" actId="20577"/>
          <ac:spMkLst>
            <pc:docMk/>
            <pc:sldMk cId="3854979806" sldId="303"/>
            <ac:spMk id="2" creationId="{F1B70B14-C571-4328-A407-9FD64AED3DA5}"/>
          </ac:spMkLst>
        </pc:spChg>
        <pc:graphicFrameChg chg="add mod modGraphic">
          <ac:chgData name="Femke Janssen" userId="72223ecd-db95-4b6e-83ea-9df8c025b0c1" providerId="ADAL" clId="{D2C358BD-8010-4EC9-95F6-B4E683186521}" dt="2022-12-01T17:55:27.394" v="409" actId="404"/>
          <ac:graphicFrameMkLst>
            <pc:docMk/>
            <pc:sldMk cId="3854979806" sldId="303"/>
            <ac:graphicFrameMk id="4" creationId="{B99EE556-F568-6F92-032D-2E66B5330C3A}"/>
          </ac:graphicFrameMkLst>
        </pc:graphicFrameChg>
      </pc:sldChg>
    </pc:docChg>
  </pc:docChgLst>
  <pc:docChgLst>
    <pc:chgData name="Femke Janssen" userId="72223ecd-db95-4b6e-83ea-9df8c025b0c1" providerId="ADAL" clId="{1734E480-2FD0-424A-A09E-BC9BFF61D6CB}"/>
    <pc:docChg chg="modSld">
      <pc:chgData name="Femke Janssen" userId="72223ecd-db95-4b6e-83ea-9df8c025b0c1" providerId="ADAL" clId="{1734E480-2FD0-424A-A09E-BC9BFF61D6CB}" dt="2023-06-05T07:57:41.831" v="3" actId="20577"/>
      <pc:docMkLst>
        <pc:docMk/>
      </pc:docMkLst>
      <pc:sldChg chg="modNotesTx">
        <pc:chgData name="Femke Janssen" userId="72223ecd-db95-4b6e-83ea-9df8c025b0c1" providerId="ADAL" clId="{1734E480-2FD0-424A-A09E-BC9BFF61D6CB}" dt="2023-06-05T07:57:41.831" v="3" actId="20577"/>
        <pc:sldMkLst>
          <pc:docMk/>
          <pc:sldMk cId="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5-6-2023</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5-6-2023</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in </a:t>
            </a:r>
            <a:r>
              <a:rPr lang="en-GB" altLang="nl-NL" b="1" dirty="0" err="1">
                <a:latin typeface="Arial" panose="020B0604020202020204" pitchFamily="34" charset="0"/>
              </a:rPr>
              <a:t>december</a:t>
            </a:r>
            <a:r>
              <a:rPr lang="en-GB" altLang="nl-NL" b="1" dirty="0">
                <a:latin typeface="Arial" panose="020B0604020202020204" pitchFamily="34" charset="0"/>
              </a:rPr>
              <a:t> 2022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a:t>
            </a:r>
            <a:r>
              <a:rPr lang="en-GB" altLang="nl-NL" b="1" dirty="0" err="1">
                <a:latin typeface="Arial" panose="020B0604020202020204" pitchFamily="34" charset="0"/>
              </a:rPr>
              <a:t>Afstaande</a:t>
            </a:r>
            <a:r>
              <a:rPr lang="en-GB" altLang="nl-NL" b="1" dirty="0">
                <a:latin typeface="Arial" panose="020B0604020202020204" pitchFamily="34" charset="0"/>
              </a:rPr>
              <a:t> </a:t>
            </a:r>
            <a:r>
              <a:rPr lang="en-GB" altLang="nl-NL" b="1" dirty="0" err="1">
                <a:latin typeface="Arial" panose="020B0604020202020204" pitchFamily="34" charset="0"/>
              </a:rPr>
              <a:t>oren</a:t>
            </a:r>
            <a:r>
              <a:rPr lang="en-GB" altLang="nl-NL" b="1"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algn="just"/>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te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te </a:t>
            </a:r>
            <a:r>
              <a:rPr lang="en-GB" altLang="nl-NL" b="0" dirty="0" err="1">
                <a:latin typeface="Arial" panose="020B0604020202020204" pitchFamily="34" charset="0"/>
              </a:rPr>
              <a:t>vragen</a:t>
            </a:r>
            <a:r>
              <a:rPr lang="en-GB" altLang="nl-NL" b="0" dirty="0">
                <a:latin typeface="Arial" panose="020B0604020202020204" pitchFamily="34" charset="0"/>
              </a:rPr>
              <a:t> voor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Afstaande</a:t>
            </a:r>
            <a:r>
              <a:rPr lang="en-GB" altLang="nl-NL" b="0" dirty="0">
                <a:latin typeface="Arial" panose="020B0604020202020204" pitchFamily="34" charset="0"/>
              </a:rPr>
              <a:t> </a:t>
            </a:r>
            <a:r>
              <a:rPr lang="en-GB" altLang="nl-NL" b="0" dirty="0" err="1">
                <a:latin typeface="Arial" panose="020B0604020202020204" pitchFamily="34" charset="0"/>
              </a:rPr>
              <a:t>oren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voor alle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zorg voor </a:t>
            </a:r>
            <a:r>
              <a:rPr lang="en-GB" altLang="nl-NL" b="0" dirty="0" err="1">
                <a:latin typeface="Arial" panose="020B0604020202020204" pitchFamily="34" charset="0"/>
              </a:rPr>
              <a:t>patienten</a:t>
            </a:r>
            <a:r>
              <a:rPr lang="en-GB" altLang="nl-NL" b="0" dirty="0">
                <a:latin typeface="Arial" panose="020B0604020202020204" pitchFamily="34" charset="0"/>
              </a:rPr>
              <a:t> met </a:t>
            </a:r>
            <a:r>
              <a:rPr lang="en-GB" altLang="nl-NL" b="0" dirty="0" err="1">
                <a:latin typeface="Arial" panose="020B0604020202020204" pitchFamily="34" charset="0"/>
              </a:rPr>
              <a:t>Afstaande</a:t>
            </a:r>
            <a:r>
              <a:rPr lang="en-GB" altLang="nl-NL" b="0" dirty="0">
                <a:latin typeface="Arial" panose="020B0604020202020204" pitchFamily="34" charset="0"/>
              </a:rPr>
              <a:t> </a:t>
            </a:r>
            <a:r>
              <a:rPr lang="en-GB" altLang="nl-NL" b="0" dirty="0" err="1">
                <a:latin typeface="Arial" panose="020B0604020202020204" pitchFamily="34" charset="0"/>
              </a:rPr>
              <a:t>oren</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richtlijn is geschreven voor alle leden van de beroepsgroepen die betrokken zijn bij de zorg voor kinderen en volwassenen met afstaande oren. Dit zijn voornamelijk de plastisch chirurgen en KNO-artsen. Daarnaast zijn er huisartsen, nurse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practitioners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physician</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assistants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bij de zorg betrokken.  </a:t>
            </a:r>
          </a:p>
          <a:p>
            <a:pPr eaLnBrk="1" hangingPunct="1">
              <a:spcBef>
                <a:spcPts val="600"/>
              </a:spcBef>
            </a:pPr>
            <a:r>
              <a:rPr lang="en-GB" altLang="nl-NL" b="0" dirty="0">
                <a:latin typeface="Arial" panose="020B0604020202020204" pitchFamily="34" charset="0"/>
              </a:rPr>
              <a:t>De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beschikbaar</a:t>
            </a:r>
            <a:r>
              <a:rPr lang="en-GB" altLang="nl-NL" b="0" dirty="0">
                <a:latin typeface="Arial" panose="020B0604020202020204" pitchFamily="34" charset="0"/>
              </a:rPr>
              <a:t> op de richtlijnendatabase. In de richtlijnendatabase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alle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voor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zie</a:t>
            </a:r>
            <a:r>
              <a:rPr lang="en-GB" altLang="nl-NL" b="0" dirty="0">
                <a:latin typeface="Arial" panose="020B0604020202020204" pitchFamily="34" charset="0"/>
              </a:rPr>
              <a:t> link).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Aan</a:t>
            </a:r>
            <a:r>
              <a:rPr lang="en-GB" altLang="nl-NL" dirty="0">
                <a:latin typeface="Arial" panose="020B0604020202020204" pitchFamily="34" charset="0"/>
              </a:rPr>
              <a:t>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voor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323708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98336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314688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45391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135365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1909717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94628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104969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3615980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156996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298856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is </a:t>
            </a:r>
            <a:r>
              <a:rPr lang="en-GB" altLang="nl-NL" dirty="0" err="1">
                <a:latin typeface="Arial" panose="020B0604020202020204" pitchFamily="34" charset="0"/>
              </a:rPr>
              <a:t>opgesteld</a:t>
            </a:r>
            <a:r>
              <a:rPr lang="en-GB" altLang="nl-NL" dirty="0">
                <a:latin typeface="Arial" panose="020B0604020202020204" pitchFamily="34" charset="0"/>
              </a:rPr>
              <a:t> in 2022.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omvang</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a:t>
            </a:r>
          </a:p>
          <a:p>
            <a:pPr eaLnBrk="1" hangingPunct="1">
              <a:spcBef>
                <a:spcPts val="600"/>
              </a:spcBef>
            </a:pPr>
            <a:r>
              <a:rPr lang="en-GB" altLang="nl-NL" dirty="0">
                <a:latin typeface="Arial" panose="020B0604020202020204" pitchFamily="34" charset="0"/>
              </a:rPr>
              <a:t>- Modules </a:t>
            </a:r>
            <a:r>
              <a:rPr lang="en-GB" altLang="nl-NL" dirty="0" err="1">
                <a:latin typeface="Arial" panose="020B0604020202020204" pitchFamily="34" charset="0"/>
              </a:rPr>
              <a:t>noemen</a:t>
            </a:r>
            <a:endParaRPr lang="en-GB" altLang="nl-NL" dirty="0">
              <a:latin typeface="Arial" panose="020B0604020202020204" pitchFamily="34" charset="0"/>
            </a:endParaRP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rPr>
              <a:t>Nieuwe</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aan</a:t>
            </a:r>
            <a:r>
              <a:rPr lang="en-GB" altLang="nl-NL" dirty="0">
                <a:latin typeface="Arial" panose="020B0604020202020204" pitchFamily="34" charset="0"/>
                <a:sym typeface="Wingdings" panose="05000000000000000000" pitchFamily="2" charset="2"/>
              </a:rPr>
              <a:t> de hand van </a:t>
            </a:r>
            <a:r>
              <a:rPr lang="en-GB" altLang="nl-NL" dirty="0" err="1">
                <a:latin typeface="Arial" panose="020B0604020202020204" pitchFamily="34" charset="0"/>
                <a:sym typeface="Wingdings" panose="05000000000000000000" pitchFamily="2" charset="2"/>
              </a:rPr>
              <a:t>een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lijst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vragen</a:t>
            </a:r>
            <a:r>
              <a:rPr lang="en-GB" altLang="nl-NL" dirty="0">
                <a:latin typeface="Arial" panose="020B0604020202020204" pitchFamily="34" charset="0"/>
                <a:sym typeface="Wingdings" panose="05000000000000000000" pitchFamily="2" charset="2"/>
              </a:rPr>
              <a:t> die de </a:t>
            </a: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op gang </a:t>
            </a:r>
            <a:r>
              <a:rPr lang="en-GB" altLang="nl-NL" dirty="0" err="1">
                <a:latin typeface="Arial" panose="020B0604020202020204" pitchFamily="34" charset="0"/>
                <a:sym typeface="Wingdings" panose="05000000000000000000" pitchFamily="2" charset="2"/>
              </a:rPr>
              <a:t>kan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brengen</a:t>
            </a:r>
            <a:endParaRPr lang="en-GB" altLang="nl-NL" dirty="0">
              <a:latin typeface="Arial" panose="020B0604020202020204" pitchFamily="34" charset="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3950742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350528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990046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4105159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1437375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26</a:t>
            </a:fld>
            <a:endParaRPr lang="nl-NL" dirty="0"/>
          </a:p>
        </p:txBody>
      </p:sp>
    </p:spTree>
    <p:extLst>
      <p:ext uri="{BB962C8B-B14F-4D97-AF65-F5344CB8AC3E}">
        <p14:creationId xmlns:p14="http://schemas.microsoft.com/office/powerpoint/2010/main" val="2939559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27</a:t>
            </a:fld>
            <a:endParaRPr lang="nl-NL" dirty="0"/>
          </a:p>
        </p:txBody>
      </p:sp>
    </p:spTree>
    <p:extLst>
      <p:ext uri="{BB962C8B-B14F-4D97-AF65-F5344CB8AC3E}">
        <p14:creationId xmlns:p14="http://schemas.microsoft.com/office/powerpoint/2010/main" val="2374396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28</a:t>
            </a:fld>
            <a:endParaRPr lang="nl-NL" dirty="0"/>
          </a:p>
        </p:txBody>
      </p:sp>
    </p:spTree>
    <p:extLst>
      <p:ext uri="{BB962C8B-B14F-4D97-AF65-F5344CB8AC3E}">
        <p14:creationId xmlns:p14="http://schemas.microsoft.com/office/powerpoint/2010/main" val="85307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29</a:t>
            </a:fld>
            <a:endParaRPr lang="nl-NL" dirty="0"/>
          </a:p>
        </p:txBody>
      </p:sp>
    </p:spTree>
    <p:extLst>
      <p:ext uri="{BB962C8B-B14F-4D97-AF65-F5344CB8AC3E}">
        <p14:creationId xmlns:p14="http://schemas.microsoft.com/office/powerpoint/2010/main" val="227304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30</a:t>
            </a:fld>
            <a:endParaRPr lang="nl-NL" dirty="0"/>
          </a:p>
        </p:txBody>
      </p:sp>
    </p:spTree>
    <p:extLst>
      <p:ext uri="{BB962C8B-B14F-4D97-AF65-F5344CB8AC3E}">
        <p14:creationId xmlns:p14="http://schemas.microsoft.com/office/powerpoint/2010/main" val="292993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31</a:t>
            </a:fld>
            <a:endParaRPr lang="nl-NL" dirty="0"/>
          </a:p>
        </p:txBody>
      </p:sp>
    </p:spTree>
    <p:extLst>
      <p:ext uri="{BB962C8B-B14F-4D97-AF65-F5344CB8AC3E}">
        <p14:creationId xmlns:p14="http://schemas.microsoft.com/office/powerpoint/2010/main" val="1538430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32</a:t>
            </a:fld>
            <a:endParaRPr lang="nl-NL" dirty="0"/>
          </a:p>
        </p:txBody>
      </p:sp>
    </p:spTree>
    <p:extLst>
      <p:ext uri="{BB962C8B-B14F-4D97-AF65-F5344CB8AC3E}">
        <p14:creationId xmlns:p14="http://schemas.microsoft.com/office/powerpoint/2010/main" val="2162004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suggesties</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ontwikkeld</a:t>
            </a:r>
            <a:r>
              <a:rPr lang="en-GB" altLang="nl-NL" b="0" dirty="0">
                <a:latin typeface="Arial" panose="020B0604020202020204" pitchFamily="34" charset="0"/>
              </a:rPr>
              <a:t> om de </a:t>
            </a:r>
            <a:r>
              <a:rPr lang="en-GB" altLang="nl-NL" b="0" dirty="0" err="1">
                <a:latin typeface="Arial" panose="020B0604020202020204" pitchFamily="34" charset="0"/>
              </a:rPr>
              <a:t>discussie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op gang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brengen</a:t>
            </a:r>
            <a:r>
              <a:rPr lang="en-GB" altLang="nl-NL" b="0" dirty="0">
                <a:latin typeface="Arial" panose="020B0604020202020204" pitchFamily="34" charset="0"/>
              </a:rPr>
              <a:t> – </a:t>
            </a:r>
            <a:r>
              <a:rPr lang="en-GB" altLang="nl-NL" b="0" dirty="0" err="1">
                <a:latin typeface="Arial" panose="020B0604020202020204" pitchFamily="34" charset="0"/>
              </a:rPr>
              <a:t>vervang</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of pas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punten</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gelang</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lokale</a:t>
            </a:r>
            <a:r>
              <a:rPr lang="en-GB" altLang="nl-NL" b="0" dirty="0">
                <a:latin typeface="Arial" panose="020B0604020202020204" pitchFamily="34" charset="0"/>
              </a:rPr>
              <a:t> </a:t>
            </a:r>
            <a:r>
              <a:rPr lang="en-GB" altLang="nl-NL" b="0" dirty="0" err="1">
                <a:latin typeface="Arial" panose="020B0604020202020204" pitchFamily="34" charset="0"/>
              </a:rPr>
              <a:t>situatie</a:t>
            </a:r>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vragen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Verdere</a:t>
            </a:r>
            <a:r>
              <a:rPr lang="en-GB" altLang="nl-NL" b="1" dirty="0">
                <a:latin typeface="Arial" panose="020B0604020202020204" pitchFamily="34" charset="0"/>
              </a:rPr>
              <a:t> </a:t>
            </a:r>
            <a:r>
              <a:rPr lang="en-GB" altLang="nl-NL" b="1" dirty="0" err="1">
                <a:latin typeface="Arial" panose="020B0604020202020204" pitchFamily="34" charset="0"/>
              </a:rPr>
              <a:t>informatie</a:t>
            </a:r>
            <a:endParaRPr lang="en-GB" altLang="nl-NL" b="1"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33</a:t>
            </a:fld>
            <a:endParaRPr lang="nl-NL" dirty="0"/>
          </a:p>
        </p:txBody>
      </p:sp>
    </p:spTree>
    <p:extLst>
      <p:ext uri="{BB962C8B-B14F-4D97-AF65-F5344CB8AC3E}">
        <p14:creationId xmlns:p14="http://schemas.microsoft.com/office/powerpoint/2010/main" val="3494428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34</a:t>
            </a:fld>
            <a:endParaRPr lang="nl-NL" dirty="0"/>
          </a:p>
        </p:txBody>
      </p:sp>
    </p:spTree>
    <p:extLst>
      <p:ext uri="{BB962C8B-B14F-4D97-AF65-F5344CB8AC3E}">
        <p14:creationId xmlns:p14="http://schemas.microsoft.com/office/powerpoint/2010/main" val="64198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159641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163042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426837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181336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210263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uitschrijven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832668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1.xml"/><Relationship Id="rId1" Type="http://schemas.openxmlformats.org/officeDocument/2006/relationships/customXml" Target="../../customXml/item10.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nl-NL" noProof="1"/>
              <a:t>[Titel]</a:t>
            </a:r>
          </a:p>
        </p:txBody>
      </p:sp>
      <p:sp>
        <p:nvSpPr>
          <p:cNvPr id="3"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1"/>
            <a:ext cx="12191999" cy="3160491"/>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185"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2" name="Group 832">
            <a:extLst>
              <a:ext uri="{FF2B5EF4-FFF2-40B4-BE49-F238E27FC236}">
                <a16:creationId xmlns:a16="http://schemas.microsoft.com/office/drawing/2014/main" id="{FC20E163-4B87-4631-B61C-45BD3E8B4F16}"/>
              </a:ext>
            </a:extLst>
          </p:cNvPr>
          <p:cNvGrpSpPr>
            <a:grpSpLocks noSelect="1" noChangeAspect="1"/>
          </p:cNvGrpSpPr>
          <p:nvPr userDrawn="1"/>
        </p:nvGrpSpPr>
        <p:grpSpPr bwMode="gray">
          <a:xfrm>
            <a:off x="3436051" y="2387963"/>
            <a:ext cx="5323071" cy="2082073"/>
            <a:chOff x="264" y="274"/>
            <a:chExt cx="1332" cy="521"/>
          </a:xfrm>
        </p:grpSpPr>
        <p:sp>
          <p:nvSpPr>
            <p:cNvPr id="3" name="Freeform 833">
              <a:extLst>
                <a:ext uri="{FF2B5EF4-FFF2-40B4-BE49-F238E27FC236}">
                  <a16:creationId xmlns:a16="http://schemas.microsoft.com/office/drawing/2014/main" id="{2ED650BC-A6DD-41BF-A8F1-8FE644ED9B50}"/>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 name="Freeform 834">
              <a:extLst>
                <a:ext uri="{FF2B5EF4-FFF2-40B4-BE49-F238E27FC236}">
                  <a16:creationId xmlns:a16="http://schemas.microsoft.com/office/drawing/2014/main" id="{789DD9CC-685D-4E9C-B832-006E2F32C4E9}"/>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Freeform 835">
              <a:extLst>
                <a:ext uri="{FF2B5EF4-FFF2-40B4-BE49-F238E27FC236}">
                  <a16:creationId xmlns:a16="http://schemas.microsoft.com/office/drawing/2014/main" id="{E011F262-693B-4909-B620-1662D012FF8B}"/>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836">
              <a:extLst>
                <a:ext uri="{FF2B5EF4-FFF2-40B4-BE49-F238E27FC236}">
                  <a16:creationId xmlns:a16="http://schemas.microsoft.com/office/drawing/2014/main" id="{42B3EB3C-A8A0-49AF-A14C-3CD268F2ED52}"/>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837">
              <a:extLst>
                <a:ext uri="{FF2B5EF4-FFF2-40B4-BE49-F238E27FC236}">
                  <a16:creationId xmlns:a16="http://schemas.microsoft.com/office/drawing/2014/main" id="{E4165864-F241-4D93-9BE6-D351A868DED1}"/>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838">
              <a:extLst>
                <a:ext uri="{FF2B5EF4-FFF2-40B4-BE49-F238E27FC236}">
                  <a16:creationId xmlns:a16="http://schemas.microsoft.com/office/drawing/2014/main" id="{AEB2505F-5214-4760-A36D-467052816B1F}"/>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839">
              <a:extLst>
                <a:ext uri="{FF2B5EF4-FFF2-40B4-BE49-F238E27FC236}">
                  <a16:creationId xmlns:a16="http://schemas.microsoft.com/office/drawing/2014/main" id="{5178B86D-F8AB-4979-AB21-4E0359F9F0B7}"/>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40">
              <a:extLst>
                <a:ext uri="{FF2B5EF4-FFF2-40B4-BE49-F238E27FC236}">
                  <a16:creationId xmlns:a16="http://schemas.microsoft.com/office/drawing/2014/main" id="{10C5A9BA-0593-4396-BD5D-32C4E82FAC18}"/>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19675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56688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3716" y="4505937"/>
            <a:ext cx="1541463"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218657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313" y="2420887"/>
            <a:ext cx="10440000" cy="3736721"/>
          </a:xfrm>
        </p:spPr>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4420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1836000"/>
            <a:ext cx="5040000" cy="4365308"/>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1836000"/>
            <a:ext cx="5040000" cy="4365308"/>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2422800"/>
            <a:ext cx="5040000" cy="37368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2422800"/>
            <a:ext cx="5040000" cy="3736800"/>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8391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
        <p:nvSpPr>
          <p:cNvPr id="4"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4224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0" y="1588"/>
            <a:ext cx="2308225"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2672907" y="368804"/>
            <a:ext cx="8676000" cy="1296000"/>
          </a:xfrm>
          <a:prstGeom prst="rect">
            <a:avLst/>
          </a:prstGeom>
        </p:spPr>
        <p:txBody>
          <a:bodyPr vert="horz" lIns="0" tIns="0" rIns="0" bIns="0" rtlCol="0" anchor="ctr">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937313" y="1837609"/>
            <a:ext cx="10440000" cy="432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p:txBody>
      </p:sp>
      <p:sp>
        <p:nvSpPr>
          <p:cNvPr id="4" name="Tijdelijke aanduiding voor datum 3"/>
          <p:cNvSpPr>
            <a:spLocks noGrp="1" noSelect="1"/>
          </p:cNvSpPr>
          <p:nvPr>
            <p:ph type="dt" sz="half" idx="2"/>
          </p:nvPr>
        </p:nvSpPr>
        <p:spPr bwMode="gray">
          <a:xfrm>
            <a:off x="9900000" y="6372000"/>
            <a:ext cx="126055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5 juni 2023</a:t>
            </a:fld>
            <a:endParaRPr lang="nl-NL" noProof="1"/>
          </a:p>
        </p:txBody>
      </p:sp>
      <p:sp>
        <p:nvSpPr>
          <p:cNvPr id="5" name="Tijdelijke aanduiding voor voettekst 4"/>
          <p:cNvSpPr>
            <a:spLocks noGrp="1" noSelect="1"/>
          </p:cNvSpPr>
          <p:nvPr>
            <p:ph type="ftr" sz="quarter" idx="3"/>
          </p:nvPr>
        </p:nvSpPr>
        <p:spPr bwMode="gray">
          <a:xfrm>
            <a:off x="2749215" y="6372000"/>
            <a:ext cx="691276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210132" y="6372000"/>
            <a:ext cx="389689"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 </a:t>
            </a:r>
            <a:fld id="{1336C48C-F87C-4E4B-81EF-5027B17D1F61}" type="slidenum">
              <a:rPr lang="nl-NL" noProof="1" smtClean="0"/>
              <a:pPr/>
              <a:t>‹#›</a:t>
            </a:fld>
            <a:endParaRPr lang="nl-NL" noProof="1"/>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9" r:id="rId3"/>
    <p:sldLayoutId id="2147483711" r:id="rId4"/>
    <p:sldLayoutId id="2147483720" r:id="rId5"/>
    <p:sldLayoutId id="2147483713" r:id="rId6"/>
    <p:sldLayoutId id="2147483721" r:id="rId7"/>
    <p:sldLayoutId id="2147483714" r:id="rId8"/>
    <p:sldLayoutId id="2147483728" r:id="rId9"/>
    <p:sldLayoutId id="2147483730" r:id="rId10"/>
    <p:sldLayoutId id="2147483729" r:id="rId11"/>
    <p:sldLayoutId id="2147483718" r:id="rId12"/>
  </p:sldLayoutIdLst>
  <p:hf sldNum="0" hdr="0" ftr="0" dt="0"/>
  <p:txStyles>
    <p:titleStyle>
      <a:lvl1pPr algn="l" defTabSz="1088937" rtl="0" eaLnBrk="1" latinLnBrk="0" hangingPunct="1">
        <a:spcBef>
          <a:spcPct val="0"/>
        </a:spcBef>
        <a:buNone/>
        <a:defRPr sz="3802" b="1" kern="1200">
          <a:solidFill>
            <a:schemeClr val="accent1"/>
          </a:solidFill>
          <a:latin typeface="+mj-lt"/>
          <a:ea typeface="+mj-ea"/>
          <a:cs typeface="+mj-cs"/>
        </a:defRPr>
      </a:lvl1pPr>
    </p:titleStyle>
    <p:body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C88CA41-16C3-4FEC-BA92-B3557F7C3FA2}"/>
              </a:ext>
            </a:extLst>
          </p:cNvPr>
          <p:cNvSpPr>
            <a:spLocks noGrp="1" noRot="1" noMove="1" noResize="1" noEditPoints="1" noChangeShapeType="1"/>
          </p:cNvSpPr>
          <p:nvPr>
            <p:ph type="ctrTitle"/>
          </p:nvPr>
        </p:nvSpPr>
        <p:spPr bwMode="gray"/>
        <p:txBody>
          <a:bodyPr/>
          <a:lstStyle/>
          <a:p>
            <a:r>
              <a:rPr lang="nl-NL" dirty="0"/>
              <a:t>Richtlijn Afstaande oren</a:t>
            </a:r>
          </a:p>
        </p:txBody>
      </p:sp>
      <p:sp>
        <p:nvSpPr>
          <p:cNvPr id="6" name="Ondertitel 5">
            <a:extLst>
              <a:ext uri="{FF2B5EF4-FFF2-40B4-BE49-F238E27FC236}">
                <a16:creationId xmlns:a16="http://schemas.microsoft.com/office/drawing/2014/main" id="{01369D7B-1692-451C-BE3D-785F563D4A07}"/>
              </a:ext>
            </a:extLst>
          </p:cNvPr>
          <p:cNvSpPr>
            <a:spLocks noGrp="1" noRot="1" noMove="1" noResize="1" noEditPoints="1" noChangeShapeType="1"/>
          </p:cNvSpPr>
          <p:nvPr>
            <p:ph type="subTitle" idx="1"/>
          </p:nvPr>
        </p:nvSpPr>
        <p:spPr bwMode="gray"/>
        <p:txBody>
          <a:bodyPr/>
          <a:lstStyle/>
          <a:p>
            <a:r>
              <a:rPr lang="nl-NL" dirty="0"/>
              <a:t>Nederlandse Vereniging voor Plastische Chirurgie</a:t>
            </a:r>
          </a:p>
        </p:txBody>
      </p:sp>
      <p:pic>
        <p:nvPicPr>
          <p:cNvPr id="3" name="Tijdelijke aanduiding voor afbeelding 2">
            <a:extLst>
              <a:ext uri="{FF2B5EF4-FFF2-40B4-BE49-F238E27FC236}">
                <a16:creationId xmlns:a16="http://schemas.microsoft.com/office/drawing/2014/main" id="{63982354-627A-44C7-BE94-51DCA3A4AAC6}"/>
              </a:ext>
            </a:extLst>
          </p:cNvPr>
          <p:cNvPicPr>
            <a:picLocks noGrp="1" noSelect="1" noChangeAspect="1"/>
          </p:cNvPicPr>
          <p:nvPr>
            <p:ph type="pic" sz="quarter" idx="13"/>
          </p:nvPr>
        </p:nvPicPr>
        <p:blipFill>
          <a:blip r:embed="rId3"/>
          <a:srcRect t="406" b="406"/>
          <a:stretch>
            <a:fillRect/>
          </a:stretch>
        </p:blipFill>
        <p:spPr bwMode="gray"/>
      </p:pic>
      <p:sp>
        <p:nvSpPr>
          <p:cNvPr id="9" name="Tijdelijke aanduiding voor tekst 8">
            <a:extLst>
              <a:ext uri="{FF2B5EF4-FFF2-40B4-BE49-F238E27FC236}">
                <a16:creationId xmlns:a16="http://schemas.microsoft.com/office/drawing/2014/main" id="{47830313-E362-4400-9EFC-67FB34B1A3CA}"/>
              </a:ext>
            </a:extLst>
          </p:cNvPr>
          <p:cNvSpPr>
            <a:spLocks noGrp="1" noRot="1" noMove="1" noResize="1" noEditPoints="1" noChangeShapeType="1"/>
          </p:cNvSpPr>
          <p:nvPr>
            <p:ph type="body" sz="quarter" idx="16"/>
          </p:nvPr>
        </p:nvSpPr>
        <p:spPr bwMode="gray"/>
        <p:txBody>
          <a:bodyPr/>
          <a:lstStyle/>
          <a:p>
            <a:endParaRPr lang="nl-NL"/>
          </a:p>
        </p:txBody>
      </p:sp>
      <p:sp>
        <p:nvSpPr>
          <p:cNvPr id="8" name="Tijdelijke aanduiding voor tekst 7">
            <a:extLst>
              <a:ext uri="{FF2B5EF4-FFF2-40B4-BE49-F238E27FC236}">
                <a16:creationId xmlns:a16="http://schemas.microsoft.com/office/drawing/2014/main" id="{3C1DCA5E-9B05-42B1-9345-A9F0D9A1DDF8}"/>
              </a:ext>
            </a:extLst>
          </p:cNvPr>
          <p:cNvSpPr>
            <a:spLocks noGrp="1" noRot="1" noMove="1" noResize="1" noEditPoints="1" noChangeShapeType="1"/>
          </p:cNvSpPr>
          <p:nvPr>
            <p:ph type="body" sz="quarter" idx="15"/>
          </p:nvPr>
        </p:nvSpPr>
        <p:spPr bwMode="gray"/>
        <p:txBody>
          <a:bodyPr/>
          <a:lstStyle/>
          <a:p>
            <a:endParaRPr lang="nl-NL"/>
          </a:p>
        </p:txBody>
      </p:sp>
      <p:pic>
        <p:nvPicPr>
          <p:cNvPr id="2" name="Afbeelding 3">
            <a:extLst>
              <a:ext uri="{FF2B5EF4-FFF2-40B4-BE49-F238E27FC236}">
                <a16:creationId xmlns:a16="http://schemas.microsoft.com/office/drawing/2014/main" id="{3CDB4E25-75E3-EB50-5621-931ADAB925A0}"/>
              </a:ext>
            </a:extLst>
          </p:cNvPr>
          <p:cNvPicPr>
            <a:picLocks noChangeAspect="1"/>
          </p:cNvPicPr>
          <p:nvPr/>
        </p:nvPicPr>
        <p:blipFill>
          <a:blip r:embed="rId4"/>
          <a:stretch>
            <a:fillRect/>
          </a:stretch>
        </p:blipFill>
        <p:spPr>
          <a:xfrm>
            <a:off x="2857227" y="364013"/>
            <a:ext cx="4320480" cy="954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p:txBody>
          <a:bodyPr/>
          <a:lstStyle/>
          <a:p>
            <a:pPr marL="0" indent="0">
              <a:buNone/>
            </a:pPr>
            <a:r>
              <a:rPr lang="nl-NL" sz="2000" b="1" dirty="0"/>
              <a:t>Rationale voor de aanbeveling</a:t>
            </a:r>
          </a:p>
          <a:p>
            <a:r>
              <a:rPr lang="nl-NL" sz="1800" dirty="0">
                <a:solidFill>
                  <a:schemeClr val="accent3">
                    <a:lumMod val="50000"/>
                  </a:schemeClr>
                </a:solidFill>
                <a:effectLst/>
                <a:ea typeface="Times New Roman" panose="02020603050405020304" pitchFamily="18" charset="0"/>
                <a:cs typeface="Maiandra GD" panose="020E0502030308020204" pitchFamily="34" charset="0"/>
              </a:rPr>
              <a:t>Er zijn geen studies gevonden die voldoen aan de PICO. Toch kunnen we op basis van de beschikbare literatuur in combinatie met expert opinie wel een richting geven aan de besluitvorming. </a:t>
            </a:r>
          </a:p>
          <a:p>
            <a:r>
              <a:rPr lang="nl-NL" sz="1800" dirty="0">
                <a:solidFill>
                  <a:schemeClr val="accent3">
                    <a:lumMod val="50000"/>
                  </a:schemeClr>
                </a:solidFill>
                <a:effectLst/>
                <a:ea typeface="Times New Roman" panose="02020603050405020304" pitchFamily="18" charset="0"/>
                <a:cs typeface="Maiandra GD" panose="020E0502030308020204" pitchFamily="34" charset="0"/>
              </a:rPr>
              <a:t>Alhoewel afstaande oren op zich geen ziekte zijn, maar een normaalvariant die bij 5% van de bevolking voorkomt, ervaren sommige mensen aantoonbaar een psychische last door het hebben van een opvallend aspect van hun oren. Het gaat dan om verminderd zelfvertrouwen, bewust bezig zijn met het verbergen van de oren en het ondergaan van pesterijen. Een otoplastiek beoogt dit te verbeteren. </a:t>
            </a:r>
          </a:p>
          <a:p>
            <a:r>
              <a:rPr lang="nl-NL" sz="1800" dirty="0">
                <a:solidFill>
                  <a:schemeClr val="accent3">
                    <a:lumMod val="50000"/>
                  </a:schemeClr>
                </a:solidFill>
                <a:effectLst/>
                <a:ea typeface="Times New Roman" panose="02020603050405020304" pitchFamily="18" charset="0"/>
                <a:cs typeface="Maiandra GD" panose="020E0502030308020204" pitchFamily="34" charset="0"/>
              </a:rPr>
              <a:t>De uitkomsten van de beschikbare studies komen overeen met de ervaringen in de praktijk: er lijkt een positief effect te zijn van otoplastiek op zelfvertrouwen en een reductie van pesten. Die effectiviteit blijkt vooral uit gestructureerde interviews en gerapporteerde patiënttevredenheid. In standaard psychologische onderzoeken is het effect minder duidelijk, mogelijk doordat de meeste patiënten verder psychisch gezond zijn. </a:t>
            </a:r>
          </a:p>
          <a:p>
            <a:r>
              <a:rPr lang="nl-NL" sz="1800" dirty="0">
                <a:solidFill>
                  <a:schemeClr val="accent3">
                    <a:lumMod val="50000"/>
                  </a:schemeClr>
                </a:solidFill>
                <a:effectLst/>
                <a:ea typeface="Times New Roman" panose="02020603050405020304" pitchFamily="18" charset="0"/>
                <a:cs typeface="Maiandra GD" panose="020E0502030308020204" pitchFamily="34" charset="0"/>
              </a:rPr>
              <a:t>Al met al is de werkgroep van mening dat er sprake is van een indicatie voor de correctie van afstaande oren op basis van psychosociale gronden. Zowel de patiënt en indien van toepassing ouders en/of verzorgers moeten hiervoor gemotiveerd zijn.</a:t>
            </a:r>
            <a:endParaRPr lang="nl-NL" sz="1800" dirty="0">
              <a:solidFill>
                <a:schemeClr val="accent3">
                  <a:lumMod val="50000"/>
                </a:schemeClr>
              </a:solidFill>
            </a:endParaRPr>
          </a:p>
          <a:p>
            <a:pPr marL="0" indent="0">
              <a:buNone/>
            </a:pPr>
            <a:endParaRPr lang="nl-NL" sz="2000"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1 - Indicatiestelling</a:t>
            </a:r>
          </a:p>
        </p:txBody>
      </p:sp>
    </p:spTree>
    <p:extLst>
      <p:ext uri="{BB962C8B-B14F-4D97-AF65-F5344CB8AC3E}">
        <p14:creationId xmlns:p14="http://schemas.microsoft.com/office/powerpoint/2010/main" val="272794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p:txBody>
          <a:bodyPr/>
          <a:lstStyle/>
          <a:p>
            <a:pPr marL="0" indent="0">
              <a:buNone/>
            </a:pPr>
            <a:r>
              <a:rPr lang="nl-NL" sz="2000" b="1" dirty="0"/>
              <a:t>Aanbeveling</a:t>
            </a:r>
          </a:p>
          <a:p>
            <a:pPr algn="l"/>
            <a:r>
              <a:rPr lang="nl-NL" sz="2000" dirty="0">
                <a:effectLst/>
                <a:latin typeface="Calibri" panose="020F0502020204030204" pitchFamily="34" charset="0"/>
                <a:ea typeface="Times New Roman" panose="02020603050405020304" pitchFamily="18" charset="0"/>
                <a:cs typeface="Times New Roman" panose="02020603050405020304" pitchFamily="18" charset="0"/>
              </a:rPr>
              <a:t>Overweeg een correctie van afstaande oren als er sprake is van of ter voorkoming van psychosociale last. Zowel de patiënt en indien van toepassing ouders en/of verzorgers moeten hiervoor gemotiveerd zijn.  </a:t>
            </a:r>
            <a:endParaRPr lang="nl-NL" sz="2000" dirty="0"/>
          </a:p>
          <a:p>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1 - Indicatiestelling</a:t>
            </a:r>
          </a:p>
        </p:txBody>
      </p:sp>
    </p:spTree>
    <p:extLst>
      <p:ext uri="{BB962C8B-B14F-4D97-AF65-F5344CB8AC3E}">
        <p14:creationId xmlns:p14="http://schemas.microsoft.com/office/powerpoint/2010/main" val="93431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p:txBody>
          <a:bodyPr/>
          <a:lstStyle/>
          <a:p>
            <a:pPr marL="0" indent="0">
              <a:buNone/>
            </a:pPr>
            <a:r>
              <a:rPr lang="nl-NL" sz="2000" b="1" dirty="0"/>
              <a:t>Implementatieplan</a:t>
            </a:r>
            <a:endParaRPr lang="nl-NL" sz="2000" dirty="0"/>
          </a:p>
          <a:p>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1 - Indicatiestelling</a:t>
            </a:r>
          </a:p>
        </p:txBody>
      </p:sp>
      <p:graphicFrame>
        <p:nvGraphicFramePr>
          <p:cNvPr id="4" name="Table 3">
            <a:extLst>
              <a:ext uri="{FF2B5EF4-FFF2-40B4-BE49-F238E27FC236}">
                <a16:creationId xmlns:a16="http://schemas.microsoft.com/office/drawing/2014/main" id="{9C02C491-BC28-7723-842F-FB8723ACE8AB}"/>
              </a:ext>
            </a:extLst>
          </p:cNvPr>
          <p:cNvGraphicFramePr>
            <a:graphicFrameLocks noGrp="1"/>
          </p:cNvGraphicFramePr>
          <p:nvPr>
            <p:extLst>
              <p:ext uri="{D42A27DB-BD31-4B8C-83A1-F6EECF244321}">
                <p14:modId xmlns:p14="http://schemas.microsoft.com/office/powerpoint/2010/main" val="2483208071"/>
              </p:ext>
            </p:extLst>
          </p:nvPr>
        </p:nvGraphicFramePr>
        <p:xfrm>
          <a:off x="552971" y="2277764"/>
          <a:ext cx="11161240" cy="4319588"/>
        </p:xfrm>
        <a:graphic>
          <a:graphicData uri="http://schemas.openxmlformats.org/drawingml/2006/table">
            <a:tbl>
              <a:tblPr firstRow="1" firstCol="1" bandRow="1">
                <a:tableStyleId>{5C22544A-7EE6-4342-B048-85BDC9FD1C3A}</a:tableStyleId>
              </a:tblPr>
              <a:tblGrid>
                <a:gridCol w="1472694">
                  <a:extLst>
                    <a:ext uri="{9D8B030D-6E8A-4147-A177-3AD203B41FA5}">
                      <a16:colId xmlns:a16="http://schemas.microsoft.com/office/drawing/2014/main" val="102365639"/>
                    </a:ext>
                  </a:extLst>
                </a:gridCol>
                <a:gridCol w="1246009">
                  <a:extLst>
                    <a:ext uri="{9D8B030D-6E8A-4147-A177-3AD203B41FA5}">
                      <a16:colId xmlns:a16="http://schemas.microsoft.com/office/drawing/2014/main" val="2574479254"/>
                    </a:ext>
                  </a:extLst>
                </a:gridCol>
                <a:gridCol w="837821">
                  <a:extLst>
                    <a:ext uri="{9D8B030D-6E8A-4147-A177-3AD203B41FA5}">
                      <a16:colId xmlns:a16="http://schemas.microsoft.com/office/drawing/2014/main" val="2354446249"/>
                    </a:ext>
                  </a:extLst>
                </a:gridCol>
                <a:gridCol w="2011077">
                  <a:extLst>
                    <a:ext uri="{9D8B030D-6E8A-4147-A177-3AD203B41FA5}">
                      <a16:colId xmlns:a16="http://schemas.microsoft.com/office/drawing/2014/main" val="3271018990"/>
                    </a:ext>
                  </a:extLst>
                </a:gridCol>
                <a:gridCol w="1253667">
                  <a:extLst>
                    <a:ext uri="{9D8B030D-6E8A-4147-A177-3AD203B41FA5}">
                      <a16:colId xmlns:a16="http://schemas.microsoft.com/office/drawing/2014/main" val="1688196592"/>
                    </a:ext>
                  </a:extLst>
                </a:gridCol>
                <a:gridCol w="1253667">
                  <a:extLst>
                    <a:ext uri="{9D8B030D-6E8A-4147-A177-3AD203B41FA5}">
                      <a16:colId xmlns:a16="http://schemas.microsoft.com/office/drawing/2014/main" val="4234839286"/>
                    </a:ext>
                  </a:extLst>
                </a:gridCol>
                <a:gridCol w="1070081">
                  <a:extLst>
                    <a:ext uri="{9D8B030D-6E8A-4147-A177-3AD203B41FA5}">
                      <a16:colId xmlns:a16="http://schemas.microsoft.com/office/drawing/2014/main" val="716392803"/>
                    </a:ext>
                  </a:extLst>
                </a:gridCol>
                <a:gridCol w="2016224">
                  <a:extLst>
                    <a:ext uri="{9D8B030D-6E8A-4147-A177-3AD203B41FA5}">
                      <a16:colId xmlns:a16="http://schemas.microsoft.com/office/drawing/2014/main" val="1218610899"/>
                    </a:ext>
                  </a:extLst>
                </a:gridCol>
              </a:tblGrid>
              <a:tr h="1079897">
                <a:tc>
                  <a:txBody>
                    <a:bodyPr/>
                    <a:lstStyle/>
                    <a:p>
                      <a:r>
                        <a:rPr lang="nl-NL" sz="1400">
                          <a:effectLst/>
                        </a:rPr>
                        <a:t>Aanbeveling</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Tijdspad voor implementatie: </a:t>
                      </a:r>
                      <a:br>
                        <a:rPr lang="nl-NL" sz="1400">
                          <a:effectLst/>
                        </a:rPr>
                      </a:br>
                      <a:r>
                        <a:rPr lang="nl-NL" sz="1400">
                          <a:effectLst/>
                        </a:rPr>
                        <a:t>&lt; 1 jaar,</a:t>
                      </a:r>
                      <a:endParaRPr lang="nl-NL" sz="1600">
                        <a:effectLst/>
                      </a:endParaRPr>
                    </a:p>
                    <a:p>
                      <a:r>
                        <a:rPr lang="nl-NL" sz="1400">
                          <a:effectLst/>
                        </a:rPr>
                        <a:t>1 tot 3 jaar of </a:t>
                      </a:r>
                      <a:endParaRPr lang="nl-NL" sz="1600">
                        <a:effectLst/>
                      </a:endParaRPr>
                    </a:p>
                    <a:p>
                      <a:r>
                        <a:rPr lang="nl-NL" sz="1400">
                          <a:effectLst/>
                        </a:rPr>
                        <a:t>&gt; 3 jaar</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Verwacht effect op kosten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Randvoorwaarden voor implementatie (binnen aangegeven tijdspad)</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Mogelijke barrières voor implementatie</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Te ondernemen acties voor implementatie</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Verantwoordelijken voor acties</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Overige opmerkingen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extLst>
                  <a:ext uri="{0D108BD9-81ED-4DB2-BD59-A6C34878D82A}">
                    <a16:rowId xmlns:a16="http://schemas.microsoft.com/office/drawing/2014/main" val="2190933545"/>
                  </a:ext>
                </a:extLst>
              </a:tr>
              <a:tr h="3239691">
                <a:tc>
                  <a:txBody>
                    <a:bodyPr/>
                    <a:lstStyle/>
                    <a:p>
                      <a:pPr algn="l"/>
                      <a:r>
                        <a:rPr lang="nl-NL" sz="1400">
                          <a:effectLst/>
                        </a:rPr>
                        <a:t>Overweeg een correctie van afstaande oren als er sprake is van of ter voorkoming van psychosociale last. Zowel de patiënt en indien van toepassing ouders en/of verzorgers moeten hiervoor gemotiveerd zijn.  </a:t>
                      </a:r>
                    </a:p>
                    <a:p>
                      <a:pPr algn="l">
                        <a:lnSpc>
                          <a:spcPct val="115000"/>
                        </a:lnSpc>
                      </a:pPr>
                      <a:r>
                        <a:rPr lang="nl-NL" sz="1400">
                          <a:effectLst/>
                        </a:rPr>
                        <a:t> </a:t>
                      </a:r>
                      <a:endParaRPr lang="nl-N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&lt;1 jaar</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Geen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Continuering van huidige vergoedingsmogelijkheden binnen de zorgverzekering</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Geen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N.v.t. </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a:effectLst/>
                        </a:rPr>
                        <a:t>N.v.t.</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tc>
                  <a:txBody>
                    <a:bodyPr/>
                    <a:lstStyle/>
                    <a:p>
                      <a:r>
                        <a:rPr lang="nl-NL" sz="1400" dirty="0">
                          <a:effectLst/>
                        </a:rPr>
                        <a:t>Continueer de huidige praktijk waarin de correctie van afstaande oren wordt vergoed voor kinderen in de aanvullende pakketten. Het onderbrengen van de zorg in het basispakket biedt de mogelijkheid dat kinderen een keuze hebben om de oren te laten corrigeren onafhankelijk van hun sociaal economische status.</a:t>
                      </a:r>
                      <a:endParaRPr lang="nl-N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22" marR="55222" marT="0" marB="0"/>
                </a:tc>
                <a:extLst>
                  <a:ext uri="{0D108BD9-81ED-4DB2-BD59-A6C34878D82A}">
                    <a16:rowId xmlns:a16="http://schemas.microsoft.com/office/drawing/2014/main" val="1395008454"/>
                  </a:ext>
                </a:extLst>
              </a:tr>
            </a:tbl>
          </a:graphicData>
        </a:graphic>
      </p:graphicFrame>
    </p:spTree>
    <p:extLst>
      <p:ext uri="{BB962C8B-B14F-4D97-AF65-F5344CB8AC3E}">
        <p14:creationId xmlns:p14="http://schemas.microsoft.com/office/powerpoint/2010/main" val="2387635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p:txBody>
          <a:bodyPr/>
          <a:lstStyle/>
          <a:p>
            <a:pPr marL="0" indent="0">
              <a:buNone/>
            </a:pPr>
            <a:r>
              <a:rPr lang="nl-NL" sz="1800" b="1" dirty="0"/>
              <a:t>Uitgangsvraag</a:t>
            </a:r>
          </a:p>
          <a:p>
            <a:pPr algn="l"/>
            <a:r>
              <a:rPr lang="nl-NL" sz="1800" dirty="0">
                <a:effectLst/>
                <a:latin typeface="Calibri" panose="020F0502020204030204" pitchFamily="34" charset="0"/>
                <a:ea typeface="Times New Roman" panose="02020603050405020304" pitchFamily="18" charset="0"/>
                <a:cs typeface="Arial" panose="020B0604020202020204" pitchFamily="34" charset="0"/>
              </a:rPr>
              <a:t>Wat is de plaats van operatieve technieken waarbij het kraakbeen wordt ingesneden versus kraakbeensparende technieken voor een correctie van afstaande oren?</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t>Achtergrond</a:t>
            </a:r>
          </a:p>
          <a:p>
            <a:r>
              <a:rPr lang="nl-NL" sz="1800" dirty="0"/>
              <a:t>Afstaande oren ontstaan dooreen onderontwikkeling van de antihelix, hypertrofie van de concha, naar </a:t>
            </a:r>
            <a:r>
              <a:rPr lang="nl-NL" sz="1800" dirty="0" err="1"/>
              <a:t>anterior</a:t>
            </a:r>
            <a:r>
              <a:rPr lang="nl-NL" sz="1800" dirty="0"/>
              <a:t> geroteerde concha of een combinatie van deze drie. De chirurgische aanpak van het afstaande oor wordt bepaald door deze verschillende anatomische varianten in combinatie met de chirurgische voorkeur van de operateur. </a:t>
            </a:r>
          </a:p>
          <a:p>
            <a:pPr marL="0" indent="0">
              <a:buNone/>
            </a:pPr>
            <a:r>
              <a:rPr lang="nl-NL" sz="1800" dirty="0"/>
              <a:t>Er kan gekozen worden voor een kraakbeensparende- of een kraakbeensnijdende techniek, of een combinatie van die twee: </a:t>
            </a:r>
          </a:p>
          <a:p>
            <a:r>
              <a:rPr lang="nl-NL" sz="1800" dirty="0"/>
              <a:t>Kraakbeensnijdende technieken worden omschreven als technieken waarbij zowel aan de anterieure zijde als de posterieure zijde een in- of excisie van kraakbeen plaatsvindt. Deze technieken staan ook wel bekend als </a:t>
            </a:r>
            <a:r>
              <a:rPr lang="nl-NL" sz="1800" dirty="0" err="1"/>
              <a:t>Chongchet</a:t>
            </a:r>
            <a:r>
              <a:rPr lang="nl-NL" sz="1800" dirty="0"/>
              <a:t>, </a:t>
            </a:r>
            <a:r>
              <a:rPr lang="nl-NL" sz="1800" dirty="0" err="1"/>
              <a:t>Stenström</a:t>
            </a:r>
            <a:r>
              <a:rPr lang="nl-NL" sz="1800" dirty="0"/>
              <a:t>, Converse, anterieure scarificatie/uitdunnen van kraakbeen en conchashell reductie. </a:t>
            </a:r>
          </a:p>
          <a:p>
            <a:r>
              <a:rPr lang="nl-NL" sz="1800" dirty="0"/>
              <a:t>Kraakbeensparende technieken hebben alleen een posterieure benadering. Met hechtingen wordt de vorm bewaard. Deze technieken staan ook wel bekend als </a:t>
            </a:r>
            <a:r>
              <a:rPr lang="nl-NL" sz="1800" dirty="0" err="1"/>
              <a:t>Furnas</a:t>
            </a:r>
            <a:r>
              <a:rPr lang="nl-NL" sz="1800" dirty="0"/>
              <a:t> en </a:t>
            </a:r>
            <a:r>
              <a:rPr lang="nl-NL" sz="1800" dirty="0" err="1"/>
              <a:t>Mustardé</a:t>
            </a:r>
            <a:r>
              <a:rPr lang="nl-NL" sz="1800" dirty="0"/>
              <a:t> in verschillende varianten.  </a:t>
            </a:r>
          </a:p>
          <a:p>
            <a:endParaRPr lang="nl-NL"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2.1 – Kraakbeensparende technieken</a:t>
            </a:r>
          </a:p>
        </p:txBody>
      </p:sp>
    </p:spTree>
    <p:extLst>
      <p:ext uri="{BB962C8B-B14F-4D97-AF65-F5344CB8AC3E}">
        <p14:creationId xmlns:p14="http://schemas.microsoft.com/office/powerpoint/2010/main" val="7511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6312402" cy="4320000"/>
          </a:xfrm>
        </p:spPr>
        <p:txBody>
          <a:bodyPr/>
          <a:lstStyle/>
          <a:p>
            <a:pPr marL="0" indent="0">
              <a:buNone/>
            </a:pPr>
            <a:r>
              <a:rPr lang="nl-NL" sz="2000" b="1" dirty="0"/>
              <a:t>Rationale voor de aanbeveling</a:t>
            </a: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Uit de beschreven literatuur kan geen aanbeveling worden gedaan over welke techniek het beste is. Het is lastig om de verschillende operatietechnieken met elkaar te vergelijken. Vooralsnog is de ervaring en kundigheid van de chirurg bepalend in de keuze voor een van de twee technieken. </a:t>
            </a: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Patiënten moeten goed worden geïnformeerd over mogelijke bijwerkingen van de behandeling en over de keuze voor operatietechniek.</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2000"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2.1 – Kraakbeensparende technieken</a:t>
            </a:r>
          </a:p>
        </p:txBody>
      </p:sp>
      <p:pic>
        <p:nvPicPr>
          <p:cNvPr id="4" name="Afbeelding 3">
            <a:extLst>
              <a:ext uri="{FF2B5EF4-FFF2-40B4-BE49-F238E27FC236}">
                <a16:creationId xmlns:a16="http://schemas.microsoft.com/office/drawing/2014/main" id="{7DF3C36D-7D34-120B-B0A5-A0FB75B24B8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473" r="22805" b="3"/>
          <a:stretch/>
        </p:blipFill>
        <p:spPr>
          <a:xfrm>
            <a:off x="7992976" y="1904281"/>
            <a:ext cx="3374810" cy="4272681"/>
          </a:xfrm>
          <a:prstGeom prst="rect">
            <a:avLst/>
          </a:prstGeom>
          <a:noFill/>
          <a:effectLst/>
        </p:spPr>
      </p:pic>
    </p:spTree>
    <p:extLst>
      <p:ext uri="{BB962C8B-B14F-4D97-AF65-F5344CB8AC3E}">
        <p14:creationId xmlns:p14="http://schemas.microsoft.com/office/powerpoint/2010/main" val="282648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p:txBody>
          <a:bodyPr/>
          <a:lstStyle/>
          <a:p>
            <a:pPr marL="0" indent="0">
              <a:buNone/>
            </a:pPr>
            <a:r>
              <a:rPr lang="nl-NL" sz="2000" b="1" dirty="0"/>
              <a:t>Aanbeveling</a:t>
            </a:r>
          </a:p>
          <a:p>
            <a:r>
              <a:rPr lang="nl-NL" sz="2000" dirty="0"/>
              <a:t>Maak de keuze voor een kraakbeensparende techniek of een operatieve techniek waarbij het kraakbeen wordt ingesneden op basis van de voorkeur en kunde van de chirurg. Overweeg daarbij de stugheid van het kraakbeen, de anatomische reden van de deformiteit en het risico op (ernstige) complicaties.</a:t>
            </a:r>
          </a:p>
          <a:p>
            <a:r>
              <a:rPr lang="nl-NL" sz="2000" dirty="0"/>
              <a:t>Informeer de patiënt en/of de ouders van de patiënt over mogelijke bijwerkingen van de behandeling en licht de gekozen techniek toe.</a:t>
            </a:r>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2.1 – Kraakbeensparende technieken</a:t>
            </a:r>
          </a:p>
        </p:txBody>
      </p:sp>
    </p:spTree>
    <p:extLst>
      <p:ext uri="{BB962C8B-B14F-4D97-AF65-F5344CB8AC3E}">
        <p14:creationId xmlns:p14="http://schemas.microsoft.com/office/powerpoint/2010/main" val="194883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p:txBody>
          <a:bodyPr/>
          <a:lstStyle/>
          <a:p>
            <a:pPr marL="0" indent="0">
              <a:buNone/>
            </a:pPr>
            <a:r>
              <a:rPr lang="nl-NL" sz="2000" b="1" dirty="0"/>
              <a:t>Implementatieplan</a:t>
            </a:r>
          </a:p>
          <a:p>
            <a:pPr marL="0" indent="0">
              <a:buNone/>
            </a:pPr>
            <a:endParaRPr lang="nl-NL" sz="2000"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2.1 – Kraakbeensparende technieken</a:t>
            </a:r>
          </a:p>
        </p:txBody>
      </p:sp>
      <p:graphicFrame>
        <p:nvGraphicFramePr>
          <p:cNvPr id="4" name="Table 3">
            <a:extLst>
              <a:ext uri="{FF2B5EF4-FFF2-40B4-BE49-F238E27FC236}">
                <a16:creationId xmlns:a16="http://schemas.microsoft.com/office/drawing/2014/main" id="{D491BCEF-8218-6D5B-DCD9-681FEFC9807B}"/>
              </a:ext>
            </a:extLst>
          </p:cNvPr>
          <p:cNvGraphicFramePr>
            <a:graphicFrameLocks noGrp="1"/>
          </p:cNvGraphicFramePr>
          <p:nvPr>
            <p:extLst>
              <p:ext uri="{D42A27DB-BD31-4B8C-83A1-F6EECF244321}">
                <p14:modId xmlns:p14="http://schemas.microsoft.com/office/powerpoint/2010/main" val="316417076"/>
              </p:ext>
            </p:extLst>
          </p:nvPr>
        </p:nvGraphicFramePr>
        <p:xfrm>
          <a:off x="408955" y="2204864"/>
          <a:ext cx="11233250" cy="4427873"/>
        </p:xfrm>
        <a:graphic>
          <a:graphicData uri="http://schemas.openxmlformats.org/drawingml/2006/table">
            <a:tbl>
              <a:tblPr firstRow="1" firstCol="1" bandRow="1">
                <a:tableStyleId>{5C22544A-7EE6-4342-B048-85BDC9FD1C3A}</a:tableStyleId>
              </a:tblPr>
              <a:tblGrid>
                <a:gridCol w="3168352">
                  <a:extLst>
                    <a:ext uri="{9D8B030D-6E8A-4147-A177-3AD203B41FA5}">
                      <a16:colId xmlns:a16="http://schemas.microsoft.com/office/drawing/2014/main" val="556907861"/>
                    </a:ext>
                  </a:extLst>
                </a:gridCol>
                <a:gridCol w="1440160">
                  <a:extLst>
                    <a:ext uri="{9D8B030D-6E8A-4147-A177-3AD203B41FA5}">
                      <a16:colId xmlns:a16="http://schemas.microsoft.com/office/drawing/2014/main" val="1585313818"/>
                    </a:ext>
                  </a:extLst>
                </a:gridCol>
                <a:gridCol w="1224136">
                  <a:extLst>
                    <a:ext uri="{9D8B030D-6E8A-4147-A177-3AD203B41FA5}">
                      <a16:colId xmlns:a16="http://schemas.microsoft.com/office/drawing/2014/main" val="2172868323"/>
                    </a:ext>
                  </a:extLst>
                </a:gridCol>
                <a:gridCol w="1368152">
                  <a:extLst>
                    <a:ext uri="{9D8B030D-6E8A-4147-A177-3AD203B41FA5}">
                      <a16:colId xmlns:a16="http://schemas.microsoft.com/office/drawing/2014/main" val="2265712589"/>
                    </a:ext>
                  </a:extLst>
                </a:gridCol>
                <a:gridCol w="1152128">
                  <a:extLst>
                    <a:ext uri="{9D8B030D-6E8A-4147-A177-3AD203B41FA5}">
                      <a16:colId xmlns:a16="http://schemas.microsoft.com/office/drawing/2014/main" val="587474398"/>
                    </a:ext>
                  </a:extLst>
                </a:gridCol>
                <a:gridCol w="1062732">
                  <a:extLst>
                    <a:ext uri="{9D8B030D-6E8A-4147-A177-3AD203B41FA5}">
                      <a16:colId xmlns:a16="http://schemas.microsoft.com/office/drawing/2014/main" val="2804336347"/>
                    </a:ext>
                  </a:extLst>
                </a:gridCol>
                <a:gridCol w="908795">
                  <a:extLst>
                    <a:ext uri="{9D8B030D-6E8A-4147-A177-3AD203B41FA5}">
                      <a16:colId xmlns:a16="http://schemas.microsoft.com/office/drawing/2014/main" val="3693378098"/>
                    </a:ext>
                  </a:extLst>
                </a:gridCol>
                <a:gridCol w="908795">
                  <a:extLst>
                    <a:ext uri="{9D8B030D-6E8A-4147-A177-3AD203B41FA5}">
                      <a16:colId xmlns:a16="http://schemas.microsoft.com/office/drawing/2014/main" val="2656287495"/>
                    </a:ext>
                  </a:extLst>
                </a:gridCol>
              </a:tblGrid>
              <a:tr h="2110821">
                <a:tc>
                  <a:txBody>
                    <a:bodyPr/>
                    <a:lstStyle/>
                    <a:p>
                      <a:r>
                        <a:rPr lang="nl-NL" sz="1400">
                          <a:effectLst/>
                        </a:rPr>
                        <a:t>Aanbeveling</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Tijdspad voor implementatie: </a:t>
                      </a:r>
                      <a:br>
                        <a:rPr lang="nl-NL" sz="1400">
                          <a:effectLst/>
                        </a:rPr>
                      </a:br>
                      <a:r>
                        <a:rPr lang="nl-NL" sz="1400">
                          <a:effectLst/>
                        </a:rPr>
                        <a:t>&lt; 1 jaar,</a:t>
                      </a:r>
                    </a:p>
                    <a:p>
                      <a:r>
                        <a:rPr lang="nl-NL" sz="1400">
                          <a:effectLst/>
                        </a:rPr>
                        <a:t>1 tot 3 jaar of </a:t>
                      </a:r>
                    </a:p>
                    <a:p>
                      <a:r>
                        <a:rPr lang="nl-NL" sz="1400">
                          <a:effectLst/>
                        </a:rPr>
                        <a:t>&gt; 3 jaar</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Verwacht effect op kosten</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Randvoorwaarden voor implementatie (binnen aangegeven tijdspad)</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Mogelijke barrières voor implementatie</a:t>
                      </a:r>
                      <a:r>
                        <a:rPr lang="nl-NL" sz="1400" baseline="30000">
                          <a:effectLst/>
                        </a:rPr>
                        <a:t>1</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dirty="0">
                          <a:effectLst/>
                        </a:rPr>
                        <a:t>Te ondernemen acties voor implementatie</a:t>
                      </a:r>
                      <a:r>
                        <a:rPr lang="nl-NL" sz="1400" baseline="30000" dirty="0">
                          <a:effectLst/>
                        </a:rPr>
                        <a:t>2</a:t>
                      </a: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Verantwoordelijken voor acties</a:t>
                      </a:r>
                      <a:r>
                        <a:rPr lang="nl-NL" sz="1400" baseline="30000">
                          <a:effectLst/>
                        </a:rPr>
                        <a:t>3</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Overige opmerkingen</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extLst>
                  <a:ext uri="{0D108BD9-81ED-4DB2-BD59-A6C34878D82A}">
                    <a16:rowId xmlns:a16="http://schemas.microsoft.com/office/drawing/2014/main" val="2323152672"/>
                  </a:ext>
                </a:extLst>
              </a:tr>
              <a:tr h="2208766">
                <a:tc>
                  <a:txBody>
                    <a:bodyPr/>
                    <a:lstStyle/>
                    <a:p>
                      <a:pPr>
                        <a:lnSpc>
                          <a:spcPts val="1345"/>
                        </a:lnSpc>
                      </a:pPr>
                      <a:r>
                        <a:rPr lang="nl-NL" sz="1400">
                          <a:effectLst/>
                        </a:rPr>
                        <a:t>Maak de keuze voor een kraakbeensparende techniek of een operatieve techniek waarbij het kraakbeen wordt ingesneden op basis van de voorkeur en kunde van de chirurg. Overweeg daarbij de stugheid van het kraakbeen, de anatomische reden van de deformiteit en het risico op (ernstige) complicaties. </a:t>
                      </a:r>
                    </a:p>
                    <a:p>
                      <a:pPr>
                        <a:lnSpc>
                          <a:spcPts val="1345"/>
                        </a:lnSpc>
                      </a:pPr>
                      <a:r>
                        <a:rPr lang="nl-NL" sz="1400">
                          <a:effectLst/>
                        </a:rPr>
                        <a:t> </a:t>
                      </a:r>
                    </a:p>
                    <a:p>
                      <a:pPr>
                        <a:lnSpc>
                          <a:spcPts val="1345"/>
                        </a:lnSpc>
                      </a:pPr>
                      <a:r>
                        <a:rPr lang="nl-NL" sz="1400">
                          <a:effectLst/>
                        </a:rPr>
                        <a:t>Informeer de patiënt en/of de ouders van de patiënt over mogelijke bijwerkingen van de behandeling en licht de gekozen techniek toe.</a:t>
                      </a:r>
                      <a:endParaRPr lang="nl-NL" sz="140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txBody>
                  <a:tcPr marL="53970" marR="53970" marT="0" marB="0"/>
                </a:tc>
                <a:tc>
                  <a:txBody>
                    <a:bodyPr/>
                    <a:lstStyle/>
                    <a:p>
                      <a:r>
                        <a:rPr lang="nl-NL" sz="1400">
                          <a:effectLst/>
                        </a:rPr>
                        <a:t>n.v.t.</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n.v.t.</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Handhaaf de huidige praktijk</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n.v.t.</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n.v.t.</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a:effectLst/>
                        </a:rPr>
                        <a:t>De NVPC en NVKNO-HHC</a:t>
                      </a:r>
                      <a:endParaRPr lang="nl-N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tc>
                  <a:txBody>
                    <a:bodyPr/>
                    <a:lstStyle/>
                    <a:p>
                      <a:r>
                        <a:rPr lang="nl-NL" sz="1400" dirty="0">
                          <a:effectLst/>
                        </a:rPr>
                        <a:t> </a:t>
                      </a: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0" marR="53970" marT="0" marB="0"/>
                </a:tc>
                <a:extLst>
                  <a:ext uri="{0D108BD9-81ED-4DB2-BD59-A6C34878D82A}">
                    <a16:rowId xmlns:a16="http://schemas.microsoft.com/office/drawing/2014/main" val="4144135826"/>
                  </a:ext>
                </a:extLst>
              </a:tr>
            </a:tbl>
          </a:graphicData>
        </a:graphic>
      </p:graphicFrame>
    </p:spTree>
    <p:extLst>
      <p:ext uri="{BB962C8B-B14F-4D97-AF65-F5344CB8AC3E}">
        <p14:creationId xmlns:p14="http://schemas.microsoft.com/office/powerpoint/2010/main" val="363882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700808"/>
            <a:ext cx="8472642" cy="4320000"/>
          </a:xfrm>
        </p:spPr>
        <p:txBody>
          <a:bodyPr/>
          <a:lstStyle/>
          <a:p>
            <a:pPr marL="0" indent="0">
              <a:buNone/>
            </a:pPr>
            <a:r>
              <a:rPr lang="nl-NL" sz="1800" b="1" dirty="0"/>
              <a:t>Uitgangsvraag</a:t>
            </a:r>
          </a:p>
          <a:p>
            <a:r>
              <a:rPr lang="nl-NL" sz="1800" dirty="0"/>
              <a:t>Wat is de plaats van spalktherapie voor een correctie van afstaande oren?</a:t>
            </a:r>
          </a:p>
          <a:p>
            <a:pPr marL="0" indent="0" algn="l">
              <a:buNone/>
            </a:pP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t>Achtergrond</a:t>
            </a:r>
          </a:p>
          <a:p>
            <a:r>
              <a:rPr lang="nl-NL" sz="1800" dirty="0"/>
              <a:t>Het </a:t>
            </a:r>
            <a:r>
              <a:rPr lang="nl-NL" sz="1800" dirty="0" err="1"/>
              <a:t>oorkraakbeen</a:t>
            </a:r>
            <a:r>
              <a:rPr lang="nl-NL" sz="1800" dirty="0"/>
              <a:t> van pasgeborenen is onder de invloed van de oestrogenen van de moeder kortdurend heel plooibaar. Als in deze fase een oor in een de gewenste vorm gehouden wordt met een spalkje is de vervorming permanent: zonder operatie kan de vorm van een oor worden verbeterd. </a:t>
            </a:r>
          </a:p>
          <a:p>
            <a:r>
              <a:rPr lang="nl-NL" sz="1800" dirty="0"/>
              <a:t>In de jaren ‘80 werd voor het eerst vanuit Japan over </a:t>
            </a:r>
            <a:r>
              <a:rPr lang="nl-NL" sz="1800" dirty="0" err="1"/>
              <a:t>oorspalken</a:t>
            </a:r>
            <a:r>
              <a:rPr lang="nl-NL" sz="1800" dirty="0"/>
              <a:t> gepubliceerd. Uit latere studies blijkt effectiviteit het grootst als gespalkt wordt voor de leeftijd van zes weken en dat ook de spalkduur afhankelijk is van de leeftijd.</a:t>
            </a:r>
          </a:p>
          <a:p>
            <a:r>
              <a:rPr lang="nl-NL" sz="1800" dirty="0"/>
              <a:t>Spalktherapie wordt weinig toegepast in Nederland. De mogelijkheid om te spalken gaat voor veel ouders daarom ongemerkt voorbij. Ongevraagd attenderen op spalktherapie stuit echter op bezwaren: want door gezonde babyoortjes te gaan spalken bereiken we de grens tussen ziektebehandeling en lichaamsverbetering. </a:t>
            </a:r>
          </a:p>
          <a:p>
            <a:endParaRPr lang="nl-NL"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2.2 Spalktherapie</a:t>
            </a:r>
          </a:p>
        </p:txBody>
      </p:sp>
      <p:pic>
        <p:nvPicPr>
          <p:cNvPr id="4" name="Afbeelding 4">
            <a:extLst>
              <a:ext uri="{FF2B5EF4-FFF2-40B4-BE49-F238E27FC236}">
                <a16:creationId xmlns:a16="http://schemas.microsoft.com/office/drawing/2014/main" id="{1F39A1E7-2F5B-1D75-488A-E14E12FDCEC3}"/>
              </a:ext>
            </a:extLst>
          </p:cNvPr>
          <p:cNvPicPr>
            <a:picLocks noChangeAspect="1"/>
          </p:cNvPicPr>
          <p:nvPr/>
        </p:nvPicPr>
        <p:blipFill>
          <a:blip r:embed="rId3"/>
          <a:stretch>
            <a:fillRect/>
          </a:stretch>
        </p:blipFill>
        <p:spPr>
          <a:xfrm>
            <a:off x="9674519" y="532953"/>
            <a:ext cx="2255716" cy="1505843"/>
          </a:xfrm>
          <a:prstGeom prst="rect">
            <a:avLst/>
          </a:prstGeom>
        </p:spPr>
      </p:pic>
      <p:pic>
        <p:nvPicPr>
          <p:cNvPr id="5" name="Afbeelding 4">
            <a:extLst>
              <a:ext uri="{FF2B5EF4-FFF2-40B4-BE49-F238E27FC236}">
                <a16:creationId xmlns:a16="http://schemas.microsoft.com/office/drawing/2014/main" id="{B03D1517-80CB-57B7-C290-00F567F3FF35}"/>
              </a:ext>
            </a:extLst>
          </p:cNvPr>
          <p:cNvPicPr>
            <a:picLocks noChangeAspect="1"/>
          </p:cNvPicPr>
          <p:nvPr/>
        </p:nvPicPr>
        <p:blipFill rotWithShape="1">
          <a:blip r:embed="rId4"/>
          <a:srcRect r="3088" b="3"/>
          <a:stretch/>
        </p:blipFill>
        <p:spPr>
          <a:xfrm>
            <a:off x="9645174" y="2211601"/>
            <a:ext cx="2285061" cy="2893003"/>
          </a:xfrm>
          <a:prstGeom prst="rect">
            <a:avLst/>
          </a:prstGeom>
        </p:spPr>
      </p:pic>
    </p:spTree>
    <p:extLst>
      <p:ext uri="{BB962C8B-B14F-4D97-AF65-F5344CB8AC3E}">
        <p14:creationId xmlns:p14="http://schemas.microsoft.com/office/powerpoint/2010/main" val="285484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6312402" cy="4320000"/>
          </a:xfrm>
        </p:spPr>
        <p:txBody>
          <a:bodyPr/>
          <a:lstStyle/>
          <a:p>
            <a:pPr marL="0" indent="0">
              <a:buNone/>
            </a:pPr>
            <a:r>
              <a:rPr lang="nl-NL" sz="2000" b="1" dirty="0"/>
              <a:t>Rationale voor de aanbeveling</a:t>
            </a:r>
          </a:p>
          <a:p>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Afstaande oren kunnen bij pasgeborenen worden gecorrigeerd met een spalkje en pleisters als de oorschelp manueel in de gewenste stand is te brengen. De werkgroep schat in dat een goed of redelijk resultaat bij circa twee derde van de baby’s wordt bereikt indien er wordt gestart vóór de leeftijd van 6 weken. </a:t>
            </a:r>
          </a:p>
          <a:p>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Officieel aanbieden van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oorspalkjes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brengt de gedachte met zich mee dat afstaande oren niet de bedoeling zijn. Afstaande oren zijn immers geen ziekte en de correctie van afstaande oren is niet een “behandeling” maar een “verbetering”. Een nationale screening op afstaande oren voldoet niet aan de criteria van de WHO. Daarnaast is het lastig om spalktherapie in de Nederlandse geboortezorg te integreren.</a:t>
            </a:r>
            <a:endParaRPr lang="nl-NL" sz="2000"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2.2 Spalktherapie</a:t>
            </a:r>
          </a:p>
        </p:txBody>
      </p:sp>
      <p:pic>
        <p:nvPicPr>
          <p:cNvPr id="6" name="Afbeelding 3">
            <a:extLst>
              <a:ext uri="{FF2B5EF4-FFF2-40B4-BE49-F238E27FC236}">
                <a16:creationId xmlns:a16="http://schemas.microsoft.com/office/drawing/2014/main" id="{E0F44919-DA13-C4B5-D552-DC15345F473F}"/>
              </a:ext>
            </a:extLst>
          </p:cNvPr>
          <p:cNvPicPr>
            <a:picLocks noChangeAspect="1"/>
          </p:cNvPicPr>
          <p:nvPr/>
        </p:nvPicPr>
        <p:blipFill rotWithShape="1">
          <a:blip r:embed="rId3"/>
          <a:srcRect l="30185" t="26622" r="25555" b="26527"/>
          <a:stretch/>
        </p:blipFill>
        <p:spPr>
          <a:xfrm>
            <a:off x="9881621" y="237505"/>
            <a:ext cx="1495905" cy="2111375"/>
          </a:xfrm>
          <a:prstGeom prst="rect">
            <a:avLst/>
          </a:prstGeom>
        </p:spPr>
      </p:pic>
      <p:pic>
        <p:nvPicPr>
          <p:cNvPr id="7" name="Afbeelding 5">
            <a:extLst>
              <a:ext uri="{FF2B5EF4-FFF2-40B4-BE49-F238E27FC236}">
                <a16:creationId xmlns:a16="http://schemas.microsoft.com/office/drawing/2014/main" id="{0248F27E-A08E-5B19-4187-644861301D96}"/>
              </a:ext>
            </a:extLst>
          </p:cNvPr>
          <p:cNvPicPr>
            <a:picLocks noChangeAspect="1"/>
          </p:cNvPicPr>
          <p:nvPr/>
        </p:nvPicPr>
        <p:blipFill rotWithShape="1">
          <a:blip r:embed="rId4"/>
          <a:srcRect l="20371" t="31666" r="16297" b="7964"/>
          <a:stretch/>
        </p:blipFill>
        <p:spPr>
          <a:xfrm>
            <a:off x="8124823" y="2480733"/>
            <a:ext cx="3295652" cy="4188627"/>
          </a:xfrm>
          <a:prstGeom prst="rect">
            <a:avLst/>
          </a:prstGeom>
        </p:spPr>
      </p:pic>
    </p:spTree>
    <p:extLst>
      <p:ext uri="{BB962C8B-B14F-4D97-AF65-F5344CB8AC3E}">
        <p14:creationId xmlns:p14="http://schemas.microsoft.com/office/powerpoint/2010/main" val="145598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8472642" cy="4320000"/>
          </a:xfrm>
        </p:spPr>
        <p:txBody>
          <a:bodyPr/>
          <a:lstStyle/>
          <a:p>
            <a:pPr marL="0" indent="0">
              <a:buNone/>
            </a:pPr>
            <a:r>
              <a:rPr lang="nl-NL" sz="2000" b="1" dirty="0"/>
              <a:t>Aanbeveling</a:t>
            </a:r>
          </a:p>
          <a:p>
            <a:r>
              <a:rPr lang="nl-NL" sz="2000" dirty="0"/>
              <a:t>Spalk afstaande oren van pasgeborenen in de gewenste vorm als ouders hier om vragen. Het kind moet bij aanvang van de therapie bij voorkeur niet ouder zijn dan zes weken.</a:t>
            </a:r>
          </a:p>
          <a:p>
            <a:r>
              <a:rPr lang="nl-NL" sz="2000" dirty="0"/>
              <a:t>Het soort spalk is niet belangrijk. De spalk moet het oor 24/7 in de gewenste positie houden totdat permanente vervorming bereikt is en het de huid niet irriteert.</a:t>
            </a:r>
          </a:p>
          <a:p>
            <a:r>
              <a:rPr lang="nl-NL" sz="2000" dirty="0"/>
              <a:t>Leg uit dat spalkduur afhankelijk is van de leeftijd, variërend van twee weken voor een pasgeborene tot mogelijk tien weken voor een zes-weken oude baby. Daarbij geldt de volgende vuistregel: de spalkduur is gelijk aan de leeftijd bij de aanvang van spalktherapie.</a:t>
            </a:r>
          </a:p>
          <a:p>
            <a:r>
              <a:rPr lang="nl-NL" sz="2000" dirty="0"/>
              <a:t>Accepteer dat ouders eventueel zelf de oren in de gewenste vorm spalken met een commercieel verkrijgbaar spalkje.</a:t>
            </a:r>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2.2 Spalktherapie</a:t>
            </a:r>
          </a:p>
        </p:txBody>
      </p:sp>
      <p:pic>
        <p:nvPicPr>
          <p:cNvPr id="4" name="Afbeelding 3">
            <a:extLst>
              <a:ext uri="{FF2B5EF4-FFF2-40B4-BE49-F238E27FC236}">
                <a16:creationId xmlns:a16="http://schemas.microsoft.com/office/drawing/2014/main" id="{EBBB623D-C093-5F3E-B0E2-13781FA2B1CA}"/>
              </a:ext>
            </a:extLst>
          </p:cNvPr>
          <p:cNvPicPr>
            <a:picLocks noChangeAspect="1"/>
          </p:cNvPicPr>
          <p:nvPr/>
        </p:nvPicPr>
        <p:blipFill rotWithShape="1">
          <a:blip r:embed="rId3"/>
          <a:srcRect l="10942" t="12417" r="6458" b="16472"/>
          <a:stretch/>
        </p:blipFill>
        <p:spPr>
          <a:xfrm>
            <a:off x="9763125" y="365125"/>
            <a:ext cx="2019300" cy="2073275"/>
          </a:xfrm>
          <a:prstGeom prst="rect">
            <a:avLst/>
          </a:prstGeom>
        </p:spPr>
      </p:pic>
    </p:spTree>
    <p:extLst>
      <p:ext uri="{BB962C8B-B14F-4D97-AF65-F5344CB8AC3E}">
        <p14:creationId xmlns:p14="http://schemas.microsoft.com/office/powerpoint/2010/main" val="83017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idx="1"/>
          </p:nvPr>
        </p:nvSpPr>
        <p:spPr/>
        <p:txBody>
          <a:bodyPr/>
          <a:lstStyle/>
          <a:p>
            <a:pPr marL="285750" indent="-285750"/>
            <a:r>
              <a:rPr lang="nl-NL" dirty="0"/>
              <a:t>Over de richtlijn</a:t>
            </a:r>
          </a:p>
          <a:p>
            <a:pPr marL="285750" indent="-285750"/>
            <a:r>
              <a:rPr lang="nl-NL" dirty="0"/>
              <a:t>Achtergrond</a:t>
            </a:r>
          </a:p>
          <a:p>
            <a:pPr marL="285750" indent="-285750"/>
            <a:r>
              <a:rPr lang="nl-NL" dirty="0"/>
              <a:t>Afbakening</a:t>
            </a:r>
          </a:p>
          <a:p>
            <a:pPr marL="285750" indent="-285750"/>
            <a:r>
              <a:rPr lang="nl-NL" dirty="0"/>
              <a:t>Aanbevelingen</a:t>
            </a:r>
          </a:p>
          <a:p>
            <a:pPr marL="285750" indent="-285750"/>
            <a:r>
              <a:rPr lang="nl-NL" dirty="0"/>
              <a:t>Discussie</a:t>
            </a:r>
          </a:p>
          <a:p>
            <a:endParaRPr lang="nl-NL" dirty="0"/>
          </a:p>
        </p:txBody>
      </p:sp>
      <p:sp>
        <p:nvSpPr>
          <p:cNvPr id="5" name="Titel 4">
            <a:extLst>
              <a:ext uri="{FF2B5EF4-FFF2-40B4-BE49-F238E27FC236}">
                <a16:creationId xmlns:a16="http://schemas.microsoft.com/office/drawing/2014/main" id="{574EF602-FA29-4421-9357-1C1823D69FB0}"/>
              </a:ext>
            </a:extLst>
          </p:cNvPr>
          <p:cNvSpPr>
            <a:spLocks noGrp="1"/>
          </p:cNvSpPr>
          <p:nvPr>
            <p:ph type="title"/>
          </p:nvPr>
        </p:nvSpPr>
        <p:spPr/>
        <p:txBody>
          <a:bodyPr/>
          <a:lstStyle/>
          <a:p>
            <a:r>
              <a:rPr lang="nl-NL" dirty="0"/>
              <a:t>Inhoud</a:t>
            </a:r>
          </a:p>
        </p:txBody>
      </p:sp>
    </p:spTree>
    <p:extLst>
      <p:ext uri="{BB962C8B-B14F-4D97-AF65-F5344CB8AC3E}">
        <p14:creationId xmlns:p14="http://schemas.microsoft.com/office/powerpoint/2010/main" val="104897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8472642" cy="4320000"/>
          </a:xfrm>
        </p:spPr>
        <p:txBody>
          <a:bodyPr/>
          <a:lstStyle/>
          <a:p>
            <a:pPr marL="0" indent="0">
              <a:buNone/>
            </a:pPr>
            <a:r>
              <a:rPr lang="nl-NL" sz="2000" b="1" dirty="0"/>
              <a:t>Implementatieplan</a:t>
            </a:r>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2.2 Spalktherapie</a:t>
            </a:r>
          </a:p>
        </p:txBody>
      </p:sp>
      <p:graphicFrame>
        <p:nvGraphicFramePr>
          <p:cNvPr id="5" name="Table 4">
            <a:extLst>
              <a:ext uri="{FF2B5EF4-FFF2-40B4-BE49-F238E27FC236}">
                <a16:creationId xmlns:a16="http://schemas.microsoft.com/office/drawing/2014/main" id="{D72647B0-E4EA-C27B-47CA-B0F2D4559AE8}"/>
              </a:ext>
            </a:extLst>
          </p:cNvPr>
          <p:cNvGraphicFramePr>
            <a:graphicFrameLocks noGrp="1"/>
          </p:cNvGraphicFramePr>
          <p:nvPr>
            <p:extLst>
              <p:ext uri="{D42A27DB-BD31-4B8C-83A1-F6EECF244321}">
                <p14:modId xmlns:p14="http://schemas.microsoft.com/office/powerpoint/2010/main" val="2406691581"/>
              </p:ext>
            </p:extLst>
          </p:nvPr>
        </p:nvGraphicFramePr>
        <p:xfrm>
          <a:off x="408955" y="2204864"/>
          <a:ext cx="11377263" cy="4505130"/>
        </p:xfrm>
        <a:graphic>
          <a:graphicData uri="http://schemas.openxmlformats.org/drawingml/2006/table">
            <a:tbl>
              <a:tblPr firstRow="1" firstCol="1" bandRow="1">
                <a:tableStyleId>{5C22544A-7EE6-4342-B048-85BDC9FD1C3A}</a:tableStyleId>
              </a:tblPr>
              <a:tblGrid>
                <a:gridCol w="2952328">
                  <a:extLst>
                    <a:ext uri="{9D8B030D-6E8A-4147-A177-3AD203B41FA5}">
                      <a16:colId xmlns:a16="http://schemas.microsoft.com/office/drawing/2014/main" val="4099410391"/>
                    </a:ext>
                  </a:extLst>
                </a:gridCol>
                <a:gridCol w="892287">
                  <a:extLst>
                    <a:ext uri="{9D8B030D-6E8A-4147-A177-3AD203B41FA5}">
                      <a16:colId xmlns:a16="http://schemas.microsoft.com/office/drawing/2014/main" val="3011993262"/>
                    </a:ext>
                  </a:extLst>
                </a:gridCol>
                <a:gridCol w="664825">
                  <a:extLst>
                    <a:ext uri="{9D8B030D-6E8A-4147-A177-3AD203B41FA5}">
                      <a16:colId xmlns:a16="http://schemas.microsoft.com/office/drawing/2014/main" val="831679150"/>
                    </a:ext>
                  </a:extLst>
                </a:gridCol>
                <a:gridCol w="1611327">
                  <a:extLst>
                    <a:ext uri="{9D8B030D-6E8A-4147-A177-3AD203B41FA5}">
                      <a16:colId xmlns:a16="http://schemas.microsoft.com/office/drawing/2014/main" val="1263538304"/>
                    </a:ext>
                  </a:extLst>
                </a:gridCol>
                <a:gridCol w="1872121">
                  <a:extLst>
                    <a:ext uri="{9D8B030D-6E8A-4147-A177-3AD203B41FA5}">
                      <a16:colId xmlns:a16="http://schemas.microsoft.com/office/drawing/2014/main" val="4285761736"/>
                    </a:ext>
                  </a:extLst>
                </a:gridCol>
                <a:gridCol w="1080120">
                  <a:extLst>
                    <a:ext uri="{9D8B030D-6E8A-4147-A177-3AD203B41FA5}">
                      <a16:colId xmlns:a16="http://schemas.microsoft.com/office/drawing/2014/main" val="2549901704"/>
                    </a:ext>
                  </a:extLst>
                </a:gridCol>
                <a:gridCol w="1368152">
                  <a:extLst>
                    <a:ext uri="{9D8B030D-6E8A-4147-A177-3AD203B41FA5}">
                      <a16:colId xmlns:a16="http://schemas.microsoft.com/office/drawing/2014/main" val="1465749240"/>
                    </a:ext>
                  </a:extLst>
                </a:gridCol>
                <a:gridCol w="936103">
                  <a:extLst>
                    <a:ext uri="{9D8B030D-6E8A-4147-A177-3AD203B41FA5}">
                      <a16:colId xmlns:a16="http://schemas.microsoft.com/office/drawing/2014/main" val="4028536823"/>
                    </a:ext>
                  </a:extLst>
                </a:gridCol>
              </a:tblGrid>
              <a:tr h="965206">
                <a:tc>
                  <a:txBody>
                    <a:bodyPr/>
                    <a:lstStyle/>
                    <a:p>
                      <a:r>
                        <a:rPr lang="nl-NL" sz="1100">
                          <a:effectLst/>
                        </a:rPr>
                        <a:t>Aanbeveling</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a:effectLst/>
                        </a:rPr>
                        <a:t>Tijdspad voor implementatie: </a:t>
                      </a:r>
                      <a:br>
                        <a:rPr lang="nl-NL" sz="1100">
                          <a:effectLst/>
                        </a:rPr>
                      </a:br>
                      <a:r>
                        <a:rPr lang="nl-NL" sz="1100">
                          <a:effectLst/>
                        </a:rPr>
                        <a:t>&lt; 1 jaar,</a:t>
                      </a:r>
                    </a:p>
                    <a:p>
                      <a:r>
                        <a:rPr lang="nl-NL" sz="1100">
                          <a:effectLst/>
                        </a:rPr>
                        <a:t>1 tot 3 jaar of </a:t>
                      </a:r>
                    </a:p>
                    <a:p>
                      <a:r>
                        <a:rPr lang="nl-NL" sz="1100">
                          <a:effectLst/>
                        </a:rPr>
                        <a:t>&gt; 3 jaar</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a:effectLst/>
                        </a:rPr>
                        <a:t>Verwacht effect op kosten</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a:effectLst/>
                        </a:rPr>
                        <a:t>Randvoorwaarden voor implementatie (binnen aangegeven tijdspad)</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a:effectLst/>
                        </a:rPr>
                        <a:t>Mogelijke barrières voor implementatie</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a:effectLst/>
                        </a:rPr>
                        <a:t>Te ondernemen acties voor implementatie</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a:effectLst/>
                        </a:rPr>
                        <a:t>Verantwoordelijken voor acties</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a:effectLst/>
                        </a:rPr>
                        <a:t>Overige opmerkingen</a:t>
                      </a:r>
                      <a:endParaRPr lang="nl-N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extLst>
                  <a:ext uri="{0D108BD9-81ED-4DB2-BD59-A6C34878D82A}">
                    <a16:rowId xmlns:a16="http://schemas.microsoft.com/office/drawing/2014/main" val="3474323892"/>
                  </a:ext>
                </a:extLst>
              </a:tr>
              <a:tr h="3499290">
                <a:tc>
                  <a:txBody>
                    <a:bodyPr/>
                    <a:lstStyle/>
                    <a:p>
                      <a:pPr>
                        <a:lnSpc>
                          <a:spcPts val="1345"/>
                        </a:lnSpc>
                      </a:pPr>
                      <a:r>
                        <a:rPr lang="nl-NL" sz="1100" dirty="0">
                          <a:effectLst/>
                        </a:rPr>
                        <a:t>Spalk afstaande oren van pasgeborenen in de gewenste vorm als ouders hier om vragen. Het kind moet bij aanvang van de therapie bij voorkeur niet ouder zijn dan zes weken.</a:t>
                      </a:r>
                    </a:p>
                    <a:p>
                      <a:pPr>
                        <a:lnSpc>
                          <a:spcPts val="1345"/>
                        </a:lnSpc>
                      </a:pPr>
                      <a:r>
                        <a:rPr lang="nl-NL" sz="1100" dirty="0">
                          <a:effectLst/>
                        </a:rPr>
                        <a:t> </a:t>
                      </a:r>
                    </a:p>
                    <a:p>
                      <a:pPr>
                        <a:lnSpc>
                          <a:spcPts val="1345"/>
                        </a:lnSpc>
                      </a:pPr>
                      <a:r>
                        <a:rPr lang="nl-NL" sz="1100" dirty="0">
                          <a:effectLst/>
                        </a:rPr>
                        <a:t>Het soort spalk is niet belangrijk. De spalk moet het oor 24/7 in de gewenste positie houden totdat permanente vervorming bereikt is en het de huid niet irriteert.</a:t>
                      </a:r>
                    </a:p>
                    <a:p>
                      <a:pPr>
                        <a:lnSpc>
                          <a:spcPts val="1345"/>
                        </a:lnSpc>
                      </a:pPr>
                      <a:r>
                        <a:rPr lang="nl-NL" sz="1100" dirty="0">
                          <a:effectLst/>
                        </a:rPr>
                        <a:t> </a:t>
                      </a:r>
                    </a:p>
                    <a:p>
                      <a:pPr>
                        <a:lnSpc>
                          <a:spcPts val="1345"/>
                        </a:lnSpc>
                      </a:pPr>
                      <a:r>
                        <a:rPr lang="nl-NL" sz="1100" dirty="0">
                          <a:effectLst/>
                        </a:rPr>
                        <a:t>Leg uit dat spalkduur afhankelijk is van de leeftijd, variërend van twee weken voor een pasgeborene tot mogelijk tien weken voor een zes-weken oude baby. Daarbij geldt de volgende vuistregel: de spalkduur is gelijk aan de leeftijd bij de aanvang van spalktherapie.</a:t>
                      </a:r>
                    </a:p>
                    <a:p>
                      <a:pPr>
                        <a:lnSpc>
                          <a:spcPts val="1345"/>
                        </a:lnSpc>
                      </a:pPr>
                      <a:r>
                        <a:rPr lang="nl-NL" sz="1100" dirty="0">
                          <a:effectLst/>
                        </a:rPr>
                        <a:t> </a:t>
                      </a:r>
                    </a:p>
                    <a:p>
                      <a:pPr>
                        <a:lnSpc>
                          <a:spcPts val="1345"/>
                        </a:lnSpc>
                      </a:pPr>
                      <a:r>
                        <a:rPr lang="nl-NL" sz="1100" dirty="0">
                          <a:effectLst/>
                        </a:rPr>
                        <a:t>Accepteer dat ouders eventueel zelf de oren in de gewenste vorm spalken met een commercieel verkrijgbaar spalkje.</a:t>
                      </a:r>
                    </a:p>
                  </a:txBody>
                  <a:tcPr marL="34414" marR="34414" marT="0" marB="0"/>
                </a:tc>
                <a:tc>
                  <a:txBody>
                    <a:bodyPr/>
                    <a:lstStyle/>
                    <a:p>
                      <a:r>
                        <a:rPr lang="nl-NL" sz="1100" dirty="0">
                          <a:effectLst/>
                        </a:rPr>
                        <a:t>&lt; 1 jaar</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dirty="0">
                          <a:effectLst/>
                        </a:rPr>
                        <a:t>Geen</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dirty="0">
                          <a:effectLst/>
                        </a:rPr>
                        <a:t>Iedere ouder met kind kan in de huidige situatie verwezen worden naar een poli plastische chirurgie of KNO. </a:t>
                      </a:r>
                    </a:p>
                    <a:p>
                      <a:r>
                        <a:rPr lang="nl-NL" sz="1100" dirty="0">
                          <a:effectLst/>
                        </a:rPr>
                        <a:t>Conservatieve DBC-code en aanleggen kleine statische spalk als verrichting. Dit valt onder de basisverzekering.</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pPr>
                        <a:lnSpc>
                          <a:spcPts val="1345"/>
                        </a:lnSpc>
                      </a:pPr>
                      <a:r>
                        <a:rPr lang="nl-NL" sz="1100" dirty="0">
                          <a:effectLst/>
                        </a:rPr>
                        <a:t>De werkgroep schat in dat officieel aanbieden van </a:t>
                      </a:r>
                      <a:r>
                        <a:rPr lang="nl-NL" sz="1100" dirty="0" err="1">
                          <a:effectLst/>
                        </a:rPr>
                        <a:t>oorspalkjes</a:t>
                      </a:r>
                      <a:r>
                        <a:rPr lang="nl-NL" sz="1100" dirty="0">
                          <a:effectLst/>
                        </a:rPr>
                        <a:t> de gedachte naar voren brengt dat afstaande oren niet de bedoeling zijn. </a:t>
                      </a:r>
                    </a:p>
                    <a:p>
                      <a:pPr>
                        <a:lnSpc>
                          <a:spcPts val="1345"/>
                        </a:lnSpc>
                      </a:pPr>
                      <a:r>
                        <a:rPr lang="nl-NL" sz="1100" dirty="0">
                          <a:effectLst/>
                        </a:rPr>
                        <a:t> </a:t>
                      </a:r>
                    </a:p>
                    <a:p>
                      <a:pPr>
                        <a:lnSpc>
                          <a:spcPts val="1345"/>
                        </a:lnSpc>
                      </a:pPr>
                      <a:r>
                        <a:rPr lang="nl-NL" sz="1100" dirty="0">
                          <a:effectLst/>
                        </a:rPr>
                        <a:t>Een nationale screening op afstaande oren voldoet niet aan de criteria van de WHO. </a:t>
                      </a:r>
                    </a:p>
                    <a:p>
                      <a:pPr>
                        <a:lnSpc>
                          <a:spcPts val="1345"/>
                        </a:lnSpc>
                      </a:pPr>
                      <a:r>
                        <a:rPr lang="nl-NL" sz="1100" dirty="0">
                          <a:effectLst/>
                        </a:rPr>
                        <a:t> </a:t>
                      </a:r>
                    </a:p>
                    <a:p>
                      <a:pPr>
                        <a:lnSpc>
                          <a:spcPts val="1345"/>
                        </a:lnSpc>
                      </a:pPr>
                      <a:r>
                        <a:rPr lang="nl-NL" sz="1100" dirty="0">
                          <a:effectLst/>
                        </a:rPr>
                        <a:t>Daarnaast is het lastig om spalktherapie in de Nederlandse geboortezorg te integreren.</a:t>
                      </a:r>
                    </a:p>
                    <a:p>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dirty="0">
                          <a:effectLst/>
                        </a:rPr>
                        <a:t>Geen</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r>
                        <a:rPr lang="nl-NL" sz="1100" dirty="0">
                          <a:effectLst/>
                        </a:rPr>
                        <a:t>Wetenschappelijke verenigingen (NVPC, NVKNO)</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14" marR="34414" marT="0" marB="0"/>
                </a:tc>
                <a:tc>
                  <a:txBody>
                    <a:bodyPr/>
                    <a:lstStyle/>
                    <a:p>
                      <a:pPr>
                        <a:lnSpc>
                          <a:spcPts val="1345"/>
                        </a:lnSpc>
                      </a:pPr>
                      <a:r>
                        <a:rPr lang="nl-NL" sz="1100" dirty="0">
                          <a:effectLst/>
                        </a:rPr>
                        <a:t> </a:t>
                      </a:r>
                      <a:endParaRPr lang="nl-NL" sz="11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txBody>
                  <a:tcPr marL="34414" marR="34414" marT="0" marB="0"/>
                </a:tc>
                <a:extLst>
                  <a:ext uri="{0D108BD9-81ED-4DB2-BD59-A6C34878D82A}">
                    <a16:rowId xmlns:a16="http://schemas.microsoft.com/office/drawing/2014/main" val="3822955100"/>
                  </a:ext>
                </a:extLst>
              </a:tr>
            </a:tbl>
          </a:graphicData>
        </a:graphic>
      </p:graphicFrame>
    </p:spTree>
    <p:extLst>
      <p:ext uri="{BB962C8B-B14F-4D97-AF65-F5344CB8AC3E}">
        <p14:creationId xmlns:p14="http://schemas.microsoft.com/office/powerpoint/2010/main" val="2441316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700808"/>
            <a:ext cx="8472642" cy="4320000"/>
          </a:xfrm>
        </p:spPr>
        <p:txBody>
          <a:bodyPr/>
          <a:lstStyle/>
          <a:p>
            <a:pPr marL="0" indent="0">
              <a:buNone/>
            </a:pPr>
            <a:r>
              <a:rPr lang="nl-NL" sz="1800" b="1" dirty="0"/>
              <a:t>Uitgangsvraag</a:t>
            </a:r>
          </a:p>
          <a:p>
            <a:r>
              <a:rPr lang="nl-NL" sz="1800" dirty="0">
                <a:effectLst/>
                <a:latin typeface="Calibri" panose="020F0502020204030204" pitchFamily="34" charset="0"/>
                <a:ea typeface="Times New Roman" panose="02020603050405020304" pitchFamily="18" charset="0"/>
                <a:cs typeface="Arial" panose="020B0604020202020204" pitchFamily="34" charset="0"/>
              </a:rPr>
              <a:t>Wat is de plaats van een implantaat (</a:t>
            </a:r>
            <a:r>
              <a:rPr lang="nl-NL" sz="1800" dirty="0" err="1">
                <a:effectLst/>
                <a:latin typeface="Calibri" panose="020F0502020204030204" pitchFamily="34" charset="0"/>
                <a:ea typeface="Times New Roman" panose="02020603050405020304" pitchFamily="18" charset="0"/>
                <a:cs typeface="Arial" panose="020B0604020202020204" pitchFamily="34" charset="0"/>
              </a:rPr>
              <a:t>Earfold</a:t>
            </a:r>
            <a:r>
              <a:rPr lang="nl-NL" sz="1800" dirty="0">
                <a:effectLst/>
                <a:latin typeface="Calibri" panose="020F0502020204030204" pitchFamily="34" charset="0"/>
                <a:ea typeface="Times New Roman" panose="02020603050405020304" pitchFamily="18" charset="0"/>
                <a:cs typeface="Arial" panose="020B0604020202020204" pitchFamily="34" charset="0"/>
              </a:rPr>
              <a:t>) voor een correctie van afstaande oren?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t>Achtergrond</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Over het algemeen wordt er direct gedacht aan een invasieve behandeling bij de correctie van afstaande oren waarbij de antihelix mist.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Het plaatsen van de hechtingen vraagt een geoefend oog, waarbij er een leercurve is ten opzichte van het verkrijgen van een voorspelbaar resultaat.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Met de introductie van de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Earfold</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is de kraakbeensparende techniek de uitgangssituatie geweest, waarbij minimale dissectie, gebruiksvriendelijkheid en een hoge voorspelbaarheid op de voorgrond staan. Door materiaal te gebruiken dat buigbaar en inert is en steriel geplaatst kan worden, verwacht men weinig weefselreactie conform het gebruik van onoplosbare hechtingen. Deze techniek zou daarom in theorie weinig invasief kunnen zijn, een voorspelbaar resultaat kunnen geven, en een kortere operatie duur kunnen opleveren.</a:t>
            </a:r>
            <a:endParaRPr lang="nl-NL"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2.3 Implantaat</a:t>
            </a:r>
          </a:p>
        </p:txBody>
      </p:sp>
      <p:pic>
        <p:nvPicPr>
          <p:cNvPr id="6" name="Afbeelding 5">
            <a:extLst>
              <a:ext uri="{FF2B5EF4-FFF2-40B4-BE49-F238E27FC236}">
                <a16:creationId xmlns:a16="http://schemas.microsoft.com/office/drawing/2014/main" id="{84FBE5A9-B9A0-E6BC-5E4F-D6EBC78239C5}"/>
              </a:ext>
            </a:extLst>
          </p:cNvPr>
          <p:cNvPicPr>
            <a:picLocks noChangeAspect="1"/>
          </p:cNvPicPr>
          <p:nvPr/>
        </p:nvPicPr>
        <p:blipFill rotWithShape="1">
          <a:blip r:embed="rId3"/>
          <a:srcRect l="2701" r="15757"/>
          <a:stretch/>
        </p:blipFill>
        <p:spPr>
          <a:xfrm>
            <a:off x="9028147" y="332800"/>
            <a:ext cx="2817553" cy="2376120"/>
          </a:xfrm>
          <a:prstGeom prst="rect">
            <a:avLst/>
          </a:prstGeom>
        </p:spPr>
      </p:pic>
    </p:spTree>
    <p:extLst>
      <p:ext uri="{BB962C8B-B14F-4D97-AF65-F5344CB8AC3E}">
        <p14:creationId xmlns:p14="http://schemas.microsoft.com/office/powerpoint/2010/main" val="297162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10704890" cy="4320000"/>
          </a:xfrm>
        </p:spPr>
        <p:txBody>
          <a:bodyPr/>
          <a:lstStyle/>
          <a:p>
            <a:pPr marL="0" indent="0">
              <a:buNone/>
            </a:pPr>
            <a:r>
              <a:rPr lang="nl-NL" sz="2000" b="1" dirty="0"/>
              <a:t>Rationale voor de aanbeveling</a:t>
            </a: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Gezien de minimale hoeveelheid literatuur die te vinden is over de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0"/>
              </a:rPr>
              <a:t>Earfold</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techniek, welke daarnaast grotendeels afkomstig is van de ontwerpers van het product, lijkt de bewijslast ten gunste van deze techniek vooralsnog afwezig. Voor een aanbeveling omtrent een aanpassing van de huidige praktijkvoering naar een nieuwe, duurdere techniek dient in ieder geval de nieuwe procedure minstens een gelijkend of lager aantal complicaties te geven, welke niet alleen in aantal maar ook in ernst lager liggen dan de norm. Het product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0"/>
              </a:rPr>
              <a:t>Earfold</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heeft zich in de summiere studies welke erover zijn gepubliceerd niet als zodanig getoond. </a:t>
            </a: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Secundair aan aantal en ernst van complicaties zijn de kosten van het product aanzienlijk hoger dan de huidige technieken, welke plaatsvinden met hechtingen of het in- of wegsnijden van het kraakbeen. De kosten van de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0"/>
              </a:rPr>
              <a:t>Earfold</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implantaten zijn dusdanig hoog dat deze tot op heden geen voordeel opleveren ten opzichte van de snelheid waarmee de procedure in geoefende handen plaatsvindt. </a:t>
            </a: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Vervolgonderzoek zal moeten uitwijzen of de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0"/>
              </a:rPr>
              <a:t>Earfold</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in de toekomst wellicht wel veilig gebruikt kan worden.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2.3 Implantaat</a:t>
            </a:r>
          </a:p>
        </p:txBody>
      </p:sp>
    </p:spTree>
    <p:extLst>
      <p:ext uri="{BB962C8B-B14F-4D97-AF65-F5344CB8AC3E}">
        <p14:creationId xmlns:p14="http://schemas.microsoft.com/office/powerpoint/2010/main" val="1769728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10411594" cy="4320000"/>
          </a:xfrm>
        </p:spPr>
        <p:txBody>
          <a:bodyPr/>
          <a:lstStyle/>
          <a:p>
            <a:pPr marL="0" indent="0">
              <a:buNone/>
            </a:pPr>
            <a:r>
              <a:rPr lang="nl-NL" sz="2000" b="1" dirty="0"/>
              <a:t>Aanbeveling</a:t>
            </a:r>
          </a:p>
          <a:p>
            <a:pPr lvl="8"/>
            <a:br>
              <a:rPr lang="nl-NL" sz="2800" b="1" dirty="0"/>
            </a:br>
            <a:r>
              <a:rPr lang="nl-NL" sz="2000" dirty="0"/>
              <a:t>Overweeg de </a:t>
            </a:r>
            <a:r>
              <a:rPr lang="nl-NL" sz="2000" dirty="0" err="1"/>
              <a:t>Earfold</a:t>
            </a:r>
            <a:r>
              <a:rPr lang="nl-NL" sz="2000" dirty="0"/>
              <a:t> niet te gebruiken.</a:t>
            </a:r>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2.3 Implantaat</a:t>
            </a:r>
          </a:p>
        </p:txBody>
      </p:sp>
    </p:spTree>
    <p:extLst>
      <p:ext uri="{BB962C8B-B14F-4D97-AF65-F5344CB8AC3E}">
        <p14:creationId xmlns:p14="http://schemas.microsoft.com/office/powerpoint/2010/main" val="3878161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10411594" cy="4320000"/>
          </a:xfrm>
        </p:spPr>
        <p:txBody>
          <a:bodyPr/>
          <a:lstStyle/>
          <a:p>
            <a:pPr marL="0" indent="0">
              <a:buNone/>
            </a:pPr>
            <a:r>
              <a:rPr lang="nl-NL" sz="2000" b="1" dirty="0"/>
              <a:t>Implementatieplan</a:t>
            </a:r>
          </a:p>
          <a:p>
            <a:pPr marL="0" indent="0">
              <a:buNone/>
            </a:pPr>
            <a:endParaRPr lang="nl-NL" sz="2000"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2.3 Implantaat</a:t>
            </a:r>
          </a:p>
        </p:txBody>
      </p:sp>
      <p:graphicFrame>
        <p:nvGraphicFramePr>
          <p:cNvPr id="4" name="Table 3">
            <a:extLst>
              <a:ext uri="{FF2B5EF4-FFF2-40B4-BE49-F238E27FC236}">
                <a16:creationId xmlns:a16="http://schemas.microsoft.com/office/drawing/2014/main" id="{994DA4CE-F6B1-4759-B163-D80D715FF137}"/>
              </a:ext>
            </a:extLst>
          </p:cNvPr>
          <p:cNvGraphicFramePr>
            <a:graphicFrameLocks noGrp="1"/>
          </p:cNvGraphicFramePr>
          <p:nvPr>
            <p:extLst>
              <p:ext uri="{D42A27DB-BD31-4B8C-83A1-F6EECF244321}">
                <p14:modId xmlns:p14="http://schemas.microsoft.com/office/powerpoint/2010/main" val="2620522075"/>
              </p:ext>
            </p:extLst>
          </p:nvPr>
        </p:nvGraphicFramePr>
        <p:xfrm>
          <a:off x="552971" y="3236817"/>
          <a:ext cx="11017224" cy="2458466"/>
        </p:xfrm>
        <a:graphic>
          <a:graphicData uri="http://schemas.openxmlformats.org/drawingml/2006/table">
            <a:tbl>
              <a:tblPr firstRow="1" firstCol="1" bandRow="1">
                <a:tableStyleId>{5C22544A-7EE6-4342-B048-85BDC9FD1C3A}</a:tableStyleId>
              </a:tblPr>
              <a:tblGrid>
                <a:gridCol w="1377153">
                  <a:extLst>
                    <a:ext uri="{9D8B030D-6E8A-4147-A177-3AD203B41FA5}">
                      <a16:colId xmlns:a16="http://schemas.microsoft.com/office/drawing/2014/main" val="3615799290"/>
                    </a:ext>
                  </a:extLst>
                </a:gridCol>
                <a:gridCol w="1377153">
                  <a:extLst>
                    <a:ext uri="{9D8B030D-6E8A-4147-A177-3AD203B41FA5}">
                      <a16:colId xmlns:a16="http://schemas.microsoft.com/office/drawing/2014/main" val="206951984"/>
                    </a:ext>
                  </a:extLst>
                </a:gridCol>
                <a:gridCol w="1377153">
                  <a:extLst>
                    <a:ext uri="{9D8B030D-6E8A-4147-A177-3AD203B41FA5}">
                      <a16:colId xmlns:a16="http://schemas.microsoft.com/office/drawing/2014/main" val="2034355715"/>
                    </a:ext>
                  </a:extLst>
                </a:gridCol>
                <a:gridCol w="1377153">
                  <a:extLst>
                    <a:ext uri="{9D8B030D-6E8A-4147-A177-3AD203B41FA5}">
                      <a16:colId xmlns:a16="http://schemas.microsoft.com/office/drawing/2014/main" val="3796090412"/>
                    </a:ext>
                  </a:extLst>
                </a:gridCol>
                <a:gridCol w="1377153">
                  <a:extLst>
                    <a:ext uri="{9D8B030D-6E8A-4147-A177-3AD203B41FA5}">
                      <a16:colId xmlns:a16="http://schemas.microsoft.com/office/drawing/2014/main" val="3282672908"/>
                    </a:ext>
                  </a:extLst>
                </a:gridCol>
                <a:gridCol w="1377153">
                  <a:extLst>
                    <a:ext uri="{9D8B030D-6E8A-4147-A177-3AD203B41FA5}">
                      <a16:colId xmlns:a16="http://schemas.microsoft.com/office/drawing/2014/main" val="2577318439"/>
                    </a:ext>
                  </a:extLst>
                </a:gridCol>
                <a:gridCol w="1377153">
                  <a:extLst>
                    <a:ext uri="{9D8B030D-6E8A-4147-A177-3AD203B41FA5}">
                      <a16:colId xmlns:a16="http://schemas.microsoft.com/office/drawing/2014/main" val="1097468515"/>
                    </a:ext>
                  </a:extLst>
                </a:gridCol>
                <a:gridCol w="1377153">
                  <a:extLst>
                    <a:ext uri="{9D8B030D-6E8A-4147-A177-3AD203B41FA5}">
                      <a16:colId xmlns:a16="http://schemas.microsoft.com/office/drawing/2014/main" val="2384296853"/>
                    </a:ext>
                  </a:extLst>
                </a:gridCol>
              </a:tblGrid>
              <a:tr h="838200">
                <a:tc>
                  <a:txBody>
                    <a:bodyPr/>
                    <a:lstStyle/>
                    <a:p>
                      <a:r>
                        <a:rPr lang="nl-NL" sz="1600">
                          <a:effectLst/>
                        </a:rPr>
                        <a:t>Aanbeveling</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Tijdspad voor implementatie: </a:t>
                      </a:r>
                      <a:br>
                        <a:rPr lang="nl-NL" sz="1600">
                          <a:effectLst/>
                        </a:rPr>
                      </a:br>
                      <a:r>
                        <a:rPr lang="nl-NL" sz="1600">
                          <a:effectLst/>
                        </a:rPr>
                        <a:t>&lt; 1 jaar,</a:t>
                      </a:r>
                      <a:endParaRPr lang="nl-NL" sz="1800">
                        <a:effectLst/>
                      </a:endParaRPr>
                    </a:p>
                    <a:p>
                      <a:r>
                        <a:rPr lang="nl-NL" sz="1600">
                          <a:effectLst/>
                        </a:rPr>
                        <a:t>1 tot 3 jaar of </a:t>
                      </a:r>
                      <a:endParaRPr lang="nl-NL" sz="1800">
                        <a:effectLst/>
                      </a:endParaRPr>
                    </a:p>
                    <a:p>
                      <a:r>
                        <a:rPr lang="nl-NL" sz="1600">
                          <a:effectLst/>
                        </a:rPr>
                        <a:t>&gt; 3 jaar</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Verwacht effect op kosten</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Randvoorwaarden voor implementatie (binnen aangegeven tijdspad)</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Mogelijke barrières voor implementatie</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Te ondernemen acties voor implementatie</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Verantwoordelijken voor acties</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Overige opmerkingen</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8953714"/>
                  </a:ext>
                </a:extLst>
              </a:tr>
              <a:tr h="684403">
                <a:tc>
                  <a:txBody>
                    <a:bodyPr/>
                    <a:lstStyle/>
                    <a:p>
                      <a:pPr algn="l"/>
                      <a:r>
                        <a:rPr lang="nl-NL" sz="1600" dirty="0">
                          <a:effectLst/>
                        </a:rPr>
                        <a:t>Overweeg de </a:t>
                      </a:r>
                      <a:r>
                        <a:rPr lang="nl-NL" sz="1600" dirty="0" err="1">
                          <a:effectLst/>
                        </a:rPr>
                        <a:t>Earfold</a:t>
                      </a:r>
                      <a:r>
                        <a:rPr lang="nl-NL" sz="1600" dirty="0">
                          <a:effectLst/>
                        </a:rPr>
                        <a:t> niet te gebruiken.</a:t>
                      </a:r>
                    </a:p>
                    <a:p>
                      <a:pPr algn="l">
                        <a:lnSpc>
                          <a:spcPct val="115000"/>
                        </a:lnSpc>
                      </a:pPr>
                      <a:r>
                        <a:rPr lang="nl-NL" sz="1600" dirty="0">
                          <a:effectLst/>
                        </a:rPr>
                        <a:t> </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&lt;1 jaar</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dirty="0">
                          <a:effectLst/>
                        </a:rPr>
                        <a:t>Geen</a:t>
                      </a:r>
                      <a:endParaRPr lang="nl-N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Geen</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Geen</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Geen</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a:effectLst/>
                        </a:rPr>
                        <a:t>n.v.t.</a:t>
                      </a:r>
                      <a:endParaRPr lang="nl-N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dirty="0">
                          <a:effectLst/>
                        </a:rPr>
                        <a:t> </a:t>
                      </a:r>
                      <a:endParaRPr lang="nl-N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5614771"/>
                  </a:ext>
                </a:extLst>
              </a:tr>
            </a:tbl>
          </a:graphicData>
        </a:graphic>
      </p:graphicFrame>
    </p:spTree>
    <p:extLst>
      <p:ext uri="{BB962C8B-B14F-4D97-AF65-F5344CB8AC3E}">
        <p14:creationId xmlns:p14="http://schemas.microsoft.com/office/powerpoint/2010/main" val="3239679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2" y="1700808"/>
            <a:ext cx="10751205" cy="4320000"/>
          </a:xfrm>
        </p:spPr>
        <p:txBody>
          <a:bodyPr/>
          <a:lstStyle/>
          <a:p>
            <a:pPr marL="0" indent="0">
              <a:buNone/>
            </a:pPr>
            <a:r>
              <a:rPr lang="nl-NL" sz="1800" b="1" dirty="0"/>
              <a:t>Uitgangsvraag</a:t>
            </a:r>
          </a:p>
          <a:p>
            <a:pPr algn="l">
              <a:spcAft>
                <a:spcPts val="300"/>
              </a:spcAft>
              <a:tabLst>
                <a:tab pos="359410" algn="l"/>
                <a:tab pos="718820" algn="l"/>
                <a:tab pos="1890395" algn="l"/>
                <a:tab pos="1980565" algn="l"/>
                <a:tab pos="2877185" algn="l"/>
                <a:tab pos="3236595" algn="l"/>
                <a:tab pos="3596640" algn="l"/>
                <a:tab pos="3956050" algn="l"/>
                <a:tab pos="4315460" algn="l"/>
                <a:tab pos="4675505" algn="l"/>
                <a:tab pos="5034915" algn="l"/>
                <a:tab pos="5394960" algn="l"/>
                <a:tab pos="5754370" algn="l"/>
                <a:tab pos="6113780" algn="l"/>
                <a:tab pos="6473825" algn="l"/>
                <a:tab pos="6833235" algn="l"/>
                <a:tab pos="7193280" algn="l"/>
                <a:tab pos="7552690" algn="l"/>
                <a:tab pos="7912100" algn="l"/>
                <a:tab pos="8272145" algn="l"/>
                <a:tab pos="8631555" algn="l"/>
                <a:tab pos="8991600" algn="l"/>
                <a:tab pos="9351010" algn="l"/>
                <a:tab pos="9710420" algn="l"/>
                <a:tab pos="10070465" algn="l"/>
                <a:tab pos="10429875" algn="l"/>
                <a:tab pos="10789920" algn="l"/>
                <a:tab pos="11149330" algn="l"/>
                <a:tab pos="11508740" algn="l"/>
                <a:tab pos="11868785" algn="l"/>
                <a:tab pos="12228195" algn="l"/>
                <a:tab pos="12588240" algn="l"/>
              </a:tabLst>
            </a:pPr>
            <a:r>
              <a:rPr lang="nl-NL" sz="1800" dirty="0">
                <a:effectLst/>
                <a:latin typeface="Calibri" panose="020F0502020204030204" pitchFamily="34" charset="0"/>
                <a:ea typeface="Times New Roman" panose="02020603050405020304" pitchFamily="18" charset="0"/>
                <a:cs typeface="Arial" panose="020B0604020202020204" pitchFamily="34" charset="0"/>
              </a:rPr>
              <a:t>Wat is de plaats van een hoofdverband na een correctie van afstaande oren?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t>Achtergrond</a:t>
            </a:r>
          </a:p>
          <a:p>
            <a:pPr marL="0" indent="0">
              <a:buNone/>
            </a:pPr>
            <a:r>
              <a:rPr lang="nl-NL" sz="1800" u="sng" dirty="0"/>
              <a:t>De mogelijke voordelen:</a:t>
            </a:r>
          </a:p>
          <a:p>
            <a:r>
              <a:rPr lang="nl-NL" sz="1800" dirty="0"/>
              <a:t>Immobilisatie. De wens te immobiliseren tot consolidatie/littekenvorming van de zojuist aangebrachte vorm. </a:t>
            </a:r>
          </a:p>
          <a:p>
            <a:r>
              <a:rPr lang="nl-NL" sz="1800" dirty="0"/>
              <a:t>Obliteratie van dode ruimte. Een hematoom rondom kraakbeen heeft potentieel grote gevolgen (resorptie/ infectie van kraakbeen) </a:t>
            </a:r>
          </a:p>
          <a:p>
            <a:r>
              <a:rPr lang="nl-NL" sz="1800" dirty="0"/>
              <a:t>Bescherming. Met name de jongste categorie patiënten zijn moeizamer te instrueren, slapen onrustiger en hebben een lichamelijk actiever leven met leeftijdsgenoten </a:t>
            </a:r>
          </a:p>
          <a:p>
            <a:pPr marL="0" indent="0">
              <a:buNone/>
            </a:pPr>
            <a:r>
              <a:rPr lang="nl-NL" sz="1800" u="sng" dirty="0"/>
              <a:t>De mogelijke nadelen:</a:t>
            </a:r>
          </a:p>
          <a:p>
            <a:r>
              <a:rPr lang="nl-NL" sz="1800" dirty="0"/>
              <a:t> Beperking van dagelijkse hygiëne (haar wassen), jeuk, afzakkend verband, kans op drukplekken, verband kan complicaties maskeren, verband is stigmatiserend</a:t>
            </a:r>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3 Hoofdverband</a:t>
            </a:r>
          </a:p>
        </p:txBody>
      </p:sp>
      <p:pic>
        <p:nvPicPr>
          <p:cNvPr id="4" name="Afbeelding 3">
            <a:extLst>
              <a:ext uri="{FF2B5EF4-FFF2-40B4-BE49-F238E27FC236}">
                <a16:creationId xmlns:a16="http://schemas.microsoft.com/office/drawing/2014/main" id="{3E6AE0B6-EF49-C261-3AB3-A2EBD2249A25}"/>
              </a:ext>
            </a:extLst>
          </p:cNvPr>
          <p:cNvPicPr>
            <a:picLocks noChangeAspect="1"/>
          </p:cNvPicPr>
          <p:nvPr/>
        </p:nvPicPr>
        <p:blipFill>
          <a:blip r:embed="rId3"/>
          <a:stretch>
            <a:fillRect/>
          </a:stretch>
        </p:blipFill>
        <p:spPr>
          <a:xfrm>
            <a:off x="9121923" y="381506"/>
            <a:ext cx="2566595" cy="2566595"/>
          </a:xfrm>
          <a:prstGeom prst="rect">
            <a:avLst/>
          </a:prstGeom>
        </p:spPr>
      </p:pic>
    </p:spTree>
    <p:extLst>
      <p:ext uri="{BB962C8B-B14F-4D97-AF65-F5344CB8AC3E}">
        <p14:creationId xmlns:p14="http://schemas.microsoft.com/office/powerpoint/2010/main" val="3016198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7968586" cy="4320000"/>
          </a:xfrm>
        </p:spPr>
        <p:txBody>
          <a:bodyPr/>
          <a:lstStyle/>
          <a:p>
            <a:pPr marL="0" indent="0">
              <a:buNone/>
            </a:pPr>
            <a:r>
              <a:rPr lang="nl-NL" sz="2000" b="1" dirty="0"/>
              <a:t>Rationale voor de aanbeveling</a:t>
            </a:r>
          </a:p>
          <a:p>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Het gebruik en de duur van het gebruik van een hoofdverband na een oorcorrectie als bescherming voor de zojuist gecorrigeerde oren blijkt niet gebaseerd op wetenschappelijk onderzoek. Desalniettemin zal elke operateur instinctief terugvallen op een postoperatief hoofdverband om wonden te beschermen tegen impulsief en niet stuurbaar gedrag van de patiënt en zo het risico op complicaties die hij/zij niet in handen heeft direct postoperatief te beperken. Logischerwijs is dit met name direct postoperatief bij een verminderd bewustzijn en gevoelloosheid door sedatie/lokale verdoving. Het nut om dit echter langer vol te houden dan enkel deze periode van ontwaken en afname van gevoelloosheid lijkt afwezig te zijn. </a:t>
            </a:r>
          </a:p>
          <a:p>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De duur van het dragen van een hoofdverband dient daarom in het preoperatieve gesprek met de (ouder van de) patiënt overlegd te worden. Hierin kan dan de afweging gemaakt worden om het dragen van en de duur van het hoofdverband aan te passen aan de persoonlijke situatie waarbij instrueerbaarheid en zelfinzicht de voornaamste detergenten zijn.</a:t>
            </a:r>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3 Hoofdverband</a:t>
            </a:r>
          </a:p>
        </p:txBody>
      </p:sp>
      <p:pic>
        <p:nvPicPr>
          <p:cNvPr id="4" name="Afbeelding 3">
            <a:extLst>
              <a:ext uri="{FF2B5EF4-FFF2-40B4-BE49-F238E27FC236}">
                <a16:creationId xmlns:a16="http://schemas.microsoft.com/office/drawing/2014/main" id="{84E1E48B-CC08-1A32-CBEB-4CC2566CC5D9}"/>
              </a:ext>
            </a:extLst>
          </p:cNvPr>
          <p:cNvPicPr>
            <a:picLocks noChangeAspect="1"/>
          </p:cNvPicPr>
          <p:nvPr/>
        </p:nvPicPr>
        <p:blipFill>
          <a:blip r:embed="rId3"/>
          <a:stretch>
            <a:fillRect/>
          </a:stretch>
        </p:blipFill>
        <p:spPr>
          <a:xfrm>
            <a:off x="9193931" y="3626497"/>
            <a:ext cx="2531112" cy="2531112"/>
          </a:xfrm>
          <a:prstGeom prst="rect">
            <a:avLst/>
          </a:prstGeom>
        </p:spPr>
      </p:pic>
    </p:spTree>
    <p:extLst>
      <p:ext uri="{BB962C8B-B14F-4D97-AF65-F5344CB8AC3E}">
        <p14:creationId xmlns:p14="http://schemas.microsoft.com/office/powerpoint/2010/main" val="3231512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10411594" cy="4320000"/>
          </a:xfrm>
        </p:spPr>
        <p:txBody>
          <a:bodyPr/>
          <a:lstStyle/>
          <a:p>
            <a:pPr marL="0" indent="0">
              <a:buNone/>
            </a:pPr>
            <a:r>
              <a:rPr lang="nl-NL" sz="2000" b="1" dirty="0"/>
              <a:t>Aanbeveling</a:t>
            </a:r>
          </a:p>
          <a:p>
            <a:pPr marL="0" indent="0">
              <a:lnSpc>
                <a:spcPts val="1345"/>
              </a:lnSpc>
              <a:buNone/>
            </a:pPr>
            <a:br>
              <a:rPr lang="nl-NL" sz="2800" b="1" dirty="0"/>
            </a:br>
            <a:r>
              <a:rPr lang="nl-NL" sz="1800" i="1"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20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Leg na de oorcorrectie een hoofdverband aan voor ten minste 24 uur. </a:t>
            </a:r>
            <a:endParaRPr lang="nl-NL" sz="20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20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Overweeg te continueren met het hoofdverband indien preoperatief de inschatting is gemaakt dat dit past bij de beweeglijkheid en/of de instrueerbaarheid van de patiënt.</a:t>
            </a:r>
            <a:endParaRPr lang="nl-NL" sz="20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20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Weeg voor het bepalen van de duur van het dragen de kans op complicaties af tegen het ervaren ongemak van de patiënt. </a:t>
            </a:r>
            <a:endParaRPr lang="nl-NL" sz="20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lvl="8"/>
            <a:endParaRPr lang="nl-NL" sz="2000"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3 Hoofdverband</a:t>
            </a:r>
          </a:p>
        </p:txBody>
      </p:sp>
    </p:spTree>
    <p:extLst>
      <p:ext uri="{BB962C8B-B14F-4D97-AF65-F5344CB8AC3E}">
        <p14:creationId xmlns:p14="http://schemas.microsoft.com/office/powerpoint/2010/main" val="232041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10411594" cy="4320000"/>
          </a:xfrm>
        </p:spPr>
        <p:txBody>
          <a:bodyPr/>
          <a:lstStyle/>
          <a:p>
            <a:pPr marL="0" indent="0">
              <a:buNone/>
            </a:pPr>
            <a:r>
              <a:rPr lang="nl-NL" sz="2000" b="1" dirty="0"/>
              <a:t>Implementatieplan</a:t>
            </a:r>
          </a:p>
          <a:p>
            <a:pPr marL="0" indent="0">
              <a:buNone/>
            </a:pPr>
            <a:endParaRPr lang="nl-NL" sz="20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lvl="8"/>
            <a:endParaRPr lang="nl-NL" sz="2000"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3 Hoofdverband</a:t>
            </a:r>
          </a:p>
        </p:txBody>
      </p:sp>
      <p:graphicFrame>
        <p:nvGraphicFramePr>
          <p:cNvPr id="4" name="Table 3">
            <a:extLst>
              <a:ext uri="{FF2B5EF4-FFF2-40B4-BE49-F238E27FC236}">
                <a16:creationId xmlns:a16="http://schemas.microsoft.com/office/drawing/2014/main" id="{8E323EF4-CD18-047E-7A48-4C1F04011A49}"/>
              </a:ext>
            </a:extLst>
          </p:cNvPr>
          <p:cNvGraphicFramePr>
            <a:graphicFrameLocks noGrp="1"/>
          </p:cNvGraphicFramePr>
          <p:nvPr>
            <p:extLst>
              <p:ext uri="{D42A27DB-BD31-4B8C-83A1-F6EECF244321}">
                <p14:modId xmlns:p14="http://schemas.microsoft.com/office/powerpoint/2010/main" val="3270277098"/>
              </p:ext>
            </p:extLst>
          </p:nvPr>
        </p:nvGraphicFramePr>
        <p:xfrm>
          <a:off x="552971" y="2205756"/>
          <a:ext cx="11305253" cy="4584630"/>
        </p:xfrm>
        <a:graphic>
          <a:graphicData uri="http://schemas.openxmlformats.org/drawingml/2006/table">
            <a:tbl>
              <a:tblPr firstRow="1" firstCol="1" bandRow="1">
                <a:tableStyleId>{5C22544A-7EE6-4342-B048-85BDC9FD1C3A}</a:tableStyleId>
              </a:tblPr>
              <a:tblGrid>
                <a:gridCol w="2749559">
                  <a:extLst>
                    <a:ext uri="{9D8B030D-6E8A-4147-A177-3AD203B41FA5}">
                      <a16:colId xmlns:a16="http://schemas.microsoft.com/office/drawing/2014/main" val="4167328166"/>
                    </a:ext>
                  </a:extLst>
                </a:gridCol>
                <a:gridCol w="1222242">
                  <a:extLst>
                    <a:ext uri="{9D8B030D-6E8A-4147-A177-3AD203B41FA5}">
                      <a16:colId xmlns:a16="http://schemas.microsoft.com/office/drawing/2014/main" val="2729311861"/>
                    </a:ext>
                  </a:extLst>
                </a:gridCol>
                <a:gridCol w="1222242">
                  <a:extLst>
                    <a:ext uri="{9D8B030D-6E8A-4147-A177-3AD203B41FA5}">
                      <a16:colId xmlns:a16="http://schemas.microsoft.com/office/drawing/2014/main" val="1859581619"/>
                    </a:ext>
                  </a:extLst>
                </a:gridCol>
                <a:gridCol w="1222242">
                  <a:extLst>
                    <a:ext uri="{9D8B030D-6E8A-4147-A177-3AD203B41FA5}">
                      <a16:colId xmlns:a16="http://schemas.microsoft.com/office/drawing/2014/main" val="3028959240"/>
                    </a:ext>
                  </a:extLst>
                </a:gridCol>
                <a:gridCol w="1222242">
                  <a:extLst>
                    <a:ext uri="{9D8B030D-6E8A-4147-A177-3AD203B41FA5}">
                      <a16:colId xmlns:a16="http://schemas.microsoft.com/office/drawing/2014/main" val="2910033426"/>
                    </a:ext>
                  </a:extLst>
                </a:gridCol>
                <a:gridCol w="1222242">
                  <a:extLst>
                    <a:ext uri="{9D8B030D-6E8A-4147-A177-3AD203B41FA5}">
                      <a16:colId xmlns:a16="http://schemas.microsoft.com/office/drawing/2014/main" val="141820586"/>
                    </a:ext>
                  </a:extLst>
                </a:gridCol>
                <a:gridCol w="902861">
                  <a:extLst>
                    <a:ext uri="{9D8B030D-6E8A-4147-A177-3AD203B41FA5}">
                      <a16:colId xmlns:a16="http://schemas.microsoft.com/office/drawing/2014/main" val="3961990076"/>
                    </a:ext>
                  </a:extLst>
                </a:gridCol>
                <a:gridCol w="1541623">
                  <a:extLst>
                    <a:ext uri="{9D8B030D-6E8A-4147-A177-3AD203B41FA5}">
                      <a16:colId xmlns:a16="http://schemas.microsoft.com/office/drawing/2014/main" val="4166078808"/>
                    </a:ext>
                  </a:extLst>
                </a:gridCol>
              </a:tblGrid>
              <a:tr h="1231142">
                <a:tc>
                  <a:txBody>
                    <a:bodyPr/>
                    <a:lstStyle/>
                    <a:p>
                      <a:r>
                        <a:rPr lang="nl-NL" sz="1400">
                          <a:effectLst/>
                        </a:rPr>
                        <a:t>Aanbeveling</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Tijdspad voor implementatie: </a:t>
                      </a:r>
                      <a:br>
                        <a:rPr lang="nl-NL" sz="1400">
                          <a:effectLst/>
                        </a:rPr>
                      </a:br>
                      <a:r>
                        <a:rPr lang="nl-NL" sz="1400">
                          <a:effectLst/>
                        </a:rPr>
                        <a:t>&lt; 1 jaar,</a:t>
                      </a:r>
                      <a:endParaRPr lang="nl-NL" sz="1600">
                        <a:effectLst/>
                      </a:endParaRPr>
                    </a:p>
                    <a:p>
                      <a:r>
                        <a:rPr lang="nl-NL" sz="1400">
                          <a:effectLst/>
                        </a:rPr>
                        <a:t>1 tot 3 jaar of </a:t>
                      </a:r>
                      <a:endParaRPr lang="nl-NL" sz="1600">
                        <a:effectLst/>
                      </a:endParaRPr>
                    </a:p>
                    <a:p>
                      <a:r>
                        <a:rPr lang="nl-NL" sz="1400">
                          <a:effectLst/>
                        </a:rPr>
                        <a:t>&gt; 3 jaar</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Verwacht effect op kosten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Randvoorwaarden voor implementatie (binnen aangegeven tijdspad)</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Mogelijke barrières voor implementatie</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Te ondernemen acties voor implementatie</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Verantwoordelijken voor acties</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Overige opmerkingen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extLst>
                  <a:ext uri="{0D108BD9-81ED-4DB2-BD59-A6C34878D82A}">
                    <a16:rowId xmlns:a16="http://schemas.microsoft.com/office/drawing/2014/main" val="1297119138"/>
                  </a:ext>
                </a:extLst>
              </a:tr>
              <a:tr h="3304470">
                <a:tc>
                  <a:txBody>
                    <a:bodyPr/>
                    <a:lstStyle/>
                    <a:p>
                      <a:pPr>
                        <a:lnSpc>
                          <a:spcPts val="1345"/>
                        </a:lnSpc>
                      </a:pPr>
                      <a:r>
                        <a:rPr lang="nl-NL" sz="1400">
                          <a:effectLst/>
                        </a:rPr>
                        <a:t>Leg na de oorcorrectie een hoofdverband aan voor ten minste 24 uur. </a:t>
                      </a:r>
                    </a:p>
                    <a:p>
                      <a:pPr>
                        <a:lnSpc>
                          <a:spcPts val="1345"/>
                        </a:lnSpc>
                      </a:pPr>
                      <a:r>
                        <a:rPr lang="nl-NL" sz="1400">
                          <a:effectLst/>
                        </a:rPr>
                        <a:t> </a:t>
                      </a:r>
                    </a:p>
                    <a:p>
                      <a:pPr>
                        <a:lnSpc>
                          <a:spcPts val="1345"/>
                        </a:lnSpc>
                      </a:pPr>
                      <a:r>
                        <a:rPr lang="nl-NL" sz="1400">
                          <a:effectLst/>
                        </a:rPr>
                        <a:t>Overweeg te continueren met het hoofdverband indien preoperatief de inschatting is gemaakt dat dit past bij de beweeglijkheid en/of de instrueerbaarheid van de patiënt.</a:t>
                      </a:r>
                    </a:p>
                    <a:p>
                      <a:pPr>
                        <a:lnSpc>
                          <a:spcPts val="1345"/>
                        </a:lnSpc>
                      </a:pPr>
                      <a:r>
                        <a:rPr lang="nl-NL" sz="1400">
                          <a:effectLst/>
                        </a:rPr>
                        <a:t> </a:t>
                      </a:r>
                    </a:p>
                    <a:p>
                      <a:pPr>
                        <a:lnSpc>
                          <a:spcPts val="1345"/>
                        </a:lnSpc>
                      </a:pPr>
                      <a:r>
                        <a:rPr lang="nl-NL" sz="1400">
                          <a:effectLst/>
                        </a:rPr>
                        <a:t>Weeg voor het bepalen van de duur van het dragen de kans op complicaties af tegen het ervaren ongemak van de patiënt. </a:t>
                      </a:r>
                      <a:endParaRPr lang="nl-NL" sz="140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txBody>
                  <a:tcPr marL="40161" marR="40161" marT="0" marB="0"/>
                </a:tc>
                <a:tc>
                  <a:txBody>
                    <a:bodyPr/>
                    <a:lstStyle/>
                    <a:p>
                      <a:r>
                        <a:rPr lang="nl-NL" sz="1400">
                          <a:effectLst/>
                        </a:rPr>
                        <a:t>1-3 jaar</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Geen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Kennis van de aanbeveling bij de specialist </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dirty="0">
                          <a:effectLst/>
                        </a:rPr>
                        <a:t>Kennis van de aanbeveling bij de specialist </a:t>
                      </a:r>
                      <a:endParaRPr lang="nl-N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Publicatie richtlijn, presentatie NVPC, landelijke studie?</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a:effectLst/>
                        </a:rPr>
                        <a:t>NVPC</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tc>
                  <a:txBody>
                    <a:bodyPr/>
                    <a:lstStyle/>
                    <a:p>
                      <a:r>
                        <a:rPr lang="nl-NL" sz="1400" dirty="0">
                          <a:effectLst/>
                        </a:rPr>
                        <a:t>Implementatie zou bespoedigd kunnen worden door de opzet van een RCT waarin een vergelijking wordt gemaakt tussen het dragen van een hoofdverband gedurende 24 uur versus 5 dagen, in een studiepopulatie van jong adolescenten (&gt;12 jaar).</a:t>
                      </a:r>
                      <a:endParaRPr lang="nl-N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61" marR="40161" marT="0" marB="0"/>
                </a:tc>
                <a:extLst>
                  <a:ext uri="{0D108BD9-81ED-4DB2-BD59-A6C34878D82A}">
                    <a16:rowId xmlns:a16="http://schemas.microsoft.com/office/drawing/2014/main" val="1736350764"/>
                  </a:ext>
                </a:extLst>
              </a:tr>
            </a:tbl>
          </a:graphicData>
        </a:graphic>
      </p:graphicFrame>
    </p:spTree>
    <p:extLst>
      <p:ext uri="{BB962C8B-B14F-4D97-AF65-F5344CB8AC3E}">
        <p14:creationId xmlns:p14="http://schemas.microsoft.com/office/powerpoint/2010/main" val="65870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2" y="1700808"/>
            <a:ext cx="10751205" cy="4320000"/>
          </a:xfrm>
        </p:spPr>
        <p:txBody>
          <a:bodyPr/>
          <a:lstStyle/>
          <a:p>
            <a:pPr marL="0" indent="0">
              <a:buNone/>
            </a:pPr>
            <a:r>
              <a:rPr lang="nl-NL" sz="1800" b="1" dirty="0"/>
              <a:t>Uitgangsvraag</a:t>
            </a:r>
          </a:p>
          <a:p>
            <a:pPr marL="0" indent="0">
              <a:buNone/>
            </a:pPr>
            <a:r>
              <a:rPr lang="nl-NL" sz="1800" dirty="0"/>
              <a:t>Hoe dient de zorg rondom een correctie van afstaande oren plaats te vinden? </a:t>
            </a:r>
          </a:p>
          <a:p>
            <a:pPr marL="0" indent="0">
              <a:buNone/>
            </a:pPr>
            <a:r>
              <a:rPr lang="nl-NL" sz="1800" dirty="0" err="1"/>
              <a:t>Subvragen</a:t>
            </a:r>
            <a:endParaRPr lang="nl-NL" sz="1800" dirty="0"/>
          </a:p>
          <a:p>
            <a:pPr marL="0" indent="0">
              <a:buNone/>
            </a:pPr>
            <a:r>
              <a:rPr lang="nl-NL" sz="1800" dirty="0"/>
              <a:t>a. Is het zinvol om antibioticaprofylaxe te geven?</a:t>
            </a:r>
          </a:p>
          <a:p>
            <a:pPr marL="0" indent="0">
              <a:buNone/>
            </a:pPr>
            <a:r>
              <a:rPr lang="nl-NL" sz="1800" dirty="0"/>
              <a:t>b. In welke setting dient een correctie van afstaande oren plaats te vinden? </a:t>
            </a:r>
          </a:p>
          <a:p>
            <a:pPr marL="0" indent="0" algn="l">
              <a:buNone/>
            </a:pP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t>Achtergrond</a:t>
            </a:r>
          </a:p>
          <a:p>
            <a:pPr algn="l"/>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chirurgische behandeling van een afstaand oor houdt in dat aan de achterzijde van de oorschelp een incisie wordt gemaakt door de huid tot op het kraakbeen van het oor. Dit kraakbeen wordt in meer of mindere mate losgemaakt van de huid en vervormd, waarbij gebruik wordt gemaakt van al dan niet permanente hechtingen om de vorm te fixeren en om de huid vervolgens weer te sluiten.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Contaminatie van het wondbed en een postoperatieve infectie tussen huid en kraakbeen is een potentiële complicatie. Ter preventie zal het wondgebied worden gedesinfecteerd en wordt er gewerkt met gesteriliseerde instrumenten.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4 Organisatie van zorg</a:t>
            </a:r>
          </a:p>
        </p:txBody>
      </p:sp>
    </p:spTree>
    <p:extLst>
      <p:ext uri="{BB962C8B-B14F-4D97-AF65-F5344CB8AC3E}">
        <p14:creationId xmlns:p14="http://schemas.microsoft.com/office/powerpoint/2010/main" val="241503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37313" y="1837609"/>
            <a:ext cx="7320514" cy="4320000"/>
          </a:xfrm>
        </p:spPr>
        <p:txBody>
          <a:bodyPr/>
          <a:lstStyle/>
          <a:p>
            <a:pPr algn="l"/>
            <a:r>
              <a:rPr lang="nl-NL" sz="2400" dirty="0"/>
              <a:t>Initiatiefnemer:  Nederlandse Vereniging voor Plastische Chirurgie (NVPC)</a:t>
            </a:r>
          </a:p>
          <a:p>
            <a:pPr algn="l"/>
            <a:r>
              <a:rPr lang="nl-NL" sz="2400" dirty="0"/>
              <a:t>In samenwerking met: Nederlandse Vereniging voor KNO (NVKNO) en Stichting Kind en Ziekenhuis</a:t>
            </a:r>
          </a:p>
          <a:p>
            <a:r>
              <a:rPr lang="nl-NL" dirty="0"/>
              <a:t>Met ondersteuning van het Kennisinstituut van de Federatie van Medisch Specialisten</a:t>
            </a: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Afstaande oren</a:t>
            </a:r>
          </a:p>
        </p:txBody>
      </p:sp>
      <p:pic>
        <p:nvPicPr>
          <p:cNvPr id="4" name="Afbeelding 4">
            <a:extLst>
              <a:ext uri="{FF2B5EF4-FFF2-40B4-BE49-F238E27FC236}">
                <a16:creationId xmlns:a16="http://schemas.microsoft.com/office/drawing/2014/main" id="{02660DF9-85AD-5D86-5831-3B62E06D2F79}"/>
              </a:ext>
            </a:extLst>
          </p:cNvPr>
          <p:cNvPicPr>
            <a:picLocks noChangeAspect="1"/>
          </p:cNvPicPr>
          <p:nvPr/>
        </p:nvPicPr>
        <p:blipFill rotWithShape="1">
          <a:blip r:embed="rId2"/>
          <a:srcRect l="81185" t="26621" r="7004" b="32646"/>
          <a:stretch/>
        </p:blipFill>
        <p:spPr>
          <a:xfrm>
            <a:off x="8804635" y="365125"/>
            <a:ext cx="2797403" cy="5426994"/>
          </a:xfrm>
          <a:prstGeom prst="rect">
            <a:avLst/>
          </a:prstGeom>
        </p:spPr>
      </p:pic>
      <p:pic>
        <p:nvPicPr>
          <p:cNvPr id="5" name="Afbeelding 6">
            <a:extLst>
              <a:ext uri="{FF2B5EF4-FFF2-40B4-BE49-F238E27FC236}">
                <a16:creationId xmlns:a16="http://schemas.microsoft.com/office/drawing/2014/main" id="{DD6E628A-2847-C2AE-1CFB-394DB9998BB2}"/>
              </a:ext>
            </a:extLst>
          </p:cNvPr>
          <p:cNvPicPr>
            <a:picLocks noChangeAspect="1"/>
          </p:cNvPicPr>
          <p:nvPr/>
        </p:nvPicPr>
        <p:blipFill>
          <a:blip r:embed="rId3"/>
          <a:stretch>
            <a:fillRect/>
          </a:stretch>
        </p:blipFill>
        <p:spPr>
          <a:xfrm>
            <a:off x="8325308" y="5817268"/>
            <a:ext cx="3761558" cy="359695"/>
          </a:xfrm>
          <a:prstGeom prst="rect">
            <a:avLst/>
          </a:prstGeom>
        </p:spPr>
      </p:pic>
    </p:spTree>
    <p:extLst>
      <p:ext uri="{BB962C8B-B14F-4D97-AF65-F5344CB8AC3E}">
        <p14:creationId xmlns:p14="http://schemas.microsoft.com/office/powerpoint/2010/main" val="1704814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6672442" cy="4320000"/>
          </a:xfrm>
        </p:spPr>
        <p:txBody>
          <a:bodyPr/>
          <a:lstStyle/>
          <a:p>
            <a:pPr marL="0" indent="0">
              <a:buNone/>
            </a:pPr>
            <a:r>
              <a:rPr lang="nl-NL" sz="1800" dirty="0"/>
              <a:t>Advies werd gebaseerd op de beschikbare relevante richtlijnen. </a:t>
            </a:r>
          </a:p>
          <a:p>
            <a:pPr marL="0" indent="0">
              <a:buNone/>
            </a:pPr>
            <a:r>
              <a:rPr lang="nl-NL" sz="1800" dirty="0"/>
              <a:t>Er is geen systematische search uitgevoerd. </a:t>
            </a:r>
          </a:p>
          <a:p>
            <a:r>
              <a:rPr lang="nl-NL" sz="1800" dirty="0"/>
              <a:t>SWAB-richtlijn </a:t>
            </a:r>
            <a:r>
              <a:rPr lang="nl-NL" sz="1800" dirty="0" err="1"/>
              <a:t>Peri-operatieve</a:t>
            </a:r>
            <a:r>
              <a:rPr lang="nl-NL" sz="1800" dirty="0"/>
              <a:t> profylaxe (2019) </a:t>
            </a:r>
          </a:p>
          <a:p>
            <a:r>
              <a:rPr lang="nl-NL" sz="1800" dirty="0"/>
              <a:t>Richtlijn ‘Luchtbehandeling in operatiekamers en behandelkamers’ (2022)</a:t>
            </a:r>
          </a:p>
          <a:p>
            <a:r>
              <a:rPr lang="nl-NL" sz="1800" dirty="0"/>
              <a:t>Richtlijn ‘Anesthesie bij kinderen’ (2017).</a:t>
            </a:r>
          </a:p>
          <a:p>
            <a:pPr marL="0" indent="0">
              <a:buNone/>
            </a:pPr>
            <a:endParaRPr lang="nl-NL" sz="2000" b="1" dirty="0"/>
          </a:p>
          <a:p>
            <a:pPr marL="0" indent="0">
              <a:buNone/>
            </a:pPr>
            <a:r>
              <a:rPr lang="nl-NL" sz="2000" b="1" dirty="0"/>
              <a:t>Rationale voor de aanbeveling</a:t>
            </a: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Een otoplastiek is een schone ingreep en de kans op infectie is klein. Bij schone ingrepen weegt het kleine voordeel van antibiotica niet op tegen de mogelijke nadelige gevolgen zoals allergie, toxiciteit, selectie van resistente stammen).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4 Organisatie van zorg</a:t>
            </a:r>
          </a:p>
        </p:txBody>
      </p:sp>
      <p:pic>
        <p:nvPicPr>
          <p:cNvPr id="5" name="Afbeelding 4">
            <a:extLst>
              <a:ext uri="{FF2B5EF4-FFF2-40B4-BE49-F238E27FC236}">
                <a16:creationId xmlns:a16="http://schemas.microsoft.com/office/drawing/2014/main" id="{EBB7D150-E091-3725-83E9-DC192C98D971}"/>
              </a:ext>
            </a:extLst>
          </p:cNvPr>
          <p:cNvPicPr>
            <a:picLocks noChangeAspect="1"/>
          </p:cNvPicPr>
          <p:nvPr/>
        </p:nvPicPr>
        <p:blipFill rotWithShape="1">
          <a:blip r:embed="rId3"/>
          <a:srcRect l="15469" t="8055" r="68203" b="84445"/>
          <a:stretch/>
        </p:blipFill>
        <p:spPr>
          <a:xfrm>
            <a:off x="8493420" y="1795348"/>
            <a:ext cx="2857499" cy="738301"/>
          </a:xfrm>
          <a:prstGeom prst="rect">
            <a:avLst/>
          </a:prstGeom>
        </p:spPr>
      </p:pic>
      <p:pic>
        <p:nvPicPr>
          <p:cNvPr id="6" name="Afbeelding 5">
            <a:extLst>
              <a:ext uri="{FF2B5EF4-FFF2-40B4-BE49-F238E27FC236}">
                <a16:creationId xmlns:a16="http://schemas.microsoft.com/office/drawing/2014/main" id="{4681D0D0-BF94-6504-6608-2D0066C73C47}"/>
              </a:ext>
            </a:extLst>
          </p:cNvPr>
          <p:cNvPicPr>
            <a:picLocks noChangeAspect="1"/>
          </p:cNvPicPr>
          <p:nvPr/>
        </p:nvPicPr>
        <p:blipFill>
          <a:blip r:embed="rId4"/>
          <a:stretch>
            <a:fillRect/>
          </a:stretch>
        </p:blipFill>
        <p:spPr>
          <a:xfrm>
            <a:off x="8277225" y="2829719"/>
            <a:ext cx="2857500" cy="952500"/>
          </a:xfrm>
          <a:prstGeom prst="rect">
            <a:avLst/>
          </a:prstGeom>
        </p:spPr>
      </p:pic>
      <p:pic>
        <p:nvPicPr>
          <p:cNvPr id="7" name="Afbeelding 6">
            <a:extLst>
              <a:ext uri="{FF2B5EF4-FFF2-40B4-BE49-F238E27FC236}">
                <a16:creationId xmlns:a16="http://schemas.microsoft.com/office/drawing/2014/main" id="{A6DE577F-247F-D870-FECE-F9445B95C035}"/>
              </a:ext>
            </a:extLst>
          </p:cNvPr>
          <p:cNvPicPr>
            <a:picLocks noChangeAspect="1"/>
          </p:cNvPicPr>
          <p:nvPr/>
        </p:nvPicPr>
        <p:blipFill>
          <a:blip r:embed="rId5"/>
          <a:stretch>
            <a:fillRect/>
          </a:stretch>
        </p:blipFill>
        <p:spPr>
          <a:xfrm>
            <a:off x="8496300" y="4001294"/>
            <a:ext cx="2857500" cy="1028700"/>
          </a:xfrm>
          <a:prstGeom prst="rect">
            <a:avLst/>
          </a:prstGeom>
          <a:solidFill>
            <a:schemeClr val="accent1"/>
          </a:solidFill>
        </p:spPr>
      </p:pic>
    </p:spTree>
    <p:extLst>
      <p:ext uri="{BB962C8B-B14F-4D97-AF65-F5344CB8AC3E}">
        <p14:creationId xmlns:p14="http://schemas.microsoft.com/office/powerpoint/2010/main" val="100613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10411594" cy="4320000"/>
          </a:xfrm>
        </p:spPr>
        <p:txBody>
          <a:bodyPr/>
          <a:lstStyle/>
          <a:p>
            <a:pPr marL="0" indent="0">
              <a:buNone/>
            </a:pPr>
            <a:r>
              <a:rPr lang="nl-NL" sz="2000" b="1" dirty="0"/>
              <a:t>Aanbeveling</a:t>
            </a:r>
          </a:p>
          <a:p>
            <a:pPr marL="0" indent="0">
              <a:lnSpc>
                <a:spcPts val="1345"/>
              </a:lnSpc>
              <a:buNone/>
            </a:pPr>
            <a:br>
              <a:rPr lang="nl-NL" sz="2800" b="1" dirty="0"/>
            </a:br>
            <a:r>
              <a:rPr lang="nl-NL" sz="1800" i="1"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algn="l"/>
            <a:r>
              <a:rPr lang="nl-NL" sz="2000" dirty="0">
                <a:effectLst/>
                <a:latin typeface="Calibri" panose="020F0502020204030204" pitchFamily="34" charset="0"/>
                <a:ea typeface="Calibri" panose="020F0502020204030204" pitchFamily="34" charset="0"/>
                <a:cs typeface="Times New Roman" panose="02020603050405020304" pitchFamily="18" charset="0"/>
              </a:rPr>
              <a:t>Geef geen antibioticaprofylaxe aan patiënten voorafgaand aan een correctie van afstaande oren.  </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2000" dirty="0">
                <a:effectLst/>
                <a:latin typeface="Calibri" panose="020F0502020204030204" pitchFamily="34" charset="0"/>
                <a:ea typeface="Calibri" panose="020F0502020204030204" pitchFamily="34" charset="0"/>
                <a:cs typeface="Times New Roman" panose="02020603050405020304" pitchFamily="18" charset="0"/>
              </a:rPr>
              <a:t>Bepaal in samenspraak met de (ouders/vertegenwoordigers van de) patiënt welke anesthesietechniek passend is: plaatselijke of algehele anesthesie.</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2000" dirty="0">
                <a:effectLst/>
                <a:latin typeface="Calibri" panose="020F0502020204030204" pitchFamily="34" charset="0"/>
                <a:ea typeface="Calibri" panose="020F0502020204030204" pitchFamily="34" charset="0"/>
                <a:cs typeface="Times New Roman" panose="02020603050405020304" pitchFamily="18" charset="0"/>
              </a:rPr>
              <a:t>Voer een correctie van afstaande oren onder plaatselijke verdoving na desinfectie van de huid uit op een zelfstandige behandelkamer. Voer een correctie onder algehele anesthesie uit op een klasse 1 of 2 OK.</a:t>
            </a:r>
            <a:endParaRPr lang="nl-NL"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4 Organisatie van zorg</a:t>
            </a:r>
          </a:p>
        </p:txBody>
      </p:sp>
    </p:spTree>
    <p:extLst>
      <p:ext uri="{BB962C8B-B14F-4D97-AF65-F5344CB8AC3E}">
        <p14:creationId xmlns:p14="http://schemas.microsoft.com/office/powerpoint/2010/main" val="4215041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a:xfrm>
            <a:off x="937313" y="1837609"/>
            <a:ext cx="10411594" cy="4320000"/>
          </a:xfrm>
        </p:spPr>
        <p:txBody>
          <a:bodyPr/>
          <a:lstStyle/>
          <a:p>
            <a:pPr marL="0" indent="0">
              <a:buNone/>
            </a:pPr>
            <a:r>
              <a:rPr lang="nl-NL" sz="2000" b="1" dirty="0"/>
              <a:t>Implementatieplan</a:t>
            </a:r>
            <a:endParaRPr lang="nl-NL" dirty="0"/>
          </a:p>
          <a:p>
            <a:pPr marL="0" indent="0">
              <a:buNone/>
            </a:pPr>
            <a:endParaRPr lang="nl-NL" sz="2000" dirty="0"/>
          </a:p>
          <a:p>
            <a:endParaRPr lang="nl-NL" sz="2000"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4 Organisatie van zorg</a:t>
            </a:r>
          </a:p>
        </p:txBody>
      </p:sp>
      <p:graphicFrame>
        <p:nvGraphicFramePr>
          <p:cNvPr id="4" name="Table 3">
            <a:extLst>
              <a:ext uri="{FF2B5EF4-FFF2-40B4-BE49-F238E27FC236}">
                <a16:creationId xmlns:a16="http://schemas.microsoft.com/office/drawing/2014/main" id="{B99EE556-F568-6F92-032D-2E66B5330C3A}"/>
              </a:ext>
            </a:extLst>
          </p:cNvPr>
          <p:cNvGraphicFramePr>
            <a:graphicFrameLocks noGrp="1"/>
          </p:cNvGraphicFramePr>
          <p:nvPr>
            <p:extLst>
              <p:ext uri="{D42A27DB-BD31-4B8C-83A1-F6EECF244321}">
                <p14:modId xmlns:p14="http://schemas.microsoft.com/office/powerpoint/2010/main" val="221552766"/>
              </p:ext>
            </p:extLst>
          </p:nvPr>
        </p:nvGraphicFramePr>
        <p:xfrm>
          <a:off x="480963" y="2492896"/>
          <a:ext cx="11089231" cy="2560320"/>
        </p:xfrm>
        <a:graphic>
          <a:graphicData uri="http://schemas.openxmlformats.org/drawingml/2006/table">
            <a:tbl>
              <a:tblPr firstRow="1" firstCol="1" bandRow="1">
                <a:tableStyleId>{5C22544A-7EE6-4342-B048-85BDC9FD1C3A}</a:tableStyleId>
              </a:tblPr>
              <a:tblGrid>
                <a:gridCol w="1367976">
                  <a:extLst>
                    <a:ext uri="{9D8B030D-6E8A-4147-A177-3AD203B41FA5}">
                      <a16:colId xmlns:a16="http://schemas.microsoft.com/office/drawing/2014/main" val="3536835543"/>
                    </a:ext>
                  </a:extLst>
                </a:gridCol>
                <a:gridCol w="1191463">
                  <a:extLst>
                    <a:ext uri="{9D8B030D-6E8A-4147-A177-3AD203B41FA5}">
                      <a16:colId xmlns:a16="http://schemas.microsoft.com/office/drawing/2014/main" val="3241565576"/>
                    </a:ext>
                  </a:extLst>
                </a:gridCol>
                <a:gridCol w="1279720">
                  <a:extLst>
                    <a:ext uri="{9D8B030D-6E8A-4147-A177-3AD203B41FA5}">
                      <a16:colId xmlns:a16="http://schemas.microsoft.com/office/drawing/2014/main" val="3662214691"/>
                    </a:ext>
                  </a:extLst>
                </a:gridCol>
                <a:gridCol w="1633748">
                  <a:extLst>
                    <a:ext uri="{9D8B030D-6E8A-4147-A177-3AD203B41FA5}">
                      <a16:colId xmlns:a16="http://schemas.microsoft.com/office/drawing/2014/main" val="2632061655"/>
                    </a:ext>
                  </a:extLst>
                </a:gridCol>
                <a:gridCol w="1367976">
                  <a:extLst>
                    <a:ext uri="{9D8B030D-6E8A-4147-A177-3AD203B41FA5}">
                      <a16:colId xmlns:a16="http://schemas.microsoft.com/office/drawing/2014/main" val="856074140"/>
                    </a:ext>
                  </a:extLst>
                </a:gridCol>
                <a:gridCol w="1368978">
                  <a:extLst>
                    <a:ext uri="{9D8B030D-6E8A-4147-A177-3AD203B41FA5}">
                      <a16:colId xmlns:a16="http://schemas.microsoft.com/office/drawing/2014/main" val="4136994947"/>
                    </a:ext>
                  </a:extLst>
                </a:gridCol>
                <a:gridCol w="1367976">
                  <a:extLst>
                    <a:ext uri="{9D8B030D-6E8A-4147-A177-3AD203B41FA5}">
                      <a16:colId xmlns:a16="http://schemas.microsoft.com/office/drawing/2014/main" val="1273004690"/>
                    </a:ext>
                  </a:extLst>
                </a:gridCol>
                <a:gridCol w="1511394">
                  <a:extLst>
                    <a:ext uri="{9D8B030D-6E8A-4147-A177-3AD203B41FA5}">
                      <a16:colId xmlns:a16="http://schemas.microsoft.com/office/drawing/2014/main" val="1192451604"/>
                    </a:ext>
                  </a:extLst>
                </a:gridCol>
              </a:tblGrid>
              <a:tr h="0">
                <a:tc>
                  <a:txBody>
                    <a:bodyPr/>
                    <a:lstStyle/>
                    <a:p>
                      <a:r>
                        <a:rPr lang="nl-NL" sz="1400">
                          <a:effectLst/>
                        </a:rPr>
                        <a:t>Aanbeveling</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Tijdspad voor implementatie</a:t>
                      </a:r>
                      <a:endParaRPr lang="nl-NL" sz="1600">
                        <a:effectLst/>
                      </a:endParaRPr>
                    </a:p>
                    <a:p>
                      <a:r>
                        <a:rPr lang="nl-NL" sz="1400">
                          <a:effectLst/>
                        </a:rPr>
                        <a:t> </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Verwacht effect op kosten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Randvoorwaarden voor implementatie (binnen aangegeven tijdspad)</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Mogelijke barrières voor implementatie</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Te ondernemen acties voor implementatie</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Verantwoordelijken voor acties</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Overige opmerkingen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5151850"/>
                  </a:ext>
                </a:extLst>
              </a:tr>
              <a:tr h="0">
                <a:tc>
                  <a:txBody>
                    <a:bodyPr/>
                    <a:lstStyle/>
                    <a:p>
                      <a:pPr algn="l">
                        <a:lnSpc>
                          <a:spcPct val="115000"/>
                        </a:lnSpc>
                      </a:pPr>
                      <a:r>
                        <a:rPr lang="nl-NL" sz="1400">
                          <a:effectLst/>
                        </a:rPr>
                        <a:t>Gehele aanbeveling </a:t>
                      </a:r>
                      <a:endParaRPr lang="nl-NL"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&lt; 1 jaar (handhaven bestaande praktijk) </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Geen</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N.v.t.</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N.v.t.</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N.v.t.</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a:effectLst/>
                        </a:rPr>
                        <a:t>Plastisch Chirurgen, KNO-artsen, ziekenhuisbestuurders, leden richtlijncommissies infectiepreventie</a:t>
                      </a:r>
                      <a:endParaRPr lang="nl-N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400" dirty="0">
                          <a:effectLst/>
                        </a:rPr>
                        <a:t>Aanpassingen in verwante richtlijnen kunnen consequenties hebben voor deze module</a:t>
                      </a:r>
                      <a:endParaRPr lang="nl-N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6014428"/>
                  </a:ext>
                </a:extLst>
              </a:tr>
            </a:tbl>
          </a:graphicData>
        </a:graphic>
      </p:graphicFrame>
    </p:spTree>
    <p:extLst>
      <p:ext uri="{BB962C8B-B14F-4D97-AF65-F5344CB8AC3E}">
        <p14:creationId xmlns:p14="http://schemas.microsoft.com/office/powerpoint/2010/main" val="3854979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Discussie:</a:t>
            </a:r>
            <a:endParaRPr lang="nl-NL" dirty="0"/>
          </a:p>
          <a:p>
            <a:pPr marL="544513" indent="-369888">
              <a:spcAft>
                <a:spcPts val="1800"/>
              </a:spcAft>
              <a:buFontTx/>
              <a:buChar char="•"/>
              <a:defRPr/>
            </a:pPr>
            <a:r>
              <a:rPr lang="en-GB" dirty="0"/>
              <a:t>Hoe </a:t>
            </a:r>
            <a:r>
              <a:rPr lang="en-GB" dirty="0" err="1"/>
              <a:t>moeten</a:t>
            </a:r>
            <a:r>
              <a:rPr lang="en-GB" dirty="0"/>
              <a:t> </a:t>
            </a:r>
            <a:r>
              <a:rPr lang="en-GB" dirty="0" err="1"/>
              <a:t>onze</a:t>
            </a:r>
            <a:r>
              <a:rPr lang="en-GB" dirty="0"/>
              <a:t> </a:t>
            </a:r>
            <a:r>
              <a:rPr lang="en-GB" dirty="0" err="1"/>
              <a:t>diagnostische</a:t>
            </a:r>
            <a:r>
              <a:rPr lang="en-GB" dirty="0"/>
              <a:t> en </a:t>
            </a:r>
            <a:r>
              <a:rPr lang="en-GB" dirty="0" err="1"/>
              <a:t>behandelprotocollen</a:t>
            </a:r>
            <a:r>
              <a:rPr lang="en-GB" dirty="0"/>
              <a:t> en </a:t>
            </a:r>
            <a:r>
              <a:rPr lang="en-GB" dirty="0" err="1"/>
              <a:t>werkwijze</a:t>
            </a:r>
            <a:r>
              <a:rPr lang="en-GB" dirty="0"/>
              <a:t> voor </a:t>
            </a:r>
            <a:r>
              <a:rPr lang="en-GB" dirty="0" err="1"/>
              <a:t>patienten</a:t>
            </a:r>
            <a:r>
              <a:rPr lang="en-GB" dirty="0"/>
              <a:t> met </a:t>
            </a:r>
            <a:r>
              <a:rPr lang="en-GB" dirty="0" err="1"/>
              <a:t>afstaande</a:t>
            </a:r>
            <a:r>
              <a:rPr lang="en-GB" dirty="0"/>
              <a:t> </a:t>
            </a:r>
            <a:r>
              <a:rPr lang="en-GB" dirty="0" err="1"/>
              <a:t>oren</a:t>
            </a:r>
            <a:r>
              <a:rPr lang="en-GB" dirty="0"/>
              <a:t> </a:t>
            </a:r>
            <a:r>
              <a:rPr lang="en-GB" dirty="0" err="1"/>
              <a:t>worden</a:t>
            </a:r>
            <a:r>
              <a:rPr lang="en-GB" dirty="0"/>
              <a:t> </a:t>
            </a:r>
            <a:r>
              <a:rPr lang="en-GB" dirty="0" err="1"/>
              <a:t>aangepast</a:t>
            </a:r>
            <a:r>
              <a:rPr lang="en-GB" dirty="0"/>
              <a:t> om ze te laten </a:t>
            </a:r>
            <a:r>
              <a:rPr lang="en-GB" dirty="0" err="1"/>
              <a:t>aansluiten</a:t>
            </a:r>
            <a:r>
              <a:rPr lang="en-GB" dirty="0"/>
              <a:t> bij </a:t>
            </a:r>
            <a:r>
              <a:rPr lang="en-GB" dirty="0" err="1"/>
              <a:t>deze</a:t>
            </a:r>
            <a:r>
              <a:rPr lang="en-GB" dirty="0"/>
              <a:t> </a:t>
            </a:r>
            <a:r>
              <a:rPr lang="en-GB" dirty="0" err="1"/>
              <a:t>richtlijn</a:t>
            </a:r>
            <a:r>
              <a:rPr lang="en-GB" dirty="0"/>
              <a:t>?</a:t>
            </a:r>
          </a:p>
          <a:p>
            <a:pPr marL="544513" indent="-369888">
              <a:spcAft>
                <a:spcPts val="1800"/>
              </a:spcAft>
              <a:buFontTx/>
              <a:buChar char="•"/>
              <a:defRPr/>
            </a:pPr>
            <a:r>
              <a:rPr lang="en-GB" dirty="0" err="1"/>
              <a:t>Welke</a:t>
            </a:r>
            <a:r>
              <a:rPr lang="en-GB" dirty="0"/>
              <a:t> </a:t>
            </a:r>
            <a:r>
              <a:rPr lang="en-GB" dirty="0" err="1"/>
              <a:t>acties</a:t>
            </a:r>
            <a:r>
              <a:rPr lang="en-GB" dirty="0"/>
              <a:t> </a:t>
            </a:r>
            <a:r>
              <a:rPr lang="en-GB" dirty="0" err="1"/>
              <a:t>zijn</a:t>
            </a:r>
            <a:r>
              <a:rPr lang="en-GB" dirty="0"/>
              <a:t> </a:t>
            </a:r>
            <a:r>
              <a:rPr lang="en-GB" dirty="0" err="1"/>
              <a:t>nodig</a:t>
            </a:r>
            <a:r>
              <a:rPr lang="en-GB" dirty="0"/>
              <a:t> om zorg te </a:t>
            </a:r>
            <a:r>
              <a:rPr lang="en-GB" dirty="0" err="1"/>
              <a:t>dragen</a:t>
            </a:r>
            <a:r>
              <a:rPr lang="en-GB" dirty="0"/>
              <a:t> </a:t>
            </a:r>
            <a:r>
              <a:rPr lang="en-GB" dirty="0" err="1"/>
              <a:t>dat</a:t>
            </a:r>
            <a:r>
              <a:rPr lang="en-GB" dirty="0"/>
              <a:t> de </a:t>
            </a:r>
            <a:r>
              <a:rPr lang="en-GB" dirty="0" err="1"/>
              <a:t>aanbevelingen</a:t>
            </a:r>
            <a:r>
              <a:rPr lang="en-GB" dirty="0"/>
              <a:t> </a:t>
            </a:r>
            <a:r>
              <a:rPr lang="en-GB" dirty="0" err="1"/>
              <a:t>worden</a:t>
            </a:r>
            <a:r>
              <a:rPr lang="en-GB" dirty="0"/>
              <a:t> </a:t>
            </a:r>
            <a:r>
              <a:rPr lang="en-GB" dirty="0" err="1"/>
              <a:t>geïmplementeerd</a:t>
            </a:r>
            <a:r>
              <a:rPr lang="en-GB" dirty="0"/>
              <a:t>?</a:t>
            </a:r>
          </a:p>
          <a:p>
            <a:pPr marL="544513" indent="-369888">
              <a:spcAft>
                <a:spcPts val="1800"/>
              </a:spcAft>
              <a:buFontTx/>
              <a:buChar char="•"/>
              <a:defRPr/>
            </a:pPr>
            <a:r>
              <a:rPr lang="en-GB" dirty="0" err="1"/>
              <a:t>Welke</a:t>
            </a:r>
            <a:r>
              <a:rPr lang="en-GB" dirty="0"/>
              <a:t> (</a:t>
            </a:r>
            <a:r>
              <a:rPr lang="en-GB" dirty="0" err="1"/>
              <a:t>innovatieve</a:t>
            </a:r>
            <a:r>
              <a:rPr lang="en-GB" dirty="0"/>
              <a:t>) </a:t>
            </a:r>
            <a:r>
              <a:rPr lang="en-GB" dirty="0" err="1"/>
              <a:t>manieren</a:t>
            </a:r>
            <a:r>
              <a:rPr lang="en-GB" dirty="0"/>
              <a:t> </a:t>
            </a:r>
            <a:r>
              <a:rPr lang="en-GB" dirty="0" err="1"/>
              <a:t>kunnen</a:t>
            </a:r>
            <a:r>
              <a:rPr lang="en-GB" dirty="0"/>
              <a:t> we </a:t>
            </a:r>
            <a:r>
              <a:rPr lang="en-GB" dirty="0" err="1"/>
              <a:t>bedenken</a:t>
            </a:r>
            <a:r>
              <a:rPr lang="en-GB" dirty="0"/>
              <a:t> om </a:t>
            </a:r>
            <a:r>
              <a:rPr lang="en-GB" dirty="0" err="1"/>
              <a:t>onze</a:t>
            </a:r>
            <a:r>
              <a:rPr lang="en-GB" dirty="0"/>
              <a:t> </a:t>
            </a:r>
            <a:r>
              <a:rPr lang="en-GB" dirty="0" err="1"/>
              <a:t>capaciteit</a:t>
            </a:r>
            <a:r>
              <a:rPr lang="en-GB" dirty="0"/>
              <a:t> voor het </a:t>
            </a:r>
            <a:r>
              <a:rPr lang="en-GB" dirty="0" err="1"/>
              <a:t>leveren</a:t>
            </a:r>
            <a:r>
              <a:rPr lang="en-GB" dirty="0"/>
              <a:t> van zorg </a:t>
            </a:r>
            <a:r>
              <a:rPr lang="en-GB" dirty="0" err="1"/>
              <a:t>aan</a:t>
            </a:r>
            <a:r>
              <a:rPr lang="en-GB" dirty="0"/>
              <a:t> </a:t>
            </a:r>
            <a:r>
              <a:rPr lang="en-GB" dirty="0" err="1"/>
              <a:t>patienten</a:t>
            </a:r>
            <a:r>
              <a:rPr lang="en-GB" dirty="0"/>
              <a:t> met </a:t>
            </a:r>
            <a:r>
              <a:rPr lang="en-GB" dirty="0" err="1"/>
              <a:t>afstaande</a:t>
            </a:r>
            <a:r>
              <a:rPr lang="en-GB" dirty="0"/>
              <a:t> </a:t>
            </a:r>
            <a:r>
              <a:rPr lang="en-GB" dirty="0" err="1"/>
              <a:t>oren</a:t>
            </a:r>
            <a:r>
              <a:rPr lang="en-GB" dirty="0"/>
              <a:t> te </a:t>
            </a:r>
            <a:r>
              <a:rPr lang="en-GB" dirty="0" err="1"/>
              <a:t>vergroten</a:t>
            </a:r>
            <a:r>
              <a:rPr lang="en-GB" dirty="0"/>
              <a:t>? </a:t>
            </a:r>
          </a:p>
          <a:p>
            <a:pPr marL="544513" indent="-369888">
              <a:spcAft>
                <a:spcPts val="1800"/>
              </a:spcAft>
              <a:buFontTx/>
              <a:buChar char="•"/>
              <a:defRPr/>
            </a:pPr>
            <a:r>
              <a:rPr lang="en-GB" dirty="0"/>
              <a:t>Wie </a:t>
            </a:r>
            <a:r>
              <a:rPr lang="en-GB" dirty="0" err="1"/>
              <a:t>binnen</a:t>
            </a:r>
            <a:r>
              <a:rPr lang="en-GB" dirty="0"/>
              <a:t> </a:t>
            </a:r>
            <a:r>
              <a:rPr lang="en-GB" dirty="0" err="1"/>
              <a:t>ons</a:t>
            </a:r>
            <a:r>
              <a:rPr lang="en-GB" dirty="0"/>
              <a:t> team </a:t>
            </a:r>
            <a:r>
              <a:rPr lang="en-GB" dirty="0" err="1"/>
              <a:t>heeft</a:t>
            </a:r>
            <a:r>
              <a:rPr lang="en-GB" dirty="0"/>
              <a:t> briefing of training/</a:t>
            </a:r>
            <a:r>
              <a:rPr lang="en-GB" dirty="0" err="1"/>
              <a:t>scholing</a:t>
            </a:r>
            <a:r>
              <a:rPr lang="en-GB" dirty="0"/>
              <a:t> </a:t>
            </a:r>
            <a:r>
              <a:rPr lang="en-GB" dirty="0" err="1"/>
              <a:t>nodig</a:t>
            </a:r>
            <a:r>
              <a:rPr lang="en-GB" dirty="0"/>
              <a:t> om te </a:t>
            </a:r>
            <a:r>
              <a:rPr lang="en-GB" dirty="0" err="1"/>
              <a:t>zorgen</a:t>
            </a:r>
            <a:r>
              <a:rPr lang="en-GB" dirty="0"/>
              <a:t> voor </a:t>
            </a:r>
            <a:r>
              <a:rPr lang="en-GB" dirty="0" err="1"/>
              <a:t>consistente</a:t>
            </a:r>
            <a:r>
              <a:rPr lang="en-GB" dirty="0"/>
              <a:t> </a:t>
            </a:r>
            <a:r>
              <a:rPr lang="en-GB" dirty="0" err="1"/>
              <a:t>implementatie</a:t>
            </a:r>
            <a:r>
              <a:rPr lang="en-GB" dirty="0"/>
              <a:t>?</a:t>
            </a:r>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p:txBody>
          <a:bodyPr/>
          <a:lstStyle/>
          <a:p>
            <a:r>
              <a:rPr lang="nl-NL" dirty="0"/>
              <a:t>Richtlijn Afstaande oren</a:t>
            </a:r>
          </a:p>
        </p:txBody>
      </p:sp>
    </p:spTree>
    <p:extLst>
      <p:ext uri="{BB962C8B-B14F-4D97-AF65-F5344CB8AC3E}">
        <p14:creationId xmlns:p14="http://schemas.microsoft.com/office/powerpoint/2010/main" val="3543009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3AFA801-0DB5-46CF-8025-DBE9955C3C4F}"/>
              </a:ext>
            </a:extLst>
          </p:cNvPr>
          <p:cNvSpPr>
            <a:spLocks noGrp="1"/>
          </p:cNvSpPr>
          <p:nvPr>
            <p:ph type="body" sz="quarter" idx="11"/>
          </p:nvPr>
        </p:nvSpPr>
        <p:spPr/>
        <p:txBody>
          <a:bodyPr/>
          <a:lstStyle/>
          <a:p>
            <a:endParaRPr lang="nl-NL"/>
          </a:p>
        </p:txBody>
      </p:sp>
      <p:sp>
        <p:nvSpPr>
          <p:cNvPr id="3" name="Tijdelijke aanduiding voor tekst 2">
            <a:extLst>
              <a:ext uri="{FF2B5EF4-FFF2-40B4-BE49-F238E27FC236}">
                <a16:creationId xmlns:a16="http://schemas.microsoft.com/office/drawing/2014/main" id="{260068B2-43AB-4927-942D-0CFA91C9410D}"/>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42023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Achtergrond</a:t>
            </a:r>
            <a:endParaRPr lang="nl-NL" dirty="0"/>
          </a:p>
          <a:p>
            <a:r>
              <a:rPr lang="nl-NL" sz="2400" dirty="0"/>
              <a:t>Aanleiding voor het herzien van de richtlijn:</a:t>
            </a:r>
          </a:p>
          <a:p>
            <a:pPr marL="0" indent="0">
              <a:buNone/>
            </a:pPr>
            <a:r>
              <a:rPr lang="nl-NL" sz="2400" dirty="0"/>
              <a:t>De huidige monodisciplinaire richtlijn Afstaande Oren stamt uit 2011 is verouderd en voldoet niet meer aan de huidige eisen (Medisch Specialistische Richtlijnen 2.0 rapport). Er zijn onder andere nieuwe behandelmethodes beschikbaar. </a:t>
            </a:r>
          </a:p>
          <a:p>
            <a:endParaRPr lang="nl-NL" sz="2400" dirty="0"/>
          </a:p>
          <a:p>
            <a:r>
              <a:rPr lang="nl-NL" sz="2400" dirty="0"/>
              <a:t>Het doel van de richtlijn: </a:t>
            </a:r>
          </a:p>
          <a:p>
            <a:pPr marL="0" indent="0">
              <a:buNone/>
            </a:pPr>
            <a:r>
              <a:rPr lang="nl-NL" sz="2400" dirty="0"/>
              <a:t>Definitie, medische indicatie en  het pre-, per- en postoperatieve behandelingstraject en de organisatie van zorg rondom de behandeling van afstaande oren helder te omschrijven. </a:t>
            </a:r>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Afstaande oren</a:t>
            </a:r>
          </a:p>
        </p:txBody>
      </p:sp>
    </p:spTree>
    <p:extLst>
      <p:ext uri="{BB962C8B-B14F-4D97-AF65-F5344CB8AC3E}">
        <p14:creationId xmlns:p14="http://schemas.microsoft.com/office/powerpoint/2010/main" val="33645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37313" y="1556792"/>
            <a:ext cx="10440000" cy="4320000"/>
          </a:xfrm>
        </p:spPr>
        <p:txBody>
          <a:bodyPr/>
          <a:lstStyle/>
          <a:p>
            <a:pPr marL="0" indent="0">
              <a:buNone/>
            </a:pPr>
            <a:r>
              <a:rPr lang="nl-NL" b="1" dirty="0"/>
              <a:t>Achtergrond</a:t>
            </a:r>
            <a:endParaRPr lang="nl-NL" dirty="0"/>
          </a:p>
          <a:p>
            <a:r>
              <a:rPr lang="nl-NL" sz="2000" dirty="0"/>
              <a:t>1 op de 20 mensen heeft afstaande oren. </a:t>
            </a:r>
          </a:p>
          <a:p>
            <a:r>
              <a:rPr lang="nl-NL" sz="2000" dirty="0"/>
              <a:t>Een oorschelp staat af van het hoofd door een diepe concha en/ of een onderontwikkelde antihelixplooi in het verder normaal aangelegde </a:t>
            </a:r>
            <a:r>
              <a:rPr lang="nl-NL" sz="2000" dirty="0" err="1"/>
              <a:t>oorkraakbeen</a:t>
            </a:r>
            <a:r>
              <a:rPr lang="nl-NL" sz="2000" dirty="0"/>
              <a:t>. Dit komt door een variant in de spieraanhechting.</a:t>
            </a:r>
          </a:p>
          <a:p>
            <a:r>
              <a:rPr lang="nl-NL" sz="2000" dirty="0"/>
              <a:t>Bij  (chirurgische) correctie wordt het </a:t>
            </a:r>
            <a:r>
              <a:rPr lang="nl-NL" sz="2000" dirty="0" err="1"/>
              <a:t>oorkraakbeen</a:t>
            </a:r>
            <a:r>
              <a:rPr lang="nl-NL" sz="2000" dirty="0"/>
              <a:t> in de gewenste vorm geplooid. De oorschelp komt hierbij dichter tegen het hoofd te staan.</a:t>
            </a:r>
          </a:p>
          <a:p>
            <a:r>
              <a:rPr lang="nl-NL" sz="2000" dirty="0"/>
              <a:t>Chirurgische behandeling vanaf het 6e levensjaar, (technisch beter uitvoerbaar is en kind gemotiveerd)</a:t>
            </a:r>
          </a:p>
          <a:p>
            <a:r>
              <a:rPr lang="nl-NL" sz="2000" dirty="0"/>
              <a:t>Meestal ongecompliceerd postoperatieve beloop</a:t>
            </a:r>
          </a:p>
          <a:p>
            <a:r>
              <a:rPr lang="nl-NL" sz="2000" dirty="0"/>
              <a:t>Setting: Bij (jong)volwassenen vaak onder plaatselijke verdoving, bij jongere kinderen narcose.</a:t>
            </a:r>
          </a:p>
          <a:p>
            <a:r>
              <a:rPr lang="nl-NL" sz="2000" dirty="0"/>
              <a:t>Correctie van afstaande oren zit niet in het basispakket van de zorgverzekeringen maar wel in de uitbreidingen hiervan; de ingreep wordt dan vaak alleen bij kinderen vergoed.</a:t>
            </a:r>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Afstaande oren</a:t>
            </a:r>
          </a:p>
        </p:txBody>
      </p:sp>
    </p:spTree>
    <p:extLst>
      <p:ext uri="{BB962C8B-B14F-4D97-AF65-F5344CB8AC3E}">
        <p14:creationId xmlns:p14="http://schemas.microsoft.com/office/powerpoint/2010/main" val="143697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37313" y="1556792"/>
            <a:ext cx="6024370" cy="4320000"/>
          </a:xfrm>
        </p:spPr>
        <p:txBody>
          <a:bodyPr/>
          <a:lstStyle/>
          <a:p>
            <a:pPr marL="0" indent="0">
              <a:buNone/>
            </a:pPr>
            <a:r>
              <a:rPr lang="nl-NL" b="1" dirty="0"/>
              <a:t>Achtergrond</a:t>
            </a:r>
            <a:endParaRPr lang="nl-NL" dirty="0"/>
          </a:p>
          <a:p>
            <a:r>
              <a:rPr lang="nl-NL" sz="2000" dirty="0"/>
              <a:t>Uniek: geaccepteerde esthetisch-chirurgische behandelingen bij kinderen, met als doel een verbetering in zelfvertrouwen en reductie van pesten </a:t>
            </a:r>
          </a:p>
          <a:p>
            <a:r>
              <a:rPr lang="nl-NL" sz="2000" dirty="0"/>
              <a:t>Het hebben van afstaande oren geeft meer sociale angst dan het hebben van een aangeboren afwijking.</a:t>
            </a:r>
          </a:p>
          <a:p>
            <a:r>
              <a:rPr lang="nl-NL" sz="2000" dirty="0"/>
              <a:t>Afstaande oren zijn op zichzelf geen ziekte.</a:t>
            </a:r>
          </a:p>
          <a:p>
            <a:r>
              <a:rPr lang="nl-NL" sz="2000" dirty="0"/>
              <a:t>Behandeling is gericht op het veranderen van de </a:t>
            </a:r>
            <a:r>
              <a:rPr lang="nl-NL" sz="2000" dirty="0" err="1"/>
              <a:t>oorvorm</a:t>
            </a:r>
            <a:r>
              <a:rPr lang="nl-NL" sz="2000" dirty="0"/>
              <a:t>, zodat deze overeenkomt met de norm. </a:t>
            </a:r>
          </a:p>
          <a:p>
            <a:endParaRPr lang="nl-NL" sz="2000" dirty="0"/>
          </a:p>
          <a:p>
            <a:endParaRPr lang="nl-NL" sz="2400" dirty="0"/>
          </a:p>
          <a:p>
            <a:endParaRPr lang="nl-NL" sz="2400" dirty="0"/>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Afstaande oren</a:t>
            </a:r>
          </a:p>
        </p:txBody>
      </p:sp>
      <p:pic>
        <p:nvPicPr>
          <p:cNvPr id="4" name="Afbeelding 5">
            <a:extLst>
              <a:ext uri="{FF2B5EF4-FFF2-40B4-BE49-F238E27FC236}">
                <a16:creationId xmlns:a16="http://schemas.microsoft.com/office/drawing/2014/main" id="{34E1AD9E-8900-5A50-9911-B55EF52522E0}"/>
              </a:ext>
            </a:extLst>
          </p:cNvPr>
          <p:cNvPicPr>
            <a:picLocks noChangeAspect="1"/>
          </p:cNvPicPr>
          <p:nvPr/>
        </p:nvPicPr>
        <p:blipFill>
          <a:blip r:embed="rId3"/>
          <a:stretch>
            <a:fillRect/>
          </a:stretch>
        </p:blipFill>
        <p:spPr>
          <a:xfrm>
            <a:off x="7240429" y="1690688"/>
            <a:ext cx="4351338" cy="4351338"/>
          </a:xfrm>
          <a:prstGeom prst="rect">
            <a:avLst/>
          </a:prstGeom>
        </p:spPr>
      </p:pic>
      <p:sp>
        <p:nvSpPr>
          <p:cNvPr id="5" name="Tekstvak 7">
            <a:extLst>
              <a:ext uri="{FF2B5EF4-FFF2-40B4-BE49-F238E27FC236}">
                <a16:creationId xmlns:a16="http://schemas.microsoft.com/office/drawing/2014/main" id="{56E1093C-BDF4-5698-6C36-E2265DF91768}"/>
              </a:ext>
            </a:extLst>
          </p:cNvPr>
          <p:cNvSpPr txBox="1"/>
          <p:nvPr/>
        </p:nvSpPr>
        <p:spPr>
          <a:xfrm>
            <a:off x="8441370" y="6176963"/>
            <a:ext cx="3048265" cy="338554"/>
          </a:xfrm>
          <a:prstGeom prst="rect">
            <a:avLst/>
          </a:prstGeom>
          <a:noFill/>
        </p:spPr>
        <p:txBody>
          <a:bodyPr wrap="square" rtlCol="0">
            <a:spAutoFit/>
          </a:bodyPr>
          <a:lstStyle/>
          <a:p>
            <a:r>
              <a:rPr lang="nl-NL" sz="800" dirty="0"/>
              <a:t>Rembrandt. Zelfportret met breedgerande hoed (1632)</a:t>
            </a:r>
          </a:p>
          <a:p>
            <a:r>
              <a:rPr lang="nl-NL" sz="800" dirty="0"/>
              <a:t> </a:t>
            </a:r>
            <a:r>
              <a:rPr lang="nl-NL" sz="800" dirty="0" err="1"/>
              <a:t>Burrell</a:t>
            </a:r>
            <a:r>
              <a:rPr lang="nl-NL" sz="800" dirty="0"/>
              <a:t> Collection Glasgow </a:t>
            </a:r>
          </a:p>
        </p:txBody>
      </p:sp>
    </p:spTree>
    <p:extLst>
      <p:ext uri="{BB962C8B-B14F-4D97-AF65-F5344CB8AC3E}">
        <p14:creationId xmlns:p14="http://schemas.microsoft.com/office/powerpoint/2010/main" val="133210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Afbakening</a:t>
            </a:r>
          </a:p>
          <a:p>
            <a:pPr marL="0" indent="0">
              <a:buNone/>
            </a:pPr>
            <a:endParaRPr lang="nl-NL" dirty="0"/>
          </a:p>
          <a:p>
            <a:r>
              <a:rPr lang="nl-NL" dirty="0">
                <a:effectLst/>
                <a:latin typeface="Calibri" panose="020F0502020204030204" pitchFamily="34" charset="0"/>
                <a:ea typeface="Calibri" panose="020F0502020204030204" pitchFamily="34" charset="0"/>
                <a:cs typeface="Times New Roman" panose="02020603050405020304" pitchFamily="18" charset="0"/>
              </a:rPr>
              <a:t>De richtlijn gaat over kinderen en volwassenen met afstaande oren. </a:t>
            </a:r>
          </a:p>
          <a:p>
            <a:r>
              <a:rPr lang="nl-NL" dirty="0">
                <a:effectLst/>
                <a:latin typeface="Calibri" panose="020F0502020204030204" pitchFamily="34" charset="0"/>
                <a:ea typeface="Times New Roman" panose="02020603050405020304" pitchFamily="18" charset="0"/>
                <a:cs typeface="Times New Roman" panose="02020603050405020304" pitchFamily="18" charset="0"/>
              </a:rPr>
              <a:t>Deze richtlijn is geschreven voor alle leden van de beroepsgroepen die betrokken zijn bij de zorg voor kinderen en volwassenen met afstaande oren. Dit zijn voornamelijk de plastisch chirurgen en KNO-artsen. Daarnaast zijn er huisartsen, nurse </a:t>
            </a:r>
            <a:r>
              <a:rPr lang="nl-NL" dirty="0" err="1">
                <a:effectLst/>
                <a:latin typeface="Calibri" panose="020F0502020204030204" pitchFamily="34" charset="0"/>
                <a:ea typeface="Times New Roman" panose="02020603050405020304" pitchFamily="18" charset="0"/>
                <a:cs typeface="Times New Roman" panose="02020603050405020304" pitchFamily="18" charset="0"/>
              </a:rPr>
              <a:t>practitioners</a:t>
            </a:r>
            <a:r>
              <a:rPr lang="nl-NL" dirty="0">
                <a:effectLst/>
                <a:latin typeface="Calibri" panose="020F0502020204030204" pitchFamily="34" charset="0"/>
                <a:ea typeface="Times New Roman" panose="02020603050405020304" pitchFamily="18" charset="0"/>
                <a:cs typeface="Times New Roman" panose="02020603050405020304" pitchFamily="18" charset="0"/>
              </a:rPr>
              <a:t> en </a:t>
            </a:r>
            <a:r>
              <a:rPr lang="nl-NL" dirty="0" err="1">
                <a:effectLst/>
                <a:latin typeface="Calibri" panose="020F0502020204030204" pitchFamily="34" charset="0"/>
                <a:ea typeface="Times New Roman" panose="02020603050405020304" pitchFamily="18" charset="0"/>
                <a:cs typeface="Times New Roman" panose="02020603050405020304" pitchFamily="18" charset="0"/>
              </a:rPr>
              <a:t>physician</a:t>
            </a:r>
            <a:r>
              <a:rPr lang="nl-NL" dirty="0">
                <a:effectLst/>
                <a:latin typeface="Calibri" panose="020F0502020204030204" pitchFamily="34" charset="0"/>
                <a:ea typeface="Times New Roman" panose="02020603050405020304" pitchFamily="18" charset="0"/>
                <a:cs typeface="Times New Roman" panose="02020603050405020304" pitchFamily="18" charset="0"/>
              </a:rPr>
              <a:t> </a:t>
            </a:r>
            <a:r>
              <a:rPr lang="nl-NL" dirty="0" err="1">
                <a:effectLst/>
                <a:latin typeface="Calibri" panose="020F0502020204030204" pitchFamily="34" charset="0"/>
                <a:ea typeface="Times New Roman" panose="02020603050405020304" pitchFamily="18" charset="0"/>
                <a:cs typeface="Times New Roman" panose="02020603050405020304" pitchFamily="18" charset="0"/>
              </a:rPr>
              <a:t>assistants</a:t>
            </a:r>
            <a:r>
              <a:rPr lang="nl-NL" dirty="0">
                <a:effectLst/>
                <a:latin typeface="Calibri" panose="020F0502020204030204" pitchFamily="34" charset="0"/>
                <a:ea typeface="Times New Roman" panose="02020603050405020304" pitchFamily="18" charset="0"/>
                <a:cs typeface="Times New Roman" panose="02020603050405020304" pitchFamily="18" charset="0"/>
              </a:rPr>
              <a:t> bij de zorg betrokken.  </a:t>
            </a:r>
            <a:endParaRPr lang="nl-NL" sz="3200" dirty="0"/>
          </a:p>
          <a:p>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Afstaande oren</a:t>
            </a:r>
          </a:p>
        </p:txBody>
      </p:sp>
    </p:spTree>
    <p:extLst>
      <p:ext uri="{BB962C8B-B14F-4D97-AF65-F5344CB8AC3E}">
        <p14:creationId xmlns:p14="http://schemas.microsoft.com/office/powerpoint/2010/main" val="71565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r>
              <a:rPr lang="nl-NL" sz="2000" dirty="0"/>
              <a:t>1. 	Wanneer is er sprake van een medische indicatie voor een correctie van afstaande oren? </a:t>
            </a:r>
          </a:p>
          <a:p>
            <a:r>
              <a:rPr lang="nl-NL" sz="2000" dirty="0"/>
              <a:t>2.1. 	Wat is de plaats van operatieve technieken waarbij het kraakbeen wordt ingesneden  	versus kraakbeensparende technieken voor correctie van afstaande oren? </a:t>
            </a:r>
          </a:p>
          <a:p>
            <a:r>
              <a:rPr lang="nl-NL" sz="2000" dirty="0"/>
              <a:t>2.2. 	Wat is de plaats van spalktherapie voor correctie van afstaande oren? </a:t>
            </a:r>
          </a:p>
          <a:p>
            <a:r>
              <a:rPr lang="nl-NL" sz="2000" dirty="0"/>
              <a:t>2.3. 	Wat is de plaats van een implantaat (</a:t>
            </a:r>
            <a:r>
              <a:rPr lang="nl-NL" sz="2000" dirty="0" err="1"/>
              <a:t>Earfold</a:t>
            </a:r>
            <a:r>
              <a:rPr lang="nl-NL" sz="2000" dirty="0"/>
              <a:t>) voor correctie van afstaande oren? </a:t>
            </a:r>
          </a:p>
          <a:p>
            <a:r>
              <a:rPr lang="nl-NL" sz="2000" dirty="0"/>
              <a:t>3.	Wat is de plaats van een hoofdverband na correctie van afstaande oren? </a:t>
            </a:r>
          </a:p>
          <a:p>
            <a:r>
              <a:rPr lang="nl-NL" sz="2000" dirty="0"/>
              <a:t>4. 	In welke setting dient correctie van afstaande oren plaats te vinden?</a:t>
            </a:r>
            <a:br>
              <a:rPr lang="nl-NL" sz="2000" dirty="0"/>
            </a:br>
            <a:r>
              <a:rPr lang="nl-NL" sz="2000" dirty="0"/>
              <a:t> 	Uitgangspunt: </a:t>
            </a:r>
          </a:p>
          <a:p>
            <a:pPr marL="0" indent="0">
              <a:buNone/>
            </a:pPr>
            <a:r>
              <a:rPr lang="nl-NL" sz="2000" dirty="0"/>
              <a:t>		- SWAB-richtlijn </a:t>
            </a:r>
            <a:r>
              <a:rPr lang="nl-NL" sz="2000" dirty="0" err="1"/>
              <a:t>Peri-operatieve</a:t>
            </a:r>
            <a:r>
              <a:rPr lang="nl-NL" sz="2000" dirty="0"/>
              <a:t> profylaxe (2019) </a:t>
            </a:r>
          </a:p>
          <a:p>
            <a:pPr marL="0" indent="0">
              <a:buNone/>
            </a:pPr>
            <a:r>
              <a:rPr lang="nl-NL" sz="2000" dirty="0"/>
              <a:t>		- Richtlijn ‘Luchtbehandeling in operatiekamers en behandelkamers’ (2022)</a:t>
            </a:r>
          </a:p>
          <a:p>
            <a:pPr marL="0" indent="0">
              <a:buNone/>
            </a:pPr>
            <a:r>
              <a:rPr lang="nl-NL" sz="2000" dirty="0"/>
              <a:t>		- Richtlijn ‘Anesthesie bij kinderen’ (2017)</a:t>
            </a:r>
          </a:p>
          <a:p>
            <a:endParaRPr lang="nl-NL" sz="2000"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Uitgangsvragen binnen deze richtlijn</a:t>
            </a:r>
          </a:p>
        </p:txBody>
      </p:sp>
    </p:spTree>
    <p:extLst>
      <p:ext uri="{BB962C8B-B14F-4D97-AF65-F5344CB8AC3E}">
        <p14:creationId xmlns:p14="http://schemas.microsoft.com/office/powerpoint/2010/main" val="137430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idx="1"/>
          </p:nvPr>
        </p:nvSpPr>
        <p:spPr/>
        <p:txBody>
          <a:bodyPr/>
          <a:lstStyle/>
          <a:p>
            <a:pPr marL="0" indent="0">
              <a:buNone/>
            </a:pPr>
            <a:r>
              <a:rPr lang="nl-NL" sz="1800" b="1" dirty="0"/>
              <a:t>Uitgangsvraag</a:t>
            </a: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Wanneer is er sprake van een medische indicatie voor een correctie van afstaande oren?  </a:t>
            </a:r>
          </a:p>
          <a:p>
            <a:pPr marL="0" indent="0">
              <a:buNone/>
            </a:pPr>
            <a:endParaRPr lang="nl-NL" sz="1800" dirty="0"/>
          </a:p>
          <a:p>
            <a:pPr marL="0" indent="0">
              <a:buNone/>
            </a:pPr>
            <a:r>
              <a:rPr lang="nl-NL" sz="1800" b="1" dirty="0"/>
              <a:t>Achtergrond</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correctie van afstaande oren is een van de weinige breed geaccepteerde esthetisch-chirurgische behandelingen specifiek bij kinderen, met als doel een verbetering in zelfvertrouwen en reductie van pesten(Cooper-</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Hobson</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2009;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Bradbury</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1992).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Het hebben van afstaande oren blijkt tot meer sociale angst te leiden dan het hebben van een aangeboren afwijking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Lansdown</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1991).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behandeling is gericht op het veranderen van de vorm van de oren, zodat deze overeenkomt met de norm. De negatieve psychologische impact van afstaande oren is vaak de reden om een chirurgische correctie (otoplastiek) uit te voeren. </a:t>
            </a:r>
          </a:p>
          <a:p>
            <a:endParaRPr lang="nl-NL" dirty="0"/>
          </a:p>
          <a:p>
            <a:endParaRPr lang="nl-NL" sz="2000" dirty="0"/>
          </a:p>
          <a:p>
            <a:endParaRPr lang="nl-NL" sz="2000" dirty="0"/>
          </a:p>
        </p:txBody>
      </p:sp>
      <p:sp>
        <p:nvSpPr>
          <p:cNvPr id="3" name="Titel 2">
            <a:extLst>
              <a:ext uri="{FF2B5EF4-FFF2-40B4-BE49-F238E27FC236}">
                <a16:creationId xmlns:a16="http://schemas.microsoft.com/office/drawing/2014/main" id="{CA14DEEA-8542-45DA-BA04-B7309ABBF1BE}"/>
              </a:ext>
            </a:extLst>
          </p:cNvPr>
          <p:cNvSpPr>
            <a:spLocks noGrp="1"/>
          </p:cNvSpPr>
          <p:nvPr>
            <p:ph type="title"/>
          </p:nvPr>
        </p:nvSpPr>
        <p:spPr/>
        <p:txBody>
          <a:bodyPr/>
          <a:lstStyle/>
          <a:p>
            <a:r>
              <a:rPr lang="nl-NL" dirty="0"/>
              <a:t>Module 1 - Indicatiestelling</a:t>
            </a:r>
          </a:p>
        </p:txBody>
      </p:sp>
    </p:spTree>
    <p:extLst>
      <p:ext uri="{BB962C8B-B14F-4D97-AF65-F5344CB8AC3E}">
        <p14:creationId xmlns:p14="http://schemas.microsoft.com/office/powerpoint/2010/main" val="3259780609"/>
      </p:ext>
    </p:extLst>
  </p:cSld>
  <p:clrMapOvr>
    <a:masterClrMapping/>
  </p:clrMapOvr>
</p:sld>
</file>

<file path=ppt/theme/theme1.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Kennisinstituut Federatie Medisch Specialist.potx" id="{35EF4498-C0C0-4323-B69C-5562A1BEB405}" vid="{962F80E9-CA5A-400D-BA03-ACB40C6B1030}"/>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Notes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Handout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juid xmlns="http://www.joulesunlimited.com/juid"/>
</file>

<file path=customXml/item2.xml><?xml version="1.0" encoding="utf-8"?>
<ct:contentTypeSchema xmlns:ct="http://schemas.microsoft.com/office/2006/metadata/contentType" xmlns:ma="http://schemas.microsoft.com/office/2006/metadata/properties/metaAttributes" ct:_="" ma:_="" ma:contentTypeName="Document" ma:contentTypeID="0x010100A4D671030299DF44A9B300E6D08C1EF9" ma:contentTypeVersion="2" ma:contentTypeDescription="Een nieuw document maken." ma:contentTypeScope="" ma:versionID="0a58d7c6b97537fae774974b4f8cdc78">
  <xsd:schema xmlns:xsd="http://www.w3.org/2001/XMLSchema" xmlns:xs="http://www.w3.org/2001/XMLSchema" xmlns:p="http://schemas.microsoft.com/office/2006/metadata/properties" xmlns:ns2="d5a533f5-64f4-41ae-964c-5c0620e3c54b" xmlns:ns3="22f625d0-dc43-49eb-bdc9-90abf0c28865" targetNamespace="http://schemas.microsoft.com/office/2006/metadata/properties" ma:root="true" ma:fieldsID="691e9d43e2787be8a724a278e1ccbcb8" ns2:_="" ns3:_="">
    <xsd:import namespace="d5a533f5-64f4-41ae-964c-5c0620e3c54b"/>
    <xsd:import namespace="22f625d0-dc43-49eb-bdc9-90abf0c2886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533f5-64f4-41ae-964c-5c0620e3c54b"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2f625d0-dc43-49eb-bdc9-90abf0c288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juid xmlns="http://www.joulesunlimited.com/juid"/>
</file>

<file path=customXml/item4.xml><?xml version="1.0" encoding="utf-8"?>
<juid xmlns="http://www.joulesunlimited.com/juid"/>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juid xmlns="http://www.joulesunlimited.com/juid"/>
</file>

<file path=customXml/item7.xml><?xml version="1.0" encoding="utf-8"?>
<juid xmlns="http://www.joulesunlimited.com/juid"/>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p:properties xmlns:p="http://schemas.microsoft.com/office/2006/metadata/properties" xmlns:xsi="http://www.w3.org/2001/XMLSchema-instance" xmlns:pc="http://schemas.microsoft.com/office/infopath/2007/PartnerControls">
  <documentManagement>
    <_dlc_DocId xmlns="d5a533f5-64f4-41ae-964c-5c0620e3c54b">EMZW5C6C5NWX-1060278373-13</_dlc_DocId>
    <_dlc_DocIdUrl xmlns="d5a533f5-64f4-41ae-964c-5c0620e3c54b">
      <Url>https://medischspecialisten.sharepoint.com/sites/sjablonen/_layouts/15/DocIdRedir.aspx?ID=EMZW5C6C5NWX-1060278373-13</Url>
      <Description>EMZW5C6C5NWX-1060278373-13</Description>
    </_dlc_DocIdUrl>
  </documentManagement>
</p:properties>
</file>

<file path=customXml/itemProps1.xml><?xml version="1.0" encoding="utf-8"?>
<ds:datastoreItem xmlns:ds="http://schemas.openxmlformats.org/officeDocument/2006/customXml" ds:itemID="{840F4AAB-7677-49B9-BBF9-75D5FFE7A848}">
  <ds:schemaRefs>
    <ds:schemaRef ds:uri="http://www.joulesunlimited.com/juid"/>
  </ds:schemaRefs>
</ds:datastoreItem>
</file>

<file path=customXml/itemProps10.xml><?xml version="1.0" encoding="utf-8"?>
<ds:datastoreItem xmlns:ds="http://schemas.openxmlformats.org/officeDocument/2006/customXml" ds:itemID="{B21B1462-BF51-4501-8EF0-20EE4A096FD3}">
  <ds:schemaRefs>
    <ds:schemaRef ds:uri="http://www.joulesunlimited.com/juid"/>
  </ds:schemaRefs>
</ds:datastoreItem>
</file>

<file path=customXml/itemProps11.xml><?xml version="1.0" encoding="utf-8"?>
<ds:datastoreItem xmlns:ds="http://schemas.openxmlformats.org/officeDocument/2006/customXml" ds:itemID="{3C3690C7-A403-4147-90F6-D84072359708}">
  <ds:schemaRefs>
    <ds:schemaRef ds:uri="http://www.joulesunlimited.com/juid"/>
  </ds:schemaRefs>
</ds:datastoreItem>
</file>

<file path=customXml/itemProps2.xml><?xml version="1.0" encoding="utf-8"?>
<ds:datastoreItem xmlns:ds="http://schemas.openxmlformats.org/officeDocument/2006/customXml" ds:itemID="{FB0FE9A1-D445-466C-A978-925016A27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533f5-64f4-41ae-964c-5c0620e3c54b"/>
    <ds:schemaRef ds:uri="22f625d0-dc43-49eb-bdc9-90abf0c28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54D463-34E8-4EEB-A4C1-A822CF64E885}">
  <ds:schemaRefs>
    <ds:schemaRef ds:uri="http://www.joulesunlimited.com/juid"/>
  </ds:schemaRefs>
</ds:datastoreItem>
</file>

<file path=customXml/itemProps4.xml><?xml version="1.0" encoding="utf-8"?>
<ds:datastoreItem xmlns:ds="http://schemas.openxmlformats.org/officeDocument/2006/customXml" ds:itemID="{C66BB0FD-D0D2-4AA4-BE02-15488670884C}">
  <ds:schemaRefs>
    <ds:schemaRef ds:uri="http://www.joulesunlimited.com/juid"/>
  </ds:schemaRefs>
</ds:datastoreItem>
</file>

<file path=customXml/itemProps5.xml><?xml version="1.0" encoding="utf-8"?>
<ds:datastoreItem xmlns:ds="http://schemas.openxmlformats.org/officeDocument/2006/customXml" ds:itemID="{70377ED8-C907-4782-BA4E-D18E3FD8477E}">
  <ds:schemaRefs>
    <ds:schemaRef ds:uri="http://schemas.microsoft.com/sharepoint/events"/>
  </ds:schemaRefs>
</ds:datastoreItem>
</file>

<file path=customXml/itemProps6.xml><?xml version="1.0" encoding="utf-8"?>
<ds:datastoreItem xmlns:ds="http://schemas.openxmlformats.org/officeDocument/2006/customXml" ds:itemID="{713CCE41-7C11-40CE-B87F-8857BB0135DF}">
  <ds:schemaRefs>
    <ds:schemaRef ds:uri="http://www.joulesunlimited.com/juid"/>
  </ds:schemaRefs>
</ds:datastoreItem>
</file>

<file path=customXml/itemProps7.xml><?xml version="1.0" encoding="utf-8"?>
<ds:datastoreItem xmlns:ds="http://schemas.openxmlformats.org/officeDocument/2006/customXml" ds:itemID="{41061D48-392F-425F-B174-DAAF8D5B4AE6}">
  <ds:schemaRefs>
    <ds:schemaRef ds:uri="http://www.joulesunlimited.com/juid"/>
  </ds:schemaRefs>
</ds:datastoreItem>
</file>

<file path=customXml/itemProps8.xml><?xml version="1.0" encoding="utf-8"?>
<ds:datastoreItem xmlns:ds="http://schemas.openxmlformats.org/officeDocument/2006/customXml" ds:itemID="{8EE9DF1E-750B-4914-839E-7BF0BF87473F}">
  <ds:schemaRefs>
    <ds:schemaRef ds:uri="http://schemas.microsoft.com/sharepoint/v3/contenttype/forms"/>
  </ds:schemaRefs>
</ds:datastoreItem>
</file>

<file path=customXml/itemProps9.xml><?xml version="1.0" encoding="utf-8"?>
<ds:datastoreItem xmlns:ds="http://schemas.openxmlformats.org/officeDocument/2006/customXml" ds:itemID="{C1DABFB5-A4FA-47EF-BEBD-6C16556230D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5a533f5-64f4-41ae-964c-5c0620e3c54b"/>
    <ds:schemaRef ds:uri="http://purl.org/dc/terms/"/>
    <ds:schemaRef ds:uri="http://schemas.openxmlformats.org/package/2006/metadata/core-properties"/>
    <ds:schemaRef ds:uri="22f625d0-dc43-49eb-bdc9-90abf0c2886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Presentatie Kennisinstituut Federatie Medisch Specialist</Template>
  <TotalTime>290</TotalTime>
  <Words>4734</Words>
  <Application>Microsoft Office PowerPoint</Application>
  <PresentationFormat>Custom</PresentationFormat>
  <Paragraphs>587</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Huisstijl</vt:lpstr>
      <vt:lpstr>Richtlijn Afstaande oren</vt:lpstr>
      <vt:lpstr>Inhoud</vt:lpstr>
      <vt:lpstr>Richtlijn Afstaande oren</vt:lpstr>
      <vt:lpstr>Richtlijn Afstaande oren</vt:lpstr>
      <vt:lpstr>Richtlijn Afstaande oren</vt:lpstr>
      <vt:lpstr>Richtlijn Afstaande oren</vt:lpstr>
      <vt:lpstr>Richtlijn Afstaande oren</vt:lpstr>
      <vt:lpstr>Uitgangsvragen binnen deze richtlijn</vt:lpstr>
      <vt:lpstr>Module 1 - Indicatiestelling</vt:lpstr>
      <vt:lpstr>Module 1 - Indicatiestelling</vt:lpstr>
      <vt:lpstr>Module 1 - Indicatiestelling</vt:lpstr>
      <vt:lpstr>Module 1 - Indicatiestelling</vt:lpstr>
      <vt:lpstr>Module 2.1 – Kraakbeensparende technieken</vt:lpstr>
      <vt:lpstr>Module 2.1 – Kraakbeensparende technieken</vt:lpstr>
      <vt:lpstr>Module 2.1 – Kraakbeensparende technieken</vt:lpstr>
      <vt:lpstr>Module 2.1 – Kraakbeensparende technieken</vt:lpstr>
      <vt:lpstr>Module 2.2 Spalktherapie</vt:lpstr>
      <vt:lpstr>Module 2.2 Spalktherapie</vt:lpstr>
      <vt:lpstr>Module 2.2 Spalktherapie</vt:lpstr>
      <vt:lpstr>Module 2.2 Spalktherapie</vt:lpstr>
      <vt:lpstr>Module 2.3 Implantaat</vt:lpstr>
      <vt:lpstr>Module 2.3 Implantaat</vt:lpstr>
      <vt:lpstr>Module 2.3 Implantaat</vt:lpstr>
      <vt:lpstr>Module 2.3 Implantaat</vt:lpstr>
      <vt:lpstr>Module 3 Hoofdverband</vt:lpstr>
      <vt:lpstr>Module 3 Hoofdverband</vt:lpstr>
      <vt:lpstr>Module 3 Hoofdverband</vt:lpstr>
      <vt:lpstr>Module 3 Hoofdverband</vt:lpstr>
      <vt:lpstr>Module 4 Organisatie van zorg</vt:lpstr>
      <vt:lpstr>Module 4 Organisatie van zorg</vt:lpstr>
      <vt:lpstr>Module 4 Organisatie van zorg</vt:lpstr>
      <vt:lpstr>Module 4 Organisatie van zorg</vt:lpstr>
      <vt:lpstr>Richtlijn Afstaande oren</vt:lpstr>
      <vt:lpstr>PowerPoint Presentation</vt:lpstr>
    </vt:vector>
  </TitlesOfParts>
  <Manager/>
  <Company>Federatie Medisch 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Dorinda Maas</dc:creator>
  <cp:keywords/>
  <dc:description>sjabloonversie 1.0b - 24 oktober 2018_x000d_
sjablonen: www.JoulesUnlimited.com</dc:description>
  <cp:lastModifiedBy>Femke Janssen</cp:lastModifiedBy>
  <cp:revision>7</cp:revision>
  <dcterms:created xsi:type="dcterms:W3CDTF">2018-11-16T09:21:02Z</dcterms:created>
  <dcterms:modified xsi:type="dcterms:W3CDTF">2023-06-05T07:57:43Z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0x010100A4D671030299DF44A9B300E6D08C1EF9</vt:lpwstr>
  </property>
  <property fmtid="{D5CDD505-2E9C-101B-9397-08002B2CF9AE}" pid="3" name="_dlc_DocIdItemGuid">
    <vt:lpwstr>3459b4db-6b78-4af6-9f3a-369b5dd6659e</vt:lpwstr>
  </property>
</Properties>
</file>