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2"/>
  </p:sldMasterIdLst>
  <p:notesMasterIdLst>
    <p:notesMasterId r:id="rId32"/>
  </p:notesMasterIdLst>
  <p:handoutMasterIdLst>
    <p:handoutMasterId r:id="rId33"/>
  </p:handoutMasterIdLst>
  <p:sldIdLst>
    <p:sldId id="256" r:id="rId13"/>
    <p:sldId id="267" r:id="rId14"/>
    <p:sldId id="268" r:id="rId15"/>
    <p:sldId id="269" r:id="rId16"/>
    <p:sldId id="270" r:id="rId17"/>
    <p:sldId id="266" r:id="rId18"/>
    <p:sldId id="271" r:id="rId19"/>
    <p:sldId id="282" r:id="rId20"/>
    <p:sldId id="283" r:id="rId21"/>
    <p:sldId id="287" r:id="rId22"/>
    <p:sldId id="272" r:id="rId23"/>
    <p:sldId id="284" r:id="rId24"/>
    <p:sldId id="285" r:id="rId25"/>
    <p:sldId id="286" r:id="rId26"/>
    <p:sldId id="273" r:id="rId27"/>
    <p:sldId id="275" r:id="rId28"/>
    <p:sldId id="276" r:id="rId29"/>
    <p:sldId id="277" r:id="rId30"/>
    <p:sldId id="278" r:id="rId31"/>
  </p:sldIdLst>
  <p:sldSz cx="12195175"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3" autoAdjust="0"/>
    <p:restoredTop sz="65170" autoAdjust="0"/>
  </p:normalViewPr>
  <p:slideViewPr>
    <p:cSldViewPr>
      <p:cViewPr varScale="1">
        <p:scale>
          <a:sx n="43" d="100"/>
          <a:sy n="43" d="100"/>
        </p:scale>
        <p:origin x="1836" y="52"/>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slideMaster" Target="slideMasters/slideMaster1.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viewProps" Target="viewProps.xml"/><Relationship Id="rId8" Type="http://schemas.openxmlformats.org/officeDocument/2006/relationships/customXml" Target="../customXml/item8.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7757D0-0DA8-4B50-962C-F8908CCD91C6}" type="datetimeFigureOut">
              <a:rPr lang="nl-NL" smtClean="0"/>
              <a:pPr/>
              <a:t>8-3-2022</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8-3-2022</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eaLnBrk="1" hangingPunct="1">
              <a:spcBef>
                <a:spcPts val="600"/>
              </a:spcBef>
            </a:pP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dia’s</a:t>
            </a:r>
            <a:r>
              <a:rPr lang="en-GB" altLang="nl-NL" b="1" dirty="0">
                <a:latin typeface="Arial" panose="020B0604020202020204" pitchFamily="34" charset="0"/>
              </a:rPr>
              <a:t> </a:t>
            </a:r>
            <a:r>
              <a:rPr lang="en-GB" altLang="nl-NL" b="1" dirty="0" err="1">
                <a:latin typeface="Arial" panose="020B0604020202020204" pitchFamily="34" charset="0"/>
              </a:rPr>
              <a:t>zijn</a:t>
            </a:r>
            <a:r>
              <a:rPr lang="en-GB" altLang="nl-NL" b="1" dirty="0">
                <a:latin typeface="Arial" panose="020B0604020202020204" pitchFamily="34" charset="0"/>
              </a:rPr>
              <a:t> </a:t>
            </a:r>
            <a:r>
              <a:rPr lang="en-GB" altLang="nl-NL" b="1" dirty="0" err="1">
                <a:latin typeface="Arial" panose="020B0604020202020204" pitchFamily="34" charset="0"/>
              </a:rPr>
              <a:t>opgesteld</a:t>
            </a:r>
            <a:r>
              <a:rPr lang="en-GB" altLang="nl-NL" b="1" dirty="0">
                <a:latin typeface="Arial" panose="020B0604020202020204" pitchFamily="34" charset="0"/>
              </a:rPr>
              <a:t> in </a:t>
            </a:r>
            <a:r>
              <a:rPr lang="en-GB" altLang="nl-NL" b="1" dirty="0" err="1">
                <a:latin typeface="Arial" panose="020B0604020202020204" pitchFamily="34" charset="0"/>
              </a:rPr>
              <a:t>januari</a:t>
            </a:r>
            <a:r>
              <a:rPr lang="en-GB" altLang="nl-NL" b="1" dirty="0">
                <a:latin typeface="Arial" panose="020B0604020202020204" pitchFamily="34" charset="0"/>
              </a:rPr>
              <a:t> 2022 met de </a:t>
            </a:r>
            <a:r>
              <a:rPr lang="en-GB" altLang="nl-NL" b="1" dirty="0" err="1">
                <a:latin typeface="Arial" panose="020B0604020202020204" pitchFamily="34" charset="0"/>
              </a:rPr>
              <a:t>meest</a:t>
            </a:r>
            <a:r>
              <a:rPr lang="en-GB" altLang="nl-NL" b="1" dirty="0">
                <a:latin typeface="Arial" panose="020B0604020202020204" pitchFamily="34" charset="0"/>
              </a:rPr>
              <a:t> </a:t>
            </a:r>
            <a:r>
              <a:rPr lang="en-GB" altLang="nl-NL" b="1" dirty="0" err="1">
                <a:latin typeface="Arial" panose="020B0604020202020204" pitchFamily="34" charset="0"/>
              </a:rPr>
              <a:t>recente</a:t>
            </a:r>
            <a:r>
              <a:rPr lang="en-GB" altLang="nl-NL" b="1" dirty="0">
                <a:latin typeface="Arial" panose="020B0604020202020204" pitchFamily="34" charset="0"/>
              </a:rPr>
              <a:t> </a:t>
            </a:r>
            <a:r>
              <a:rPr lang="en-GB" altLang="nl-NL" b="1" dirty="0" err="1">
                <a:latin typeface="Arial" panose="020B0604020202020204" pitchFamily="34" charset="0"/>
              </a:rPr>
              <a:t>informatie</a:t>
            </a:r>
            <a:r>
              <a:rPr lang="en-GB" altLang="nl-NL" b="1" dirty="0">
                <a:latin typeface="Arial" panose="020B0604020202020204" pitchFamily="34" charset="0"/>
              </a:rPr>
              <a:t> over de </a:t>
            </a:r>
            <a:r>
              <a:rPr lang="en-GB" altLang="nl-NL" b="1" dirty="0" err="1">
                <a:latin typeface="Arial" panose="020B0604020202020204" pitchFamily="34" charset="0"/>
              </a:rPr>
              <a:t>richtlijn</a:t>
            </a:r>
            <a:r>
              <a:rPr lang="en-GB" altLang="nl-NL" b="1" dirty="0">
                <a:latin typeface="Arial" panose="020B0604020202020204" pitchFamily="34" charset="0"/>
              </a:rPr>
              <a:t> ‘</a:t>
            </a:r>
            <a:r>
              <a:rPr lang="en-GB" altLang="nl-NL" b="1" dirty="0" err="1">
                <a:latin typeface="Arial" panose="020B0604020202020204" pitchFamily="34" charset="0"/>
              </a:rPr>
              <a:t>Diagnostiek</a:t>
            </a:r>
            <a:r>
              <a:rPr lang="en-GB" altLang="nl-NL" b="1" dirty="0">
                <a:latin typeface="Arial" panose="020B0604020202020204" pitchFamily="34" charset="0"/>
              </a:rPr>
              <a:t> </a:t>
            </a:r>
            <a:r>
              <a:rPr lang="en-GB" altLang="nl-NL" b="1" dirty="0" err="1">
                <a:latin typeface="Arial" panose="020B0604020202020204" pitchFamily="34" charset="0"/>
              </a:rPr>
              <a:t>en</a:t>
            </a:r>
            <a:r>
              <a:rPr lang="en-GB" altLang="nl-NL" b="1" dirty="0">
                <a:latin typeface="Arial" panose="020B0604020202020204" pitchFamily="34" charset="0"/>
              </a:rPr>
              <a:t> </a:t>
            </a:r>
            <a:r>
              <a:rPr lang="en-GB" altLang="nl-NL" b="1" dirty="0" err="1">
                <a:latin typeface="Arial" panose="020B0604020202020204" pitchFamily="34" charset="0"/>
              </a:rPr>
              <a:t>behandeling</a:t>
            </a:r>
            <a:r>
              <a:rPr lang="en-GB" altLang="nl-NL" b="1" dirty="0">
                <a:latin typeface="Arial" panose="020B0604020202020204" pitchFamily="34" charset="0"/>
              </a:rPr>
              <a:t> van het </a:t>
            </a:r>
            <a:r>
              <a:rPr lang="en-GB" altLang="nl-NL" b="1" dirty="0" err="1">
                <a:latin typeface="Arial" panose="020B0604020202020204" pitchFamily="34" charset="0"/>
              </a:rPr>
              <a:t>mesothelioom</a:t>
            </a:r>
            <a:endParaRPr lang="en-GB" altLang="nl-NL" b="1" dirty="0">
              <a:latin typeface="Arial" panose="020B0604020202020204" pitchFamily="34" charset="0"/>
            </a:endParaRP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b="1" dirty="0">
                <a:latin typeface="Arial" panose="020B0604020202020204" pitchFamily="34" charset="0"/>
              </a:rPr>
              <a:t>Over </a:t>
            </a:r>
            <a:r>
              <a:rPr lang="en-GB" altLang="nl-NL" b="1" dirty="0" err="1">
                <a:latin typeface="Arial" panose="020B0604020202020204" pitchFamily="34" charset="0"/>
              </a:rPr>
              <a:t>deze</a:t>
            </a:r>
            <a:r>
              <a:rPr lang="en-GB" altLang="nl-NL" b="1" dirty="0">
                <a:latin typeface="Arial" panose="020B0604020202020204" pitchFamily="34" charset="0"/>
              </a:rPr>
              <a:t> </a:t>
            </a:r>
            <a:r>
              <a:rPr lang="en-GB" altLang="nl-NL" b="1" dirty="0" err="1">
                <a:latin typeface="Arial" panose="020B0604020202020204" pitchFamily="34" charset="0"/>
              </a:rPr>
              <a:t>presentatie</a:t>
            </a:r>
            <a:r>
              <a:rPr lang="en-GB" altLang="nl-NL" b="1" dirty="0">
                <a:latin typeface="Arial" panose="020B0604020202020204" pitchFamily="34" charset="0"/>
              </a:rPr>
              <a:t>:</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is </a:t>
            </a:r>
            <a:r>
              <a:rPr lang="en-GB" altLang="nl-NL" b="0" dirty="0" err="1">
                <a:latin typeface="Arial" panose="020B0604020202020204" pitchFamily="34" charset="0"/>
              </a:rPr>
              <a:t>opgesteld</a:t>
            </a:r>
            <a:r>
              <a:rPr lang="en-GB" altLang="nl-NL" b="0" dirty="0">
                <a:latin typeface="Arial" panose="020B0604020202020204" pitchFamily="34" charset="0"/>
              </a:rPr>
              <a:t> om u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helpen</a:t>
            </a:r>
            <a:r>
              <a:rPr lang="en-GB" altLang="nl-NL" b="0" dirty="0">
                <a:latin typeface="Arial" panose="020B0604020202020204" pitchFamily="34" charset="0"/>
              </a:rPr>
              <a:t> </a:t>
            </a:r>
            <a:r>
              <a:rPr lang="en-GB" altLang="nl-NL" b="0" dirty="0" err="1">
                <a:latin typeface="Arial" panose="020B0604020202020204" pitchFamily="34" charset="0"/>
              </a:rPr>
              <a:t>aandacht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vragen</a:t>
            </a:r>
            <a:r>
              <a:rPr lang="en-GB" altLang="nl-NL" b="0" dirty="0">
                <a:latin typeface="Arial" panose="020B0604020202020204" pitchFamily="34" charset="0"/>
              </a:rPr>
              <a:t> voor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Diagnostiek</a:t>
            </a:r>
            <a:r>
              <a:rPr lang="en-GB" altLang="nl-NL" b="0" dirty="0">
                <a:latin typeface="Arial" panose="020B0604020202020204" pitchFamily="34" charset="0"/>
              </a:rPr>
              <a:t>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behandeling</a:t>
            </a:r>
            <a:r>
              <a:rPr lang="en-GB" altLang="nl-NL" b="0" dirty="0">
                <a:latin typeface="Arial" panose="020B0604020202020204" pitchFamily="34" charset="0"/>
              </a:rPr>
              <a:t> van het </a:t>
            </a:r>
            <a:r>
              <a:rPr lang="en-GB" altLang="nl-NL" b="0" dirty="0" err="1">
                <a:latin typeface="Arial" panose="020B0604020202020204" pitchFamily="34" charset="0"/>
              </a:rPr>
              <a:t>mesothelioom</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richtlijn</a:t>
            </a:r>
            <a:r>
              <a:rPr lang="en-GB" altLang="nl-NL" b="0" dirty="0">
                <a:latin typeface="Arial" panose="020B0604020202020204" pitchFamily="34" charset="0"/>
              </a:rPr>
              <a:t> is </a:t>
            </a:r>
            <a:r>
              <a:rPr lang="en-GB" altLang="nl-NL" b="0" dirty="0" err="1">
                <a:latin typeface="Arial" panose="020B0604020202020204" pitchFamily="34" charset="0"/>
              </a:rPr>
              <a:t>geschreven</a:t>
            </a:r>
            <a:r>
              <a:rPr lang="en-GB" altLang="nl-NL" b="0" dirty="0">
                <a:latin typeface="Arial" panose="020B0604020202020204" pitchFamily="34" charset="0"/>
              </a:rPr>
              <a:t> voor alle </a:t>
            </a:r>
            <a:r>
              <a:rPr lang="en-GB" altLang="nl-NL" b="0" dirty="0" err="1">
                <a:latin typeface="Arial" panose="020B0604020202020204" pitchFamily="34" charset="0"/>
              </a:rPr>
              <a:t>zorgverleners</a:t>
            </a:r>
            <a:r>
              <a:rPr lang="en-GB" altLang="nl-NL" b="0" dirty="0">
                <a:latin typeface="Arial" panose="020B0604020202020204" pitchFamily="34" charset="0"/>
              </a:rPr>
              <a:t> </a:t>
            </a:r>
            <a:r>
              <a:rPr lang="en-GB" altLang="nl-NL" b="0" dirty="0" err="1">
                <a:latin typeface="Arial" panose="020B0604020202020204" pitchFamily="34" charset="0"/>
              </a:rPr>
              <a:t>betrokken</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zorg</a:t>
            </a:r>
            <a:r>
              <a:rPr lang="en-GB" altLang="nl-NL" b="0" dirty="0">
                <a:latin typeface="Arial" panose="020B0604020202020204" pitchFamily="34" charset="0"/>
              </a:rPr>
              <a:t> voor </a:t>
            </a:r>
            <a:r>
              <a:rPr lang="en-GB" altLang="nl-NL" b="0" dirty="0" err="1">
                <a:latin typeface="Arial" panose="020B0604020202020204" pitchFamily="34" charset="0"/>
              </a:rPr>
              <a:t>patienten</a:t>
            </a:r>
            <a:r>
              <a:rPr lang="en-GB" altLang="nl-NL" b="0" dirty="0">
                <a:latin typeface="Arial" panose="020B0604020202020204" pitchFamily="34" charset="0"/>
              </a:rPr>
              <a:t> met </a:t>
            </a:r>
            <a:r>
              <a:rPr lang="en-GB" altLang="nl-NL" b="0" dirty="0" err="1">
                <a:latin typeface="Arial" panose="020B0604020202020204" pitchFamily="34" charset="0"/>
              </a:rPr>
              <a:t>mesothelioom</a:t>
            </a:r>
            <a:r>
              <a:rPr lang="en-GB" altLang="nl-NL" b="0" dirty="0">
                <a:latin typeface="Arial" panose="020B0604020202020204" pitchFamily="34" charset="0"/>
              </a:rPr>
              <a:t>, </a:t>
            </a:r>
            <a:r>
              <a:rPr lang="en-GB" altLang="nl-NL" b="0" dirty="0" err="1">
                <a:latin typeface="Arial" panose="020B0604020202020204" pitchFamily="34" charset="0"/>
              </a:rPr>
              <a:t>waaronder</a:t>
            </a:r>
            <a:r>
              <a:rPr lang="en-GB" altLang="nl-NL" b="0" dirty="0">
                <a:latin typeface="Arial" panose="020B0604020202020204" pitchFamily="34" charset="0"/>
              </a:rPr>
              <a:t>: </a:t>
            </a:r>
            <a:r>
              <a:rPr lang="en-GB" altLang="nl-NL" b="0" dirty="0" err="1">
                <a:latin typeface="Arial" panose="020B0604020202020204" pitchFamily="34" charset="0"/>
              </a:rPr>
              <a:t>Medisch</a:t>
            </a:r>
            <a:r>
              <a:rPr lang="en-GB" altLang="nl-NL" b="0" dirty="0">
                <a:latin typeface="Arial" panose="020B0604020202020204" pitchFamily="34" charset="0"/>
              </a:rPr>
              <a:t> </a:t>
            </a:r>
            <a:r>
              <a:rPr lang="en-GB" altLang="nl-NL" b="0" dirty="0" err="1">
                <a:latin typeface="Arial" panose="020B0604020202020204" pitchFamily="34" charset="0"/>
              </a:rPr>
              <a:t>Specialisten</a:t>
            </a:r>
            <a:r>
              <a:rPr lang="en-GB" altLang="nl-NL" b="0" dirty="0">
                <a:latin typeface="Arial" panose="020B0604020202020204" pitchFamily="34" charset="0"/>
              </a:rPr>
              <a:t>, </a:t>
            </a:r>
            <a:r>
              <a:rPr lang="en-GB" altLang="nl-NL" b="0" dirty="0" err="1">
                <a:latin typeface="Arial" panose="020B0604020202020204" pitchFamily="34" charset="0"/>
              </a:rPr>
              <a:t>huisartsen</a:t>
            </a:r>
            <a:r>
              <a:rPr lang="en-GB" altLang="nl-NL" b="0" dirty="0">
                <a:latin typeface="Arial" panose="020B0604020202020204" pitchFamily="34" charset="0"/>
              </a:rPr>
              <a:t>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verpleegkundigen</a:t>
            </a:r>
            <a:r>
              <a:rPr lang="en-GB" altLang="nl-NL" b="0" dirty="0">
                <a:latin typeface="Arial" panose="020B0604020202020204" pitchFamily="34" charset="0"/>
              </a:rPr>
              <a:t>. </a:t>
            </a:r>
          </a:p>
          <a:p>
            <a:pPr eaLnBrk="1" hangingPunct="1">
              <a:spcBef>
                <a:spcPts val="600"/>
              </a:spcBef>
            </a:pPr>
            <a:r>
              <a:rPr lang="en-GB" altLang="nl-NL" b="0" dirty="0">
                <a:latin typeface="Arial" panose="020B0604020202020204" pitchFamily="34" charset="0"/>
              </a:rPr>
              <a:t>De </a:t>
            </a:r>
            <a:r>
              <a:rPr lang="en-GB" altLang="nl-NL" b="0" dirty="0" err="1">
                <a:latin typeface="Arial" panose="020B0604020202020204" pitchFamily="34" charset="0"/>
              </a:rPr>
              <a:t>richtlijn</a:t>
            </a:r>
            <a:r>
              <a:rPr lang="en-GB" altLang="nl-NL" b="0" dirty="0">
                <a:latin typeface="Arial" panose="020B0604020202020204" pitchFamily="34" charset="0"/>
              </a:rPr>
              <a:t> is </a:t>
            </a:r>
            <a:r>
              <a:rPr lang="en-GB" altLang="nl-NL" b="0" dirty="0" err="1">
                <a:latin typeface="Arial" panose="020B0604020202020204" pitchFamily="34" charset="0"/>
              </a:rPr>
              <a:t>beschikbaar</a:t>
            </a:r>
            <a:r>
              <a:rPr lang="en-GB" altLang="nl-NL" b="0" dirty="0">
                <a:latin typeface="Arial" panose="020B0604020202020204" pitchFamily="34" charset="0"/>
              </a:rPr>
              <a:t> op de </a:t>
            </a:r>
            <a:r>
              <a:rPr lang="en-GB" altLang="nl-NL" b="0" dirty="0" err="1">
                <a:latin typeface="Arial" panose="020B0604020202020204" pitchFamily="34" charset="0"/>
              </a:rPr>
              <a:t>richtlijnendatabase</a:t>
            </a:r>
            <a:r>
              <a:rPr lang="en-GB" altLang="nl-NL" b="0" dirty="0">
                <a:latin typeface="Arial" panose="020B0604020202020204" pitchFamily="34" charset="0"/>
              </a:rPr>
              <a:t> via de </a:t>
            </a:r>
            <a:r>
              <a:rPr lang="en-GB" altLang="nl-NL" b="0" dirty="0" err="1">
                <a:latin typeface="Arial" panose="020B0604020202020204" pitchFamily="34" charset="0"/>
              </a:rPr>
              <a:t>volgende</a:t>
            </a:r>
            <a:r>
              <a:rPr lang="en-GB" altLang="nl-NL" b="0" dirty="0">
                <a:latin typeface="Arial" panose="020B0604020202020204" pitchFamily="34" charset="0"/>
              </a:rPr>
              <a:t> link: </a:t>
            </a:r>
            <a:r>
              <a:rPr lang="en-GB" altLang="nl-NL" b="0" dirty="0" err="1">
                <a:latin typeface="Arial" panose="020B0604020202020204" pitchFamily="34" charset="0"/>
              </a:rPr>
              <a:t>xxxx</a:t>
            </a:r>
            <a:endParaRPr lang="en-GB" altLang="nl-NL" b="0" dirty="0">
              <a:latin typeface="Arial" panose="020B0604020202020204" pitchFamily="34" charset="0"/>
            </a:endParaRPr>
          </a:p>
          <a:p>
            <a:pPr eaLnBrk="1" hangingPunct="1">
              <a:spcBef>
                <a:spcPts val="600"/>
              </a:spcBef>
            </a:pPr>
            <a:r>
              <a:rPr lang="en-GB" altLang="nl-NL" b="0" dirty="0">
                <a:latin typeface="Arial" panose="020B0604020202020204" pitchFamily="34" charset="0"/>
              </a:rPr>
              <a:t>In de </a:t>
            </a:r>
            <a:r>
              <a:rPr lang="en-GB" altLang="nl-NL" b="0" dirty="0" err="1">
                <a:latin typeface="Arial" panose="020B0604020202020204" pitchFamily="34" charset="0"/>
              </a:rPr>
              <a:t>richtlijnendatabase</a:t>
            </a:r>
            <a:r>
              <a:rPr lang="en-GB" altLang="nl-NL" b="0" dirty="0">
                <a:latin typeface="Arial" panose="020B0604020202020204" pitchFamily="34" charset="0"/>
              </a:rPr>
              <a:t> </a:t>
            </a:r>
            <a:r>
              <a:rPr lang="en-GB" altLang="nl-NL" b="0" dirty="0" err="1">
                <a:latin typeface="Arial" panose="020B0604020202020204" pitchFamily="34" charset="0"/>
              </a:rPr>
              <a:t>kunt</a:t>
            </a:r>
            <a:r>
              <a:rPr lang="en-GB" altLang="nl-NL" b="0" dirty="0">
                <a:latin typeface="Arial" panose="020B0604020202020204" pitchFamily="34" charset="0"/>
              </a:rPr>
              <a: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uitdraai</a:t>
            </a:r>
            <a:r>
              <a:rPr lang="en-GB" altLang="nl-NL" b="0" dirty="0">
                <a:latin typeface="Arial" panose="020B0604020202020204" pitchFamily="34" charset="0"/>
              </a:rPr>
              <a:t> </a:t>
            </a:r>
            <a:r>
              <a:rPr lang="en-GB" altLang="nl-NL" b="0" dirty="0" err="1">
                <a:latin typeface="Arial" panose="020B0604020202020204" pitchFamily="34" charset="0"/>
              </a:rPr>
              <a:t>maken</a:t>
            </a:r>
            <a:r>
              <a:rPr lang="en-GB" altLang="nl-NL" b="0" dirty="0">
                <a:latin typeface="Arial" panose="020B0604020202020204" pitchFamily="34" charset="0"/>
              </a:rPr>
              <a:t> van </a:t>
            </a:r>
            <a:r>
              <a:rPr lang="en-GB" altLang="nl-NL" b="0" dirty="0" err="1">
                <a:latin typeface="Arial" panose="020B0604020202020204" pitchFamily="34" charset="0"/>
              </a:rPr>
              <a:t>alle</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in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Wellicht</a:t>
            </a:r>
            <a:r>
              <a:rPr lang="en-GB" altLang="nl-NL" b="0" dirty="0">
                <a:latin typeface="Arial" panose="020B0604020202020204" pitchFamily="34" charset="0"/>
              </a:rPr>
              <a:t> wilt u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kopie</a:t>
            </a:r>
            <a:r>
              <a:rPr lang="en-GB" altLang="nl-NL" b="0" dirty="0">
                <a:latin typeface="Arial" panose="020B0604020202020204" pitchFamily="34" charset="0"/>
              </a:rPr>
              <a:t> van de </a:t>
            </a:r>
            <a:r>
              <a:rPr lang="en-GB" altLang="nl-NL" b="0" dirty="0" err="1">
                <a:latin typeface="Arial" panose="020B0604020202020204" pitchFamily="34" charset="0"/>
              </a:rPr>
              <a:t>aanbevelingen</a:t>
            </a:r>
            <a:r>
              <a:rPr lang="en-GB" altLang="nl-NL" b="0" dirty="0">
                <a:latin typeface="Arial" panose="020B0604020202020204" pitchFamily="34" charset="0"/>
              </a:rPr>
              <a:t> </a:t>
            </a:r>
            <a:r>
              <a:rPr lang="en-GB" altLang="nl-NL" b="0" dirty="0" err="1">
                <a:latin typeface="Arial" panose="020B0604020202020204" pitchFamily="34" charset="0"/>
              </a:rPr>
              <a:t>printen</a:t>
            </a:r>
            <a:r>
              <a:rPr lang="en-GB" altLang="nl-NL" b="0" dirty="0">
                <a:latin typeface="Arial" panose="020B0604020202020204" pitchFamily="34" charset="0"/>
              </a:rPr>
              <a:t> voor </a:t>
            </a:r>
            <a:r>
              <a:rPr lang="en-GB" altLang="nl-NL" b="0" dirty="0" err="1">
                <a:latin typeface="Arial" panose="020B0604020202020204" pitchFamily="34" charset="0"/>
              </a:rPr>
              <a:t>gebruik</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of de </a:t>
            </a:r>
            <a:r>
              <a:rPr lang="en-GB" altLang="nl-NL" b="0" dirty="0" err="1">
                <a:latin typeface="Arial" panose="020B0604020202020204" pitchFamily="34" charset="0"/>
              </a:rPr>
              <a:t>richtlijn</a:t>
            </a:r>
            <a:r>
              <a:rPr lang="en-GB" altLang="nl-NL" b="0" dirty="0">
                <a:latin typeface="Arial" panose="020B0604020202020204" pitchFamily="34" charset="0"/>
              </a:rPr>
              <a:t> op de </a:t>
            </a:r>
            <a:r>
              <a:rPr lang="en-GB" altLang="nl-NL" b="0" dirty="0" err="1">
                <a:latin typeface="Arial" panose="020B0604020202020204" pitchFamily="34" charset="0"/>
              </a:rPr>
              <a:t>richtlijnendatabase</a:t>
            </a:r>
            <a:r>
              <a:rPr lang="en-GB" altLang="nl-NL" b="0" dirty="0">
                <a:latin typeface="Arial" panose="020B0604020202020204" pitchFamily="34" charset="0"/>
              </a:rPr>
              <a:t> </a:t>
            </a:r>
            <a:r>
              <a:rPr lang="en-GB" altLang="nl-NL" b="0" dirty="0" err="1">
                <a:latin typeface="Arial" panose="020B0604020202020204" pitchFamily="34" charset="0"/>
              </a:rPr>
              <a:t>bezoeken</a:t>
            </a:r>
            <a:r>
              <a:rPr lang="en-GB" altLang="nl-NL" b="0" dirty="0">
                <a:latin typeface="Arial" panose="020B0604020202020204" pitchFamily="34" charset="0"/>
              </a:rPr>
              <a:t> </a:t>
            </a:r>
            <a:r>
              <a:rPr lang="en-GB" altLang="nl-NL" b="0" dirty="0" err="1">
                <a:latin typeface="Arial" panose="020B0604020202020204" pitchFamily="34" charset="0"/>
              </a:rPr>
              <a:t>tijdens</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zie</a:t>
            </a:r>
            <a:r>
              <a:rPr lang="en-GB" altLang="nl-NL" b="0" dirty="0">
                <a:latin typeface="Arial" panose="020B0604020202020204" pitchFamily="34" charset="0"/>
              </a:rPr>
              <a:t> link). U </a:t>
            </a:r>
            <a:r>
              <a:rPr lang="en-GB" altLang="nl-NL" b="0" dirty="0" err="1">
                <a:latin typeface="Arial" panose="020B0604020202020204" pitchFamily="34" charset="0"/>
              </a:rPr>
              <a:t>kunt</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eigen logo </a:t>
            </a:r>
            <a:r>
              <a:rPr lang="en-GB" altLang="nl-NL" b="0" dirty="0" err="1">
                <a:latin typeface="Arial" panose="020B0604020202020204" pitchFamily="34" charset="0"/>
              </a:rPr>
              <a:t>aan</a:t>
            </a:r>
            <a:r>
              <a:rPr lang="en-GB" altLang="nl-NL" b="0" dirty="0">
                <a:latin typeface="Arial" panose="020B0604020202020204" pitchFamily="34" charset="0"/>
              </a:rPr>
              <a:t>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toevoegen</a:t>
            </a:r>
            <a:r>
              <a:rPr lang="en-GB" altLang="nl-NL" b="0" dirty="0">
                <a:latin typeface="Arial" panose="020B0604020202020204" pitchFamily="34" charset="0"/>
              </a:rPr>
              <a:t>. </a:t>
            </a:r>
            <a:r>
              <a:rPr lang="en-GB" altLang="nl-NL" b="0" dirty="0" err="1">
                <a:latin typeface="Arial" panose="020B0604020202020204" pitchFamily="34" charset="0"/>
              </a:rPr>
              <a:t>Voel</a:t>
            </a:r>
            <a:r>
              <a:rPr lang="en-GB" altLang="nl-NL" b="0" dirty="0">
                <a:latin typeface="Arial" panose="020B0604020202020204" pitchFamily="34" charset="0"/>
              </a:rPr>
              <a:t> u </a:t>
            </a:r>
            <a:r>
              <a:rPr lang="en-GB" altLang="nl-NL" b="0" dirty="0" err="1">
                <a:latin typeface="Arial" panose="020B0604020202020204" pitchFamily="34" charset="0"/>
              </a:rPr>
              <a:t>vrij</a:t>
            </a:r>
            <a:r>
              <a:rPr lang="en-GB" altLang="nl-NL" b="0" dirty="0">
                <a:latin typeface="Arial" panose="020B0604020202020204" pitchFamily="34" charset="0"/>
              </a:rPr>
              <a:t> om de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passen</a:t>
            </a:r>
            <a:r>
              <a:rPr lang="en-GB" altLang="nl-NL" b="0" dirty="0">
                <a:latin typeface="Arial" panose="020B0604020202020204" pitchFamily="34" charset="0"/>
              </a:rPr>
              <a:t> of </a:t>
            </a:r>
            <a:r>
              <a:rPr lang="en-GB" altLang="nl-NL" b="0" dirty="0" err="1">
                <a:latin typeface="Arial" panose="020B0604020202020204" pitchFamily="34" charset="0"/>
              </a:rPr>
              <a:t>uit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breiden</a:t>
            </a:r>
            <a:r>
              <a:rPr lang="en-GB" altLang="nl-NL" b="0" dirty="0">
                <a:latin typeface="Arial" panose="020B0604020202020204" pitchFamily="34" charset="0"/>
              </a:rPr>
              <a:t>. </a:t>
            </a:r>
          </a:p>
          <a:p>
            <a:pPr eaLnBrk="1" hangingPunct="1">
              <a:spcBef>
                <a:spcPts val="600"/>
              </a:spcBef>
            </a:pPr>
            <a:endParaRPr lang="en-GB" altLang="nl-NL" b="1" dirty="0">
              <a:latin typeface="Arial" panose="020B0604020202020204" pitchFamily="34" charset="0"/>
            </a:endParaRPr>
          </a:p>
          <a:p>
            <a:pPr eaLnBrk="1" hangingPunct="1">
              <a:spcBef>
                <a:spcPts val="600"/>
              </a:spcBef>
            </a:pPr>
            <a:r>
              <a:rPr lang="en-GB" altLang="nl-NL" dirty="0" err="1">
                <a:latin typeface="Arial" panose="020B0604020202020204" pitchFamily="34" charset="0"/>
              </a:rPr>
              <a:t>Aan</a:t>
            </a:r>
            <a:r>
              <a:rPr lang="en-GB" altLang="nl-NL" dirty="0">
                <a:latin typeface="Arial" panose="020B0604020202020204" pitchFamily="34" charset="0"/>
              </a:rPr>
              <a:t>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zijn</a:t>
            </a:r>
            <a:r>
              <a:rPr lang="en-GB" altLang="nl-NL" dirty="0">
                <a:latin typeface="Arial" panose="020B0604020202020204" pitchFamily="34" charset="0"/>
              </a:rPr>
              <a:t> </a:t>
            </a:r>
            <a:r>
              <a:rPr lang="en-GB" altLang="nl-NL" dirty="0" err="1">
                <a:latin typeface="Arial" panose="020B0604020202020204" pitchFamily="34" charset="0"/>
              </a:rPr>
              <a:t>opmerkingen</a:t>
            </a:r>
            <a:r>
              <a:rPr lang="en-GB" altLang="nl-NL" dirty="0">
                <a:latin typeface="Arial" panose="020B0604020202020204" pitchFamily="34" charset="0"/>
              </a:rPr>
              <a:t> voor </a:t>
            </a:r>
            <a:r>
              <a:rPr lang="en-GB" altLang="nl-NL" dirty="0" err="1">
                <a:latin typeface="Arial" panose="020B0604020202020204" pitchFamily="34" charset="0"/>
              </a:rPr>
              <a:t>presentatoren</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om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helpen</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het </a:t>
            </a:r>
            <a:r>
              <a:rPr lang="en-GB" altLang="nl-NL" dirty="0" err="1">
                <a:latin typeface="Arial" panose="020B0604020202020204" pitchFamily="34" charset="0"/>
              </a:rPr>
              <a:t>onder</a:t>
            </a:r>
            <a:r>
              <a:rPr lang="en-GB" altLang="nl-NL" dirty="0">
                <a:latin typeface="Arial" panose="020B0604020202020204" pitchFamily="34" charset="0"/>
              </a:rPr>
              <a:t> de </a:t>
            </a:r>
            <a:r>
              <a:rPr lang="en-GB" altLang="nl-NL" dirty="0" err="1">
                <a:latin typeface="Arial" panose="020B0604020202020204" pitchFamily="34" charset="0"/>
              </a:rPr>
              <a:t>aandacht</a:t>
            </a:r>
            <a:r>
              <a:rPr lang="en-GB" altLang="nl-NL" dirty="0">
                <a:latin typeface="Arial" panose="020B0604020202020204" pitchFamily="34" charset="0"/>
              </a:rPr>
              <a:t> </a:t>
            </a:r>
            <a:r>
              <a:rPr lang="en-GB" altLang="nl-NL" dirty="0" err="1">
                <a:latin typeface="Arial" panose="020B0604020202020204" pitchFamily="34" charset="0"/>
              </a:rPr>
              <a:t>brengen</a:t>
            </a:r>
            <a:r>
              <a:rPr lang="en-GB" altLang="nl-NL" dirty="0">
                <a:latin typeface="Arial" panose="020B0604020202020204" pitchFamily="34" charset="0"/>
              </a:rPr>
              <a:t> van de </a:t>
            </a:r>
            <a:r>
              <a:rPr lang="en-GB" altLang="nl-NL" dirty="0" err="1">
                <a:latin typeface="Arial" panose="020B0604020202020204" pitchFamily="34" charset="0"/>
              </a:rPr>
              <a:t>belangrijkste</a:t>
            </a:r>
            <a:r>
              <a:rPr lang="en-GB" altLang="nl-NL" dirty="0">
                <a:latin typeface="Arial" panose="020B0604020202020204" pitchFamily="34" charset="0"/>
              </a:rPr>
              <a:t> </a:t>
            </a:r>
            <a:r>
              <a:rPr lang="en-GB" altLang="nl-NL" dirty="0" err="1">
                <a:latin typeface="Arial" panose="020B0604020202020204" pitchFamily="34" charset="0"/>
              </a:rPr>
              <a:t>punten</a:t>
            </a:r>
            <a:r>
              <a:rPr lang="en-GB" altLang="nl-NL" dirty="0">
                <a:latin typeface="Arial" panose="020B0604020202020204" pitchFamily="34" charset="0"/>
              </a:rPr>
              <a:t> in de </a:t>
            </a:r>
            <a:r>
              <a:rPr lang="en-GB" altLang="nl-NL" dirty="0" err="1">
                <a:latin typeface="Arial" panose="020B0604020202020204" pitchFamily="34" charset="0"/>
              </a:rPr>
              <a:t>presentatie</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om </a:t>
            </a:r>
            <a:r>
              <a:rPr lang="en-GB" altLang="nl-NL" dirty="0" err="1">
                <a:latin typeface="Arial" panose="020B0604020202020204" pitchFamily="34" charset="0"/>
              </a:rPr>
              <a:t>aanvullende</a:t>
            </a:r>
            <a:r>
              <a:rPr lang="en-GB" altLang="nl-NL" dirty="0">
                <a:latin typeface="Arial" panose="020B0604020202020204" pitchFamily="34" charset="0"/>
              </a:rPr>
              <a:t> </a:t>
            </a:r>
            <a:r>
              <a:rPr lang="en-GB" altLang="nl-NL" dirty="0" err="1">
                <a:latin typeface="Arial" panose="020B0604020202020204" pitchFamily="34" charset="0"/>
              </a:rPr>
              <a:t>informatie</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slides </a:t>
            </a:r>
            <a:r>
              <a:rPr lang="en-GB" altLang="nl-NL" dirty="0" err="1">
                <a:latin typeface="Arial" panose="020B0604020202020204" pitchFamily="34" charset="0"/>
              </a:rPr>
              <a:t>te</a:t>
            </a:r>
            <a:r>
              <a:rPr lang="en-GB" altLang="nl-NL" dirty="0">
                <a:latin typeface="Arial" panose="020B0604020202020204" pitchFamily="34" charset="0"/>
              </a:rPr>
              <a:t> </a:t>
            </a:r>
            <a:r>
              <a:rPr lang="en-GB" altLang="nl-NL" dirty="0" err="1">
                <a:latin typeface="Arial" panose="020B0604020202020204" pitchFamily="34" charset="0"/>
              </a:rPr>
              <a:t>geven</a:t>
            </a:r>
            <a:r>
              <a:rPr lang="en-GB" altLang="nl-NL" dirty="0">
                <a:latin typeface="Arial" panose="020B0604020202020204" pitchFamily="34" charset="0"/>
              </a:rPr>
              <a:t>. </a:t>
            </a:r>
            <a:r>
              <a:rPr lang="en-GB" altLang="nl-NL" dirty="0" err="1">
                <a:latin typeface="Arial" panose="020B0604020202020204" pitchFamily="34" charset="0"/>
              </a:rPr>
              <a:t>Waar</a:t>
            </a:r>
            <a:r>
              <a:rPr lang="en-GB" altLang="nl-NL" dirty="0">
                <a:latin typeface="Arial" panose="020B0604020202020204" pitchFamily="34" charset="0"/>
              </a:rPr>
              <a:t> </a:t>
            </a:r>
            <a:r>
              <a:rPr lang="en-GB" altLang="nl-NL" dirty="0" err="1">
                <a:latin typeface="Arial" panose="020B0604020202020204" pitchFamily="34" charset="0"/>
              </a:rPr>
              <a:t>nodig</a:t>
            </a:r>
            <a:r>
              <a:rPr lang="en-GB" altLang="nl-NL" dirty="0">
                <a:latin typeface="Arial" panose="020B0604020202020204" pitchFamily="34" charset="0"/>
              </a:rPr>
              <a:t> is de </a:t>
            </a:r>
            <a:r>
              <a:rPr lang="en-GB" altLang="nl-NL" dirty="0" err="1">
                <a:latin typeface="Arial" panose="020B0604020202020204" pitchFamily="34" charset="0"/>
              </a:rPr>
              <a:t>gehele</a:t>
            </a:r>
            <a:r>
              <a:rPr lang="en-GB" altLang="nl-NL" dirty="0">
                <a:latin typeface="Arial" panose="020B0604020202020204" pitchFamily="34" charset="0"/>
              </a:rPr>
              <a:t> </a:t>
            </a:r>
            <a:r>
              <a:rPr lang="en-GB" altLang="nl-NL" dirty="0" err="1">
                <a:latin typeface="Arial" panose="020B0604020202020204" pitchFamily="34" charset="0"/>
              </a:rPr>
              <a:t>aanbeveling</a:t>
            </a:r>
            <a:r>
              <a:rPr lang="en-GB" altLang="nl-NL" dirty="0">
                <a:latin typeface="Arial" panose="020B0604020202020204" pitchFamily="34" charset="0"/>
              </a:rPr>
              <a:t> </a:t>
            </a:r>
            <a:r>
              <a:rPr lang="en-GB" altLang="nl-NL" dirty="0" err="1">
                <a:latin typeface="Arial" panose="020B0604020202020204" pitchFamily="34" charset="0"/>
              </a:rPr>
              <a:t>toegevoegd</a:t>
            </a:r>
            <a:r>
              <a:rPr lang="en-GB" altLang="nl-NL" dirty="0">
                <a:latin typeface="Arial" panose="020B0604020202020204" pitchFamily="34" charset="0"/>
              </a:rPr>
              <a:t>.  </a:t>
            </a:r>
          </a:p>
          <a:p>
            <a:pPr eaLnBrk="1" hangingPunct="1">
              <a:spcBef>
                <a:spcPts val="600"/>
              </a:spcBef>
            </a:pPr>
            <a:br>
              <a:rPr lang="en-GB" altLang="nl-NL" dirty="0">
                <a:latin typeface="Arial" panose="020B0604020202020204" pitchFamily="34" charset="0"/>
              </a:rPr>
            </a:br>
            <a:r>
              <a:rPr lang="en-GB" altLang="nl-NL" b="1" dirty="0">
                <a:latin typeface="Arial" panose="020B0604020202020204" pitchFamily="34" charset="0"/>
              </a:rPr>
              <a:t>Disclaimer</a:t>
            </a:r>
            <a:r>
              <a:rPr lang="en-GB" altLang="nl-NL" dirty="0">
                <a:latin typeface="Arial" panose="020B0604020202020204" pitchFamily="34" charset="0"/>
              </a:rPr>
              <a:t> </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diapresentatie</a:t>
            </a:r>
            <a:r>
              <a:rPr lang="en-GB" altLang="nl-NL" b="0" dirty="0">
                <a:latin typeface="Arial" panose="020B0604020202020204" pitchFamily="34" charset="0"/>
              </a:rPr>
              <a:t> is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implementatie</a:t>
            </a:r>
            <a:r>
              <a:rPr lang="en-GB" altLang="nl-NL" b="0" dirty="0">
                <a:latin typeface="Arial" panose="020B0604020202020204" pitchFamily="34" charset="0"/>
              </a:rPr>
              <a:t> tool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dient</a:t>
            </a:r>
            <a:r>
              <a:rPr lang="en-GB" altLang="nl-NL" b="0" dirty="0">
                <a:latin typeface="Arial" panose="020B0604020202020204" pitchFamily="34" charset="0"/>
              </a:rPr>
              <a:t> </a:t>
            </a:r>
            <a:r>
              <a:rPr lang="en-GB" altLang="nl-NL" b="0" dirty="0" err="1">
                <a:latin typeface="Arial" panose="020B0604020202020204" pitchFamily="34" charset="0"/>
              </a:rPr>
              <a:t>gebruikt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worden</a:t>
            </a:r>
            <a:r>
              <a:rPr lang="en-GB" altLang="nl-NL" b="0" dirty="0">
                <a:latin typeface="Arial" panose="020B0604020202020204" pitchFamily="34" charset="0"/>
              </a:rPr>
              <a:t> </a:t>
            </a:r>
            <a:r>
              <a:rPr lang="en-GB" altLang="nl-NL" b="0" dirty="0" err="1">
                <a:latin typeface="Arial" panose="020B0604020202020204" pitchFamily="34" charset="0"/>
              </a:rPr>
              <a:t>naast</a:t>
            </a:r>
            <a:r>
              <a:rPr lang="en-GB" altLang="nl-NL" b="0" dirty="0">
                <a:latin typeface="Arial" panose="020B0604020202020204" pitchFamily="34" charset="0"/>
              </a:rPr>
              <a:t> de </a:t>
            </a:r>
            <a:r>
              <a:rPr lang="en-GB" altLang="nl-NL" b="0" dirty="0" err="1">
                <a:latin typeface="Arial" panose="020B0604020202020204" pitchFamily="34" charset="0"/>
              </a:rPr>
              <a:t>gepubliceerde</a:t>
            </a:r>
            <a:r>
              <a:rPr lang="en-GB" altLang="nl-NL" b="0" dirty="0">
                <a:latin typeface="Arial" panose="020B0604020202020204" pitchFamily="34" charset="0"/>
              </a:rPr>
              <a:t>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informatie</a:t>
            </a:r>
            <a:r>
              <a:rPr lang="en-GB" altLang="nl-NL" b="0" dirty="0">
                <a:latin typeface="Arial" panose="020B0604020202020204" pitchFamily="34" charset="0"/>
              </a:rPr>
              <a:t> </a:t>
            </a:r>
            <a:r>
              <a:rPr lang="en-GB" altLang="nl-NL" b="0" dirty="0" err="1">
                <a:latin typeface="Arial" panose="020B0604020202020204" pitchFamily="34" charset="0"/>
              </a:rPr>
              <a:t>vervangt</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zelf</a:t>
            </a:r>
            <a:r>
              <a:rPr lang="en-GB" altLang="nl-NL" b="0" dirty="0">
                <a:latin typeface="Arial" panose="020B0604020202020204" pitchFamily="34" charset="0"/>
              </a:rPr>
              <a:t>. </a:t>
            </a:r>
          </a:p>
          <a:p>
            <a:pPr eaLnBrk="1" hangingPunct="1"/>
            <a:endParaRPr lang="en-GB" altLang="nl-NL"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3237084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102632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824151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419864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1159687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0" dirty="0" err="1">
                <a:latin typeface="Arial" panose="020B0604020202020204" pitchFamily="34" charset="0"/>
              </a:rPr>
              <a:t>Deze</a:t>
            </a:r>
            <a:r>
              <a:rPr lang="en-GB" altLang="nl-NL" b="0" dirty="0">
                <a:latin typeface="Arial" panose="020B0604020202020204" pitchFamily="34" charset="0"/>
              </a:rPr>
              <a:t> modules </a:t>
            </a:r>
            <a:r>
              <a:rPr lang="en-GB" altLang="nl-NL" b="0" dirty="0" err="1">
                <a:latin typeface="Arial" panose="020B0604020202020204" pitchFamily="34" charset="0"/>
              </a:rPr>
              <a:t>bevatten</a:t>
            </a:r>
            <a:r>
              <a:rPr lang="en-GB" altLang="nl-NL" b="0" dirty="0">
                <a:latin typeface="Arial" panose="020B0604020202020204" pitchFamily="34" charset="0"/>
              </a:rPr>
              <a:t> </a:t>
            </a:r>
            <a:r>
              <a:rPr lang="en-GB" altLang="nl-NL" b="0" dirty="0" err="1">
                <a:latin typeface="Arial" panose="020B0604020202020204" pitchFamily="34" charset="0"/>
              </a:rPr>
              <a:t>geen</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met </a:t>
            </a:r>
            <a:r>
              <a:rPr lang="en-GB" altLang="nl-NL" b="0" dirty="0" err="1">
                <a:latin typeface="Arial" panose="020B0604020202020204" pitchFamily="34" charset="0"/>
              </a:rPr>
              <a:t>prioriteit</a:t>
            </a:r>
            <a:r>
              <a:rPr lang="en-GB" altLang="nl-NL" b="0" dirty="0">
                <a:latin typeface="Arial" panose="020B0604020202020204" pitchFamily="34" charset="0"/>
              </a:rPr>
              <a:t> voor </a:t>
            </a:r>
            <a:r>
              <a:rPr lang="en-GB" altLang="nl-NL" b="0" dirty="0" err="1">
                <a:latin typeface="Arial" panose="020B0604020202020204" pitchFamily="34" charset="0"/>
              </a:rPr>
              <a:t>implementatie</a:t>
            </a:r>
            <a:r>
              <a:rPr lang="en-GB" altLang="nl-NL" b="0" dirty="0">
                <a:latin typeface="Arial" panose="020B0604020202020204" pitchFamily="34" charset="0"/>
              </a:rPr>
              <a:t> </a:t>
            </a:r>
            <a:r>
              <a:rPr lang="en-GB" altLang="nl-NL" b="0" dirty="0" err="1">
                <a:latin typeface="Arial" panose="020B0604020202020204" pitchFamily="34" charset="0"/>
              </a:rPr>
              <a:t>binnen</a:t>
            </a:r>
            <a:r>
              <a:rPr lang="en-GB" altLang="nl-NL" b="0" dirty="0">
                <a:latin typeface="Arial" panose="020B0604020202020204" pitchFamily="34" charset="0"/>
              </a:rPr>
              <a:t> </a:t>
            </a:r>
            <a:r>
              <a:rPr lang="en-GB" altLang="nl-NL" b="0" dirty="0" err="1">
                <a:latin typeface="Arial" panose="020B0604020202020204" pitchFamily="34" charset="0"/>
              </a:rPr>
              <a:t>dit</a:t>
            </a:r>
            <a:r>
              <a:rPr lang="en-GB" altLang="nl-NL" b="0" dirty="0">
                <a:latin typeface="Arial" panose="020B0604020202020204" pitchFamily="34" charset="0"/>
              </a:rPr>
              <a:t> </a:t>
            </a:r>
            <a:r>
              <a:rPr lang="en-GB" altLang="nl-NL" b="0" dirty="0" err="1">
                <a:latin typeface="Arial" panose="020B0604020202020204" pitchFamily="34" charset="0"/>
              </a:rPr>
              <a:t>domein</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aanbevelingen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wel</a:t>
            </a:r>
            <a:r>
              <a:rPr lang="en-GB" altLang="nl-NL" b="0" dirty="0">
                <a:latin typeface="Arial" panose="020B0604020202020204" pitchFamily="34" charset="0"/>
              </a:rPr>
              <a:t> van </a:t>
            </a:r>
            <a:r>
              <a:rPr lang="en-GB" altLang="nl-NL" b="0" dirty="0" err="1">
                <a:latin typeface="Arial" panose="020B0604020202020204" pitchFamily="34" charset="0"/>
              </a:rPr>
              <a:t>belang</a:t>
            </a:r>
            <a:r>
              <a:rPr lang="en-GB" altLang="nl-NL" b="0" dirty="0">
                <a:latin typeface="Arial" panose="020B0604020202020204" pitchFamily="34" charset="0"/>
              </a:rPr>
              <a:t> </a:t>
            </a:r>
            <a:r>
              <a:rPr lang="en-GB" altLang="nl-NL" b="0" dirty="0" err="1">
                <a:latin typeface="Arial" panose="020B0604020202020204" pitchFamily="34" charset="0"/>
              </a:rPr>
              <a:t>omdat</a:t>
            </a:r>
            <a:r>
              <a:rPr lang="en-GB" altLang="nl-NL" b="0" dirty="0">
                <a:latin typeface="Arial" panose="020B0604020202020204" pitchFamily="34" charset="0"/>
              </a:rPr>
              <a:t> ze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belangrijk</a:t>
            </a:r>
            <a:r>
              <a:rPr lang="en-GB" altLang="nl-NL" b="0" dirty="0">
                <a:latin typeface="Arial" panose="020B0604020202020204" pitchFamily="34" charset="0"/>
              </a:rPr>
              <a:t> </a:t>
            </a:r>
            <a:r>
              <a:rPr lang="en-GB" altLang="nl-NL" b="0" dirty="0" err="1">
                <a:latin typeface="Arial" panose="020B0604020202020204" pitchFamily="34" charset="0"/>
              </a:rPr>
              <a:t>deel</a:t>
            </a:r>
            <a:r>
              <a:rPr lang="en-GB" altLang="nl-NL" b="0" dirty="0">
                <a:latin typeface="Arial" panose="020B0604020202020204" pitchFamily="34" charset="0"/>
              </a:rPr>
              <a:t> van het </a:t>
            </a:r>
            <a:r>
              <a:rPr lang="en-GB" altLang="nl-NL" b="0" dirty="0" err="1">
                <a:latin typeface="Arial" panose="020B0604020202020204" pitchFamily="34" charset="0"/>
              </a:rPr>
              <a:t>behandeltraject</a:t>
            </a:r>
            <a:r>
              <a:rPr lang="en-GB" altLang="nl-NL" b="0" dirty="0">
                <a:latin typeface="Arial" panose="020B0604020202020204" pitchFamily="34" charset="0"/>
              </a:rPr>
              <a:t> </a:t>
            </a:r>
            <a:r>
              <a:rPr lang="en-GB" altLang="nl-NL" b="0" dirty="0" err="1">
                <a:latin typeface="Arial" panose="020B0604020202020204" pitchFamily="34" charset="0"/>
              </a:rPr>
              <a:t>omvatten</a:t>
            </a:r>
            <a:r>
              <a:rPr lang="en-GB" altLang="nl-NL" b="0" dirty="0">
                <a:latin typeface="Arial" panose="020B0604020202020204" pitchFamily="34" charset="0"/>
              </a:rPr>
              <a:t>. </a:t>
            </a:r>
          </a:p>
          <a:p>
            <a:pPr eaLnBrk="1" hangingPunct="1"/>
            <a:endParaRPr lang="en-GB" altLang="nl-NL" b="0" dirty="0">
              <a:latin typeface="Arial" panose="020B0604020202020204" pitchFamily="34" charset="0"/>
            </a:endParaRPr>
          </a:p>
          <a:p>
            <a:pPr eaLnBrk="1" hangingPunct="1"/>
            <a:r>
              <a:rPr lang="en-GB" altLang="nl-NL" b="1" dirty="0" err="1">
                <a:latin typeface="Arial" panose="020B0604020202020204" pitchFamily="34" charset="0"/>
              </a:rPr>
              <a:t>Volledige</a:t>
            </a:r>
            <a:r>
              <a:rPr lang="en-GB" altLang="nl-NL" b="1" dirty="0">
                <a:latin typeface="Arial" panose="020B0604020202020204" pitchFamily="34" charset="0"/>
              </a:rPr>
              <a:t> </a:t>
            </a:r>
            <a:r>
              <a:rPr lang="en-GB" altLang="nl-NL" b="1" dirty="0" err="1">
                <a:latin typeface="Arial" panose="020B0604020202020204" pitchFamily="34" charset="0"/>
              </a:rPr>
              <a:t>aanbevelingen</a:t>
            </a:r>
            <a:r>
              <a:rPr lang="en-GB" altLang="nl-NL" b="1" dirty="0">
                <a:latin typeface="Arial" panose="020B0604020202020204" pitchFamily="34" charset="0"/>
              </a:rPr>
              <a:t>: </a:t>
            </a:r>
          </a:p>
          <a:p>
            <a:pPr eaLnBrk="1" hangingPunct="1"/>
            <a:r>
              <a:rPr lang="en-GB" altLang="nl-NL" b="0" dirty="0" err="1">
                <a:latin typeface="Arial" panose="020B0604020202020204" pitchFamily="34" charset="0"/>
              </a:rPr>
              <a:t>Diagnostiek</a:t>
            </a:r>
            <a:r>
              <a:rPr lang="en-GB" altLang="nl-NL" b="0" dirty="0">
                <a:latin typeface="Arial" panose="020B0604020202020204" pitchFamily="34" charset="0"/>
              </a:rPr>
              <a:t> – </a:t>
            </a:r>
            <a:r>
              <a:rPr lang="en-GB" altLang="nl-NL" b="0" dirty="0" err="1">
                <a:latin typeface="Arial" panose="020B0604020202020204" pitchFamily="34" charset="0"/>
              </a:rPr>
              <a:t>beeldvormende</a:t>
            </a:r>
            <a:r>
              <a:rPr lang="en-GB" altLang="nl-NL" b="0" dirty="0">
                <a:latin typeface="Arial" panose="020B0604020202020204" pitchFamily="34" charset="0"/>
              </a:rPr>
              <a:t> </a:t>
            </a:r>
            <a:r>
              <a:rPr lang="en-GB" altLang="nl-NL" b="0" dirty="0" err="1">
                <a:latin typeface="Arial" panose="020B0604020202020204" pitchFamily="34" charset="0"/>
              </a:rPr>
              <a:t>technieken</a:t>
            </a:r>
            <a:endParaRPr lang="en-GB" altLang="nl-NL" b="0" dirty="0">
              <a:latin typeface="Arial" panose="020B0604020202020204" pitchFamily="34" charset="0"/>
            </a:endParaRPr>
          </a:p>
          <a:p>
            <a:pPr marL="285750" indent="-285750">
              <a:buFont typeface="Arial" panose="020B0604020202020204" pitchFamily="34" charset="0"/>
              <a:buChar char="•"/>
            </a:pPr>
            <a:r>
              <a:rPr lang="nl-NL" sz="1400" kern="1200" dirty="0">
                <a:solidFill>
                  <a:schemeClr val="tx1"/>
                </a:solidFill>
                <a:effectLst/>
                <a:latin typeface="+mn-lt"/>
                <a:ea typeface="+mn-ea"/>
                <a:cs typeface="+mn-cs"/>
              </a:rPr>
              <a:t>Maak een CT-thorax met medenemen van de gehele pleura met intraveneus contrast voor diagnostiek en stadiëring van het pleuraal mesothelioom.</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Maak een CT-thorax met medenemen van de gehele pleura met intraveneus contrast voor de responsevaluatie van de behandeling van het pleuraal mesothelioom.</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Maak een CT- abdomen met IV en oraal contrast bij verdenking op abdominale lokalisatie van het mesothelioom.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Maak een CT-abdomen met intraveneus contrast voor de responsevaluatie van de behandeling van het peritoneale mesothelioom.</a:t>
            </a:r>
            <a:r>
              <a:rPr lang="nl-NL" dirty="0">
                <a:effectLst/>
              </a:rPr>
              <a:t> </a:t>
            </a:r>
            <a:endParaRPr lang="en-GB" altLang="nl-NL" b="1" dirty="0">
              <a:latin typeface="Arial" panose="020B0604020202020204" pitchFamily="34" charset="0"/>
            </a:endParaRP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een (18)FDG PET-CT bij patiënten bij wie betere lokalisatie van de biopsieplek nodig is en als er geen eerdere </a:t>
            </a:r>
            <a:r>
              <a:rPr lang="nl-NL" sz="1400" kern="1200" dirty="0" err="1">
                <a:solidFill>
                  <a:schemeClr val="tx1"/>
                </a:solidFill>
                <a:effectLst/>
                <a:latin typeface="+mn-lt"/>
                <a:ea typeface="+mn-ea"/>
                <a:cs typeface="+mn-cs"/>
              </a:rPr>
              <a:t>talkpleurodese</a:t>
            </a:r>
            <a:r>
              <a:rPr lang="nl-NL" sz="1400" kern="1200" dirty="0">
                <a:solidFill>
                  <a:schemeClr val="tx1"/>
                </a:solidFill>
                <a:effectLst/>
                <a:latin typeface="+mn-lt"/>
                <a:ea typeface="+mn-ea"/>
                <a:cs typeface="+mn-cs"/>
              </a:rPr>
              <a:t> is verricht.</a:t>
            </a:r>
          </a:p>
          <a:p>
            <a:pPr marL="0" indent="0">
              <a:buFont typeface="Arial" panose="020B0604020202020204" pitchFamily="34" charset="0"/>
              <a:buNone/>
            </a:pPr>
            <a:r>
              <a:rPr lang="nl-NL" sz="1400" kern="1200" dirty="0">
                <a:solidFill>
                  <a:schemeClr val="tx1"/>
                </a:solidFill>
                <a:effectLst/>
                <a:latin typeface="+mn-lt"/>
                <a:ea typeface="+mn-ea"/>
                <a:cs typeface="+mn-cs"/>
              </a:rPr>
              <a:t>Systemische therapie – </a:t>
            </a:r>
            <a:r>
              <a:rPr lang="nl-NL" sz="1400" kern="1200" dirty="0" err="1">
                <a:solidFill>
                  <a:schemeClr val="tx1"/>
                </a:solidFill>
                <a:effectLst/>
                <a:latin typeface="+mn-lt"/>
                <a:ea typeface="+mn-ea"/>
                <a:cs typeface="+mn-cs"/>
              </a:rPr>
              <a:t>gemcitabine</a:t>
            </a:r>
            <a:endParaRPr lang="nl-NL" sz="1400" kern="1200" dirty="0">
              <a:solidFill>
                <a:schemeClr val="tx1"/>
              </a:solidFill>
              <a:effectLst/>
              <a:latin typeface="+mn-lt"/>
              <a:ea typeface="+mn-ea"/>
              <a:cs typeface="+mn-cs"/>
            </a:endParaRP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eerstelijns behandeling met </a:t>
            </a:r>
            <a:r>
              <a:rPr lang="nl-NL" sz="1400" kern="1200" dirty="0" err="1">
                <a:solidFill>
                  <a:schemeClr val="tx1"/>
                </a:solidFill>
                <a:effectLst/>
                <a:latin typeface="+mn-lt"/>
                <a:ea typeface="+mn-ea"/>
                <a:cs typeface="+mn-cs"/>
              </a:rPr>
              <a:t>gemcitabine</a:t>
            </a:r>
            <a:r>
              <a:rPr lang="nl-NL" sz="1400" kern="1200" dirty="0">
                <a:solidFill>
                  <a:schemeClr val="tx1"/>
                </a:solidFill>
                <a:effectLst/>
                <a:latin typeface="+mn-lt"/>
                <a:ea typeface="+mn-ea"/>
                <a:cs typeface="+mn-cs"/>
              </a:rPr>
              <a:t>, eventueel in combinatie met </a:t>
            </a:r>
            <a:r>
              <a:rPr lang="nl-NL" sz="1400" kern="1200" dirty="0" err="1">
                <a:solidFill>
                  <a:schemeClr val="tx1"/>
                </a:solidFill>
                <a:effectLst/>
                <a:latin typeface="+mn-lt"/>
                <a:ea typeface="+mn-ea"/>
                <a:cs typeface="+mn-cs"/>
              </a:rPr>
              <a:t>platinum</a:t>
            </a:r>
            <a:r>
              <a:rPr lang="nl-NL" sz="1400" kern="1200" dirty="0">
                <a:solidFill>
                  <a:schemeClr val="tx1"/>
                </a:solidFill>
                <a:effectLst/>
                <a:latin typeface="+mn-lt"/>
                <a:ea typeface="+mn-ea"/>
                <a:cs typeface="+mn-cs"/>
              </a:rPr>
              <a:t>, alleen bij patiënten die niet in aanmerking komen voor de eerstelijns behandeling met combinatie-immuuntherapie of voor chemotherapie met </a:t>
            </a:r>
            <a:r>
              <a:rPr lang="nl-NL" sz="1400" kern="1200" dirty="0" err="1">
                <a:solidFill>
                  <a:schemeClr val="tx1"/>
                </a:solidFill>
                <a:effectLst/>
                <a:latin typeface="+mn-lt"/>
                <a:ea typeface="+mn-ea"/>
                <a:cs typeface="+mn-cs"/>
              </a:rPr>
              <a:t>platinum-pemetrexed</a:t>
            </a:r>
            <a:r>
              <a:rPr lang="nl-NL" sz="1400" kern="1200" dirty="0">
                <a:solidFill>
                  <a:schemeClr val="tx1"/>
                </a:solidFill>
                <a:effectLst/>
                <a:latin typeface="+mn-lt"/>
                <a:ea typeface="+mn-ea"/>
                <a:cs typeface="+mn-cs"/>
              </a:rPr>
              <a:t>.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in overleg met de patiënt, tweede- of derdelijns behandeling met </a:t>
            </a:r>
            <a:r>
              <a:rPr lang="nl-NL" sz="1400" kern="1200" dirty="0" err="1">
                <a:solidFill>
                  <a:schemeClr val="tx1"/>
                </a:solidFill>
                <a:effectLst/>
                <a:latin typeface="+mn-lt"/>
                <a:ea typeface="+mn-ea"/>
                <a:cs typeface="+mn-cs"/>
              </a:rPr>
              <a:t>gemcitabine</a:t>
            </a:r>
            <a:r>
              <a:rPr lang="nl-NL" sz="1400" kern="1200" dirty="0">
                <a:solidFill>
                  <a:schemeClr val="tx1"/>
                </a:solidFill>
                <a:effectLst/>
                <a:latin typeface="+mn-lt"/>
                <a:ea typeface="+mn-ea"/>
                <a:cs typeface="+mn-cs"/>
              </a:rPr>
              <a:t>, indien bij progressie een vervolgbehandeling gewenst is.</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Bespreek deze overweging met de patiënt (shared </a:t>
            </a:r>
            <a:r>
              <a:rPr lang="nl-NL" sz="1400" kern="1200" dirty="0" err="1">
                <a:solidFill>
                  <a:schemeClr val="tx1"/>
                </a:solidFill>
                <a:effectLst/>
                <a:latin typeface="+mn-lt"/>
                <a:ea typeface="+mn-ea"/>
                <a:cs typeface="+mn-cs"/>
              </a:rPr>
              <a:t>decision</a:t>
            </a:r>
            <a:r>
              <a:rPr lang="nl-NL" sz="1400" kern="1200" dirty="0">
                <a:solidFill>
                  <a:schemeClr val="tx1"/>
                </a:solidFill>
                <a:effectLst/>
                <a:latin typeface="+mn-lt"/>
                <a:ea typeface="+mn-ea"/>
                <a:cs typeface="+mn-cs"/>
              </a:rPr>
              <a:t>-making) en leg dit vast.</a:t>
            </a:r>
            <a:r>
              <a:rPr lang="nl-NL" dirty="0">
                <a:effectLst/>
              </a:rPr>
              <a:t> </a:t>
            </a:r>
          </a:p>
          <a:p>
            <a:pPr marL="0" indent="0">
              <a:buFont typeface="Arial" panose="020B0604020202020204" pitchFamily="34" charset="0"/>
              <a:buNone/>
            </a:pPr>
            <a:r>
              <a:rPr lang="nl-NL" sz="1400" kern="1200" dirty="0">
                <a:solidFill>
                  <a:schemeClr val="tx1"/>
                </a:solidFill>
                <a:effectLst/>
                <a:latin typeface="+mn-lt"/>
                <a:ea typeface="+mn-ea"/>
                <a:cs typeface="+mn-cs"/>
              </a:rPr>
              <a:t>Startpunt van systemische behandeling</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Start een systemische behandeling kort na de diagnose.</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in overleg met de patiënt de behandeling uit te stellen bij ontbreken van klachten ten gevolge van mesothelioom.</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Vervolg bij uitstel van behandeling de patiënt klinisch en radiologisch, bij voorkeur elke drie maanden met CT, of eerder op indicatie bij bijvoorbeeld klachten.</a:t>
            </a:r>
            <a:r>
              <a:rPr lang="nl-NL" dirty="0">
                <a:effectLst/>
              </a:rPr>
              <a:t> </a:t>
            </a:r>
          </a:p>
          <a:p>
            <a:pPr marL="0" indent="0">
              <a:buFont typeface="Arial" panose="020B0604020202020204" pitchFamily="34" charset="0"/>
              <a:buNone/>
            </a:pPr>
            <a:r>
              <a:rPr lang="nl-NL" sz="1400" kern="1200" dirty="0">
                <a:solidFill>
                  <a:schemeClr val="tx1"/>
                </a:solidFill>
                <a:effectLst/>
                <a:latin typeface="+mn-lt"/>
                <a:ea typeface="+mn-ea"/>
                <a:cs typeface="+mn-cs"/>
              </a:rPr>
              <a:t>Chirurgie – pleuraal</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Verricht geen </a:t>
            </a:r>
            <a:r>
              <a:rPr lang="nl-NL" sz="1400" kern="1200" dirty="0" err="1">
                <a:solidFill>
                  <a:schemeClr val="tx1"/>
                </a:solidFill>
                <a:effectLst/>
                <a:latin typeface="+mn-lt"/>
                <a:ea typeface="+mn-ea"/>
                <a:cs typeface="+mn-cs"/>
              </a:rPr>
              <a:t>extrapleurale</a:t>
            </a:r>
            <a:r>
              <a:rPr lang="nl-NL" sz="1400" kern="1200" dirty="0">
                <a:solidFill>
                  <a:schemeClr val="tx1"/>
                </a:solidFill>
                <a:effectLst/>
                <a:latin typeface="+mn-lt"/>
                <a:ea typeface="+mn-ea"/>
                <a:cs typeface="+mn-cs"/>
              </a:rPr>
              <a:t> </a:t>
            </a:r>
            <a:r>
              <a:rPr lang="nl-NL" sz="1400" kern="1200" dirty="0" err="1">
                <a:solidFill>
                  <a:schemeClr val="tx1"/>
                </a:solidFill>
                <a:effectLst/>
                <a:latin typeface="+mn-lt"/>
                <a:ea typeface="+mn-ea"/>
                <a:cs typeface="+mn-cs"/>
              </a:rPr>
              <a:t>pneumonectomie</a:t>
            </a:r>
            <a:r>
              <a:rPr lang="nl-NL" sz="1400" kern="1200" dirty="0">
                <a:solidFill>
                  <a:schemeClr val="tx1"/>
                </a:solidFill>
                <a:effectLst/>
                <a:latin typeface="+mn-lt"/>
                <a:ea typeface="+mn-ea"/>
                <a:cs typeface="+mn-cs"/>
              </a:rPr>
              <a:t> (EPP) bij patiënten met een pleuraal mesothelioom.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Verricht </a:t>
            </a:r>
            <a:r>
              <a:rPr lang="nl-NL" sz="1400" kern="1200" dirty="0" err="1">
                <a:solidFill>
                  <a:schemeClr val="tx1"/>
                </a:solidFill>
                <a:effectLst/>
                <a:latin typeface="+mn-lt"/>
                <a:ea typeface="+mn-ea"/>
                <a:cs typeface="+mn-cs"/>
              </a:rPr>
              <a:t>extended</a:t>
            </a:r>
            <a:r>
              <a:rPr lang="nl-NL" sz="1400" kern="1200" dirty="0">
                <a:solidFill>
                  <a:schemeClr val="tx1"/>
                </a:solidFill>
                <a:effectLst/>
                <a:latin typeface="+mn-lt"/>
                <a:ea typeface="+mn-ea"/>
                <a:cs typeface="+mn-cs"/>
              </a:rPr>
              <a:t> </a:t>
            </a:r>
            <a:r>
              <a:rPr lang="nl-NL" sz="1400" kern="1200" dirty="0" err="1">
                <a:solidFill>
                  <a:schemeClr val="tx1"/>
                </a:solidFill>
                <a:effectLst/>
                <a:latin typeface="+mn-lt"/>
                <a:ea typeface="+mn-ea"/>
                <a:cs typeface="+mn-cs"/>
              </a:rPr>
              <a:t>pleurectomie</a:t>
            </a:r>
            <a:r>
              <a:rPr lang="nl-NL" sz="1400" kern="1200" dirty="0">
                <a:solidFill>
                  <a:schemeClr val="tx1"/>
                </a:solidFill>
                <a:effectLst/>
                <a:latin typeface="+mn-lt"/>
                <a:ea typeface="+mn-ea"/>
                <a:cs typeface="+mn-cs"/>
              </a:rPr>
              <a:t>-decorticatie (EP/D) alleen in studieverband in expertisecentra.</a:t>
            </a:r>
          </a:p>
          <a:p>
            <a:pPr marL="0" indent="0">
              <a:buFont typeface="Arial" panose="020B0604020202020204" pitchFamily="34" charset="0"/>
              <a:buNone/>
            </a:pPr>
            <a:r>
              <a:rPr lang="nl-NL" sz="1400" kern="1200" dirty="0">
                <a:solidFill>
                  <a:schemeClr val="tx1"/>
                </a:solidFill>
                <a:effectLst/>
                <a:latin typeface="+mn-lt"/>
                <a:ea typeface="+mn-ea"/>
                <a:cs typeface="+mn-cs"/>
              </a:rPr>
              <a:t>Palliatie – chirurgie</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Verricht geen (partiële) </a:t>
            </a:r>
            <a:r>
              <a:rPr lang="nl-NL" sz="1400" kern="1200" dirty="0" err="1">
                <a:solidFill>
                  <a:schemeClr val="tx1"/>
                </a:solidFill>
                <a:effectLst/>
                <a:latin typeface="+mn-lt"/>
                <a:ea typeface="+mn-ea"/>
                <a:cs typeface="+mn-cs"/>
              </a:rPr>
              <a:t>pleurectomie</a:t>
            </a:r>
            <a:r>
              <a:rPr lang="nl-NL" sz="1400" kern="1200" dirty="0">
                <a:solidFill>
                  <a:schemeClr val="tx1"/>
                </a:solidFill>
                <a:effectLst/>
                <a:latin typeface="+mn-lt"/>
                <a:ea typeface="+mn-ea"/>
                <a:cs typeface="+mn-cs"/>
              </a:rPr>
              <a:t>/decorticatie als palliatieve procedure bij patiënten met pleuraal mesothelioom.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eenmalige drainage bij patiënten met klachten van maligne ascites en korte levensverwachting (&lt; 3 maanden).</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een permanente drain bij patiënten met klachten van maligne ascites en een langere levensverwachting (&gt; 3 maanden).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een behandeling met HIPEC bij patiënten met WHO 0 tot 1 en een relatief lange levensverwachting (&gt; 6 maanden).</a:t>
            </a:r>
          </a:p>
          <a:p>
            <a:pPr marL="0" indent="0">
              <a:buFont typeface="Arial" panose="020B0604020202020204" pitchFamily="34" charset="0"/>
              <a:buNone/>
            </a:pPr>
            <a:r>
              <a:rPr lang="nl-NL" sz="1400" kern="1200" dirty="0">
                <a:solidFill>
                  <a:schemeClr val="tx1"/>
                </a:solidFill>
                <a:effectLst/>
                <a:latin typeface="+mn-lt"/>
                <a:ea typeface="+mn-ea"/>
                <a:cs typeface="+mn-cs"/>
              </a:rPr>
              <a:t>Palliatie – </a:t>
            </a:r>
            <a:r>
              <a:rPr lang="nl-NL" sz="1400" kern="1200" dirty="0" err="1">
                <a:solidFill>
                  <a:schemeClr val="tx1"/>
                </a:solidFill>
                <a:effectLst/>
                <a:latin typeface="+mn-lt"/>
                <a:ea typeface="+mn-ea"/>
                <a:cs typeface="+mn-cs"/>
              </a:rPr>
              <a:t>adjuvante</a:t>
            </a:r>
            <a:r>
              <a:rPr lang="nl-NL" sz="1400" kern="1200" dirty="0">
                <a:solidFill>
                  <a:schemeClr val="tx1"/>
                </a:solidFill>
                <a:effectLst/>
                <a:latin typeface="+mn-lt"/>
                <a:ea typeface="+mn-ea"/>
                <a:cs typeface="+mn-cs"/>
              </a:rPr>
              <a:t> radiotherapie</a:t>
            </a:r>
          </a:p>
          <a:p>
            <a:pPr marL="285750" marR="0" lvl="0" indent="-285750" algn="l" defTabSz="108850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kern="1200" dirty="0">
                <a:solidFill>
                  <a:schemeClr val="tx1"/>
                </a:solidFill>
                <a:effectLst/>
                <a:latin typeface="+mn-lt"/>
                <a:ea typeface="+mn-ea"/>
                <a:cs typeface="+mn-cs"/>
              </a:rPr>
              <a:t>Pas (</a:t>
            </a:r>
            <a:r>
              <a:rPr lang="nl-NL" sz="1400" kern="1200" dirty="0" err="1">
                <a:solidFill>
                  <a:schemeClr val="tx1"/>
                </a:solidFill>
                <a:effectLst/>
                <a:latin typeface="+mn-lt"/>
                <a:ea typeface="+mn-ea"/>
                <a:cs typeface="+mn-cs"/>
              </a:rPr>
              <a:t>neo</a:t>
            </a:r>
            <a:r>
              <a:rPr lang="nl-NL" sz="1400" kern="1200" dirty="0">
                <a:solidFill>
                  <a:schemeClr val="tx1"/>
                </a:solidFill>
                <a:effectLst/>
                <a:latin typeface="+mn-lt"/>
                <a:ea typeface="+mn-ea"/>
                <a:cs typeface="+mn-cs"/>
              </a:rPr>
              <a:t>)</a:t>
            </a:r>
            <a:r>
              <a:rPr lang="nl-NL" sz="1400" kern="1200" dirty="0" err="1">
                <a:solidFill>
                  <a:schemeClr val="tx1"/>
                </a:solidFill>
                <a:effectLst/>
                <a:latin typeface="+mn-lt"/>
                <a:ea typeface="+mn-ea"/>
                <a:cs typeface="+mn-cs"/>
              </a:rPr>
              <a:t>adjuvante</a:t>
            </a:r>
            <a:r>
              <a:rPr lang="nl-NL" sz="1400" kern="1200" dirty="0">
                <a:solidFill>
                  <a:schemeClr val="tx1"/>
                </a:solidFill>
                <a:effectLst/>
                <a:latin typeface="+mn-lt"/>
                <a:ea typeface="+mn-ea"/>
                <a:cs typeface="+mn-cs"/>
              </a:rPr>
              <a:t> radiotherapie bij patiënten met mesothelioom alleen in studieverband toe.</a:t>
            </a:r>
          </a:p>
          <a:p>
            <a:pPr marL="0" marR="0" lvl="0" indent="0" algn="l" defTabSz="1088502"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400" kern="1200" dirty="0">
                <a:solidFill>
                  <a:schemeClr val="tx1"/>
                </a:solidFill>
                <a:effectLst/>
                <a:latin typeface="+mn-lt"/>
                <a:ea typeface="+mn-ea"/>
                <a:cs typeface="+mn-cs"/>
              </a:rPr>
              <a:t>Palliatie – radiotherapie t.b.v. symptoomreductie</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radiotherapie bij patiënten met gelokaliseerde pijn en een levensverwachting van meer dan vier weken:</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als de pijn onvoldoende afneemt met pijnmedicatie; of</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waarbij pijnmedicatie te veel bijwerkingen veroorzaakt.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Behandel deze patiënten bij voorkeur met een dosis van 20 Gy in 5 fracties.</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Geef geen bestraling (met preventie van entmetastasen als doel) op insteekplaatsen van interventies in de thorax.</a:t>
            </a:r>
            <a:r>
              <a:rPr lang="nl-NL" dirty="0">
                <a:effectLst/>
              </a:rPr>
              <a:t>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palliatieve bestraling bij een patiënt met dysfagie, als de dysfagie niet op een andere manier te behandelen is en de levensverwachting van de patiënt meer dan vier weken is.</a:t>
            </a:r>
            <a:r>
              <a:rPr lang="nl-NL" dirty="0">
                <a:effectLst/>
              </a:rPr>
              <a:t> </a:t>
            </a:r>
          </a:p>
          <a:p>
            <a:pPr marL="0" indent="0">
              <a:buFont typeface="Arial" panose="020B0604020202020204" pitchFamily="34" charset="0"/>
              <a:buNone/>
            </a:pPr>
            <a:r>
              <a:rPr lang="nl-NL" sz="1400" kern="1200" dirty="0">
                <a:solidFill>
                  <a:schemeClr val="tx1"/>
                </a:solidFill>
                <a:effectLst/>
                <a:latin typeface="+mn-lt"/>
                <a:ea typeface="+mn-ea"/>
                <a:cs typeface="+mn-cs"/>
              </a:rPr>
              <a:t>Informatieverstrekking aan patiënten</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Informeer patiënten in korte, eenvoudige zinnen en zo mogelijk ondersteund door afbeeldingen. Pas de informatie aan de gezondheidsvaardigheden van de patiënt aan.</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Bespreek: </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de diagnose;</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de bevestiging van de diagnose via het Nederlands </a:t>
            </a:r>
            <a:r>
              <a:rPr lang="nl-NL" sz="1400" kern="1200" dirty="0" err="1">
                <a:solidFill>
                  <a:schemeClr val="tx1"/>
                </a:solidFill>
                <a:effectLst/>
                <a:latin typeface="+mn-lt"/>
                <a:ea typeface="+mn-ea"/>
                <a:cs typeface="+mn-cs"/>
              </a:rPr>
              <a:t>Mesotheliomen</a:t>
            </a:r>
            <a:r>
              <a:rPr lang="nl-NL" sz="1400" kern="1200" dirty="0">
                <a:solidFill>
                  <a:schemeClr val="tx1"/>
                </a:solidFill>
                <a:effectLst/>
                <a:latin typeface="+mn-lt"/>
                <a:ea typeface="+mn-ea"/>
                <a:cs typeface="+mn-cs"/>
              </a:rPr>
              <a:t> Panel;</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de mogelijkheid om een financiële tegemoetkoming bij leven aan te vragen bij het IAS;</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de behandelopties, de behandeldoelen, de behandelmogelijkheden in studieverband, de mogelijkheid om alleen behandeld te worden met ‘best </a:t>
            </a:r>
            <a:r>
              <a:rPr lang="nl-NL" sz="1400" kern="1200" dirty="0" err="1">
                <a:solidFill>
                  <a:schemeClr val="tx1"/>
                </a:solidFill>
                <a:effectLst/>
                <a:latin typeface="+mn-lt"/>
                <a:ea typeface="+mn-ea"/>
                <a:cs typeface="+mn-cs"/>
              </a:rPr>
              <a:t>supportive</a:t>
            </a:r>
            <a:r>
              <a:rPr lang="nl-NL" sz="1400" kern="1200" dirty="0">
                <a:solidFill>
                  <a:schemeClr val="tx1"/>
                </a:solidFill>
                <a:effectLst/>
                <a:latin typeface="+mn-lt"/>
                <a:ea typeface="+mn-ea"/>
                <a:cs typeface="+mn-cs"/>
              </a:rPr>
              <a:t> care’ en de mogelijkheid voor psychosociale begeleiding;</a:t>
            </a:r>
          </a:p>
          <a:p>
            <a:pPr marL="830001" lvl="1" indent="-285750">
              <a:buFont typeface="Arial" panose="020B0604020202020204" pitchFamily="34" charset="0"/>
              <a:buChar char="•"/>
            </a:pPr>
            <a:r>
              <a:rPr lang="nl-NL" sz="1400" kern="1200" dirty="0">
                <a:solidFill>
                  <a:schemeClr val="tx1"/>
                </a:solidFill>
                <a:effectLst/>
                <a:latin typeface="+mn-lt"/>
                <a:ea typeface="+mn-ea"/>
                <a:cs typeface="+mn-cs"/>
              </a:rPr>
              <a:t>het bestaan van de patiëntenvereniging (voor bijvoorbeeld lotgenotencontact).</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Overweeg het aanbieden van een second opinion.</a:t>
            </a:r>
            <a:r>
              <a:rPr lang="nl-NL" dirty="0">
                <a:effectLst/>
              </a:rPr>
              <a:t> </a:t>
            </a:r>
          </a:p>
          <a:p>
            <a:pPr marL="0" indent="0">
              <a:buFont typeface="Arial" panose="020B0604020202020204" pitchFamily="34" charset="0"/>
              <a:buNone/>
            </a:pPr>
            <a:r>
              <a:rPr lang="nl-NL" sz="1400" kern="1200" dirty="0">
                <a:solidFill>
                  <a:schemeClr val="tx1"/>
                </a:solidFill>
                <a:effectLst/>
                <a:latin typeface="+mn-lt"/>
                <a:ea typeface="+mn-ea"/>
                <a:cs typeface="+mn-cs"/>
              </a:rPr>
              <a:t>Organisatie van zorg</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Bied basisdiagnostiek naar pleurale aandoeningen aan in alle ziekenhuizen en zorg dat thoracoscopie binnen het oncologische netwerk verricht kan worden.</a:t>
            </a:r>
          </a:p>
          <a:p>
            <a:pPr marL="285750" marR="0" lvl="0" indent="-285750" algn="l" defTabSz="108850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kern="1200" dirty="0">
                <a:solidFill>
                  <a:schemeClr val="tx1"/>
                </a:solidFill>
                <a:effectLst/>
                <a:latin typeface="+mn-lt"/>
                <a:ea typeface="+mn-ea"/>
                <a:cs typeface="+mn-cs"/>
              </a:rPr>
              <a:t>Bied symptoomgerichte behandelingen zoals pleuradrainages, </a:t>
            </a:r>
            <a:r>
              <a:rPr lang="nl-NL" sz="1400" kern="1200" dirty="0" err="1">
                <a:solidFill>
                  <a:schemeClr val="tx1"/>
                </a:solidFill>
                <a:effectLst/>
                <a:latin typeface="+mn-lt"/>
                <a:ea typeface="+mn-ea"/>
                <a:cs typeface="+mn-cs"/>
              </a:rPr>
              <a:t>pleurodese</a:t>
            </a:r>
            <a:r>
              <a:rPr lang="nl-NL" sz="1400" kern="1200" dirty="0">
                <a:solidFill>
                  <a:schemeClr val="tx1"/>
                </a:solidFill>
                <a:effectLst/>
                <a:latin typeface="+mn-lt"/>
                <a:ea typeface="+mn-ea"/>
                <a:cs typeface="+mn-cs"/>
              </a:rPr>
              <a:t> en pijnbestrijding aan in alle ziekenhuizen.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Bied psychosociale ondersteuning aan in alle ziekenhuizen</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Bied chemotherapie aan in ziekenhuizen met longartsen die ervaring hebben met chemotherapie bij het longcarcinoom.</a:t>
            </a:r>
          </a:p>
          <a:p>
            <a:pPr marL="285750" marR="0" lvl="0" indent="-285750" algn="l" defTabSz="108850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400" kern="1200" dirty="0">
                <a:solidFill>
                  <a:schemeClr val="tx1"/>
                </a:solidFill>
                <a:effectLst/>
                <a:latin typeface="+mn-lt"/>
                <a:ea typeface="+mn-ea"/>
                <a:cs typeface="+mn-cs"/>
              </a:rPr>
              <a:t>Bied immunotherapie aan in centra die voldoen aan de criteria van de NVALT. </a:t>
            </a:r>
          </a:p>
          <a:p>
            <a:pPr marL="285750" indent="-285750">
              <a:buFont typeface="Arial" panose="020B0604020202020204" pitchFamily="34" charset="0"/>
              <a:buChar char="•"/>
            </a:pPr>
            <a:r>
              <a:rPr lang="nl-NL" sz="1400" kern="1200" dirty="0">
                <a:solidFill>
                  <a:schemeClr val="tx1"/>
                </a:solidFill>
                <a:effectLst/>
                <a:latin typeface="+mn-lt"/>
                <a:ea typeface="+mn-ea"/>
                <a:cs typeface="+mn-cs"/>
              </a:rPr>
              <a:t>Zorg ervoor op de hoogte te zijn van de landelijke behandelmogelijkheden in studieverband voor patiënten met een goede performance score (0-1), door te informeren bij een regionaal multidisciplinair overleg (MDO) thoracale oncologie en/of een expertisecentrum.</a:t>
            </a:r>
            <a:r>
              <a:rPr lang="nl-NL" dirty="0">
                <a:effectLst/>
              </a:rPr>
              <a:t> </a:t>
            </a:r>
            <a:endParaRPr lang="nl-NL" sz="1400" kern="1200" dirty="0">
              <a:solidFill>
                <a:schemeClr val="tx1"/>
              </a:solidFill>
              <a:effectLst/>
              <a:latin typeface="+mn-lt"/>
              <a:ea typeface="+mn-ea"/>
              <a:cs typeface="+mn-cs"/>
            </a:endParaRPr>
          </a:p>
          <a:p>
            <a:pPr marL="0" indent="0">
              <a:buFont typeface="Arial" panose="020B0604020202020204" pitchFamily="34" charset="0"/>
              <a:buNone/>
            </a:pPr>
            <a:endParaRPr lang="nl-NL" sz="1400" kern="1200" dirty="0">
              <a:solidFill>
                <a:schemeClr val="tx1"/>
              </a:solidFill>
              <a:effectLst/>
              <a:latin typeface="+mn-lt"/>
              <a:ea typeface="+mn-ea"/>
              <a:cs typeface="+mn-cs"/>
            </a:endParaRPr>
          </a:p>
          <a:p>
            <a:pPr marL="0" marR="0" lvl="0" indent="0" algn="l" defTabSz="1088502"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sz="1400" kern="1200" dirty="0">
              <a:solidFill>
                <a:schemeClr val="tx1"/>
              </a:solidFill>
              <a:effectLst/>
              <a:latin typeface="+mn-lt"/>
              <a:ea typeface="+mn-ea"/>
              <a:cs typeface="+mn-cs"/>
            </a:endParaRPr>
          </a:p>
          <a:p>
            <a:pPr marL="0" indent="0">
              <a:buFont typeface="Arial" panose="020B0604020202020204" pitchFamily="34" charset="0"/>
              <a:buNone/>
            </a:pPr>
            <a:endParaRPr lang="nl-NL" sz="1400" kern="1200" dirty="0">
              <a:solidFill>
                <a:schemeClr val="tx1"/>
              </a:solidFill>
              <a:effectLst/>
              <a:latin typeface="+mn-lt"/>
              <a:ea typeface="+mn-ea"/>
              <a:cs typeface="+mn-cs"/>
            </a:endParaRPr>
          </a:p>
          <a:p>
            <a:pPr marL="0" indent="0">
              <a:buFont typeface="Arial" panose="020B0604020202020204" pitchFamily="34" charset="0"/>
              <a:buNone/>
            </a:pPr>
            <a:endParaRPr lang="nl-NL" sz="1400" kern="1200" dirty="0">
              <a:solidFill>
                <a:schemeClr val="tx1"/>
              </a:solidFill>
              <a:effectLst/>
              <a:latin typeface="+mn-lt"/>
              <a:ea typeface="+mn-ea"/>
              <a:cs typeface="+mn-cs"/>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3736280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vragen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suggesties</a:t>
            </a:r>
            <a:r>
              <a:rPr lang="en-GB" altLang="nl-NL" b="0" dirty="0">
                <a:latin typeface="Arial" panose="020B0604020202020204" pitchFamily="34" charset="0"/>
              </a:rPr>
              <a:t> die </a:t>
            </a:r>
            <a:r>
              <a:rPr lang="en-GB" altLang="nl-NL" b="0" dirty="0" err="1">
                <a:latin typeface="Arial" panose="020B0604020202020204" pitchFamily="34" charset="0"/>
              </a:rPr>
              <a:t>zijn</a:t>
            </a:r>
            <a:r>
              <a:rPr lang="en-GB" altLang="nl-NL" b="0" dirty="0">
                <a:latin typeface="Arial" panose="020B0604020202020204" pitchFamily="34" charset="0"/>
              </a:rPr>
              <a:t> </a:t>
            </a:r>
            <a:r>
              <a:rPr lang="en-GB" altLang="nl-NL" b="0" dirty="0" err="1">
                <a:latin typeface="Arial" panose="020B0604020202020204" pitchFamily="34" charset="0"/>
              </a:rPr>
              <a:t>ontwikkeld</a:t>
            </a:r>
            <a:r>
              <a:rPr lang="en-GB" altLang="nl-NL" b="0" dirty="0">
                <a:latin typeface="Arial" panose="020B0604020202020204" pitchFamily="34" charset="0"/>
              </a:rPr>
              <a:t> om de </a:t>
            </a:r>
            <a:r>
              <a:rPr lang="en-GB" altLang="nl-NL" b="0" dirty="0" err="1">
                <a:latin typeface="Arial" panose="020B0604020202020204" pitchFamily="34" charset="0"/>
              </a:rPr>
              <a:t>discussie</a:t>
            </a:r>
            <a:r>
              <a:rPr lang="en-GB" altLang="nl-NL" b="0" dirty="0">
                <a:latin typeface="Arial" panose="020B0604020202020204" pitchFamily="34" charset="0"/>
              </a:rPr>
              <a:t> </a:t>
            </a:r>
            <a:r>
              <a:rPr lang="en-GB" altLang="nl-NL" b="0" dirty="0" err="1">
                <a:latin typeface="Arial" panose="020B0604020202020204" pitchFamily="34" charset="0"/>
              </a:rPr>
              <a:t>bij</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op gang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brengen</a:t>
            </a:r>
            <a:r>
              <a:rPr lang="en-GB" altLang="nl-NL" b="0" dirty="0">
                <a:latin typeface="Arial" panose="020B0604020202020204" pitchFamily="34" charset="0"/>
              </a:rPr>
              <a:t> – </a:t>
            </a:r>
            <a:r>
              <a:rPr lang="en-GB" altLang="nl-NL" b="0" dirty="0" err="1">
                <a:latin typeface="Arial" panose="020B0604020202020204" pitchFamily="34" charset="0"/>
              </a:rPr>
              <a:t>vervang</a:t>
            </a:r>
            <a:r>
              <a:rPr lang="en-GB" altLang="nl-NL" b="0" dirty="0">
                <a:latin typeface="Arial" panose="020B0604020202020204" pitchFamily="34" charset="0"/>
              </a:rPr>
              <a:t> </a:t>
            </a:r>
            <a:r>
              <a:rPr lang="en-GB" altLang="nl-NL" b="0" dirty="0" err="1">
                <a:latin typeface="Arial" panose="020B0604020202020204" pitchFamily="34" charset="0"/>
              </a:rPr>
              <a:t>deze</a:t>
            </a:r>
            <a:r>
              <a:rPr lang="en-GB" altLang="nl-NL" b="0" dirty="0">
                <a:latin typeface="Arial" panose="020B0604020202020204" pitchFamily="34" charset="0"/>
              </a:rPr>
              <a:t> of pas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punten</a:t>
            </a:r>
            <a:r>
              <a:rPr lang="en-GB" altLang="nl-NL" b="0" dirty="0">
                <a:latin typeface="Arial" panose="020B0604020202020204" pitchFamily="34" charset="0"/>
              </a:rPr>
              <a:t> </a:t>
            </a:r>
            <a:r>
              <a:rPr lang="en-GB" altLang="nl-NL" b="0" dirty="0" err="1">
                <a:latin typeface="Arial" panose="020B0604020202020204" pitchFamily="34" charset="0"/>
              </a:rPr>
              <a:t>aan</a:t>
            </a:r>
            <a:r>
              <a:rPr lang="en-GB" altLang="nl-NL" b="0" dirty="0">
                <a:latin typeface="Arial" panose="020B0604020202020204" pitchFamily="34" charset="0"/>
              </a:rPr>
              <a:t> </a:t>
            </a:r>
            <a:r>
              <a:rPr lang="en-GB" altLang="nl-NL" b="0" dirty="0" err="1">
                <a:latin typeface="Arial" panose="020B0604020202020204" pitchFamily="34" charset="0"/>
              </a:rPr>
              <a:t>naar</a:t>
            </a:r>
            <a:r>
              <a:rPr lang="en-GB" altLang="nl-NL" b="0" dirty="0">
                <a:latin typeface="Arial" panose="020B0604020202020204" pitchFamily="34" charset="0"/>
              </a:rPr>
              <a:t> </a:t>
            </a:r>
            <a:r>
              <a:rPr lang="en-GB" altLang="nl-NL" b="0" dirty="0" err="1">
                <a:latin typeface="Arial" panose="020B0604020202020204" pitchFamily="34" charset="0"/>
              </a:rPr>
              <a:t>gelang</a:t>
            </a:r>
            <a:r>
              <a:rPr lang="en-GB" altLang="nl-NL" b="0" dirty="0">
                <a:latin typeface="Arial" panose="020B0604020202020204" pitchFamily="34" charset="0"/>
              </a:rPr>
              <a:t> </a:t>
            </a:r>
            <a:r>
              <a:rPr lang="en-GB" altLang="nl-NL" b="0" dirty="0" err="1">
                <a:latin typeface="Arial" panose="020B0604020202020204" pitchFamily="34" charset="0"/>
              </a:rPr>
              <a:t>uw</a:t>
            </a:r>
            <a:r>
              <a:rPr lang="en-GB" altLang="nl-NL" b="0" dirty="0">
                <a:latin typeface="Arial" panose="020B0604020202020204" pitchFamily="34" charset="0"/>
              </a:rPr>
              <a:t> </a:t>
            </a:r>
            <a:r>
              <a:rPr lang="en-GB" altLang="nl-NL" b="0" dirty="0" err="1">
                <a:latin typeface="Arial" panose="020B0604020202020204" pitchFamily="34" charset="0"/>
              </a:rPr>
              <a:t>lokale</a:t>
            </a:r>
            <a:r>
              <a:rPr lang="en-GB" altLang="nl-NL" b="0" dirty="0">
                <a:latin typeface="Arial" panose="020B0604020202020204" pitchFamily="34" charset="0"/>
              </a:rPr>
              <a:t> </a:t>
            </a:r>
            <a:r>
              <a:rPr lang="en-GB" altLang="nl-NL" b="0" dirty="0" err="1">
                <a:latin typeface="Arial" panose="020B0604020202020204" pitchFamily="34" charset="0"/>
              </a:rPr>
              <a:t>situatie</a:t>
            </a:r>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r>
              <a:rPr lang="en-GB" altLang="nl-NL" b="1" dirty="0" err="1">
                <a:latin typeface="Arial" panose="020B0604020202020204" pitchFamily="34" charset="0"/>
              </a:rPr>
              <a:t>Additionele</a:t>
            </a:r>
            <a:r>
              <a:rPr lang="en-GB" altLang="nl-NL" b="1" dirty="0">
                <a:latin typeface="Arial" panose="020B0604020202020204" pitchFamily="34" charset="0"/>
              </a:rPr>
              <a:t> </a:t>
            </a:r>
            <a:r>
              <a:rPr lang="en-GB" altLang="nl-NL" b="1" dirty="0" err="1">
                <a:latin typeface="Arial" panose="020B0604020202020204" pitchFamily="34" charset="0"/>
              </a:rPr>
              <a:t>vragen</a:t>
            </a:r>
            <a:endParaRPr lang="en-GB" altLang="nl-NL" b="1" dirty="0">
              <a:latin typeface="Arial" panose="020B0604020202020204" pitchFamily="34" charset="0"/>
            </a:endParaRPr>
          </a:p>
          <a:p>
            <a:pPr eaLnBrk="1" hangingPunct="1"/>
            <a:endParaRPr lang="en-GB" altLang="nl-NL" b="1" dirty="0">
              <a:latin typeface="Arial" panose="020B0604020202020204" pitchFamily="34" charset="0"/>
            </a:endParaRPr>
          </a:p>
          <a:p>
            <a:pPr eaLnBrk="1" hangingPunct="1"/>
            <a:r>
              <a:rPr lang="en-GB" altLang="nl-NL" b="1" dirty="0" err="1">
                <a:latin typeface="Arial" panose="020B0604020202020204" pitchFamily="34" charset="0"/>
              </a:rPr>
              <a:t>Verdere</a:t>
            </a:r>
            <a:r>
              <a:rPr lang="en-GB" altLang="nl-NL" b="1" dirty="0">
                <a:latin typeface="Arial" panose="020B0604020202020204" pitchFamily="34" charset="0"/>
              </a:rPr>
              <a:t> </a:t>
            </a:r>
            <a:r>
              <a:rPr lang="en-GB" altLang="nl-NL" b="1" dirty="0" err="1">
                <a:latin typeface="Arial" panose="020B0604020202020204" pitchFamily="34" charset="0"/>
              </a:rPr>
              <a:t>informatie</a:t>
            </a:r>
            <a:endParaRPr lang="en-GB" altLang="nl-NL" b="1"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3494428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r>
              <a:rPr lang="en-GB" altLang="nl-NL" b="0" dirty="0" err="1">
                <a:latin typeface="Arial" panose="020B0604020202020204" pitchFamily="34" charset="0"/>
              </a:rPr>
              <a:t>Bij</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a:t>
            </a:r>
            <a:r>
              <a:rPr lang="en-GB" altLang="nl-NL" b="0" dirty="0" err="1">
                <a:latin typeface="Arial" panose="020B0604020202020204" pitchFamily="34" charset="0"/>
              </a:rPr>
              <a:t>zijn</a:t>
            </a:r>
            <a:r>
              <a:rPr lang="en-GB" altLang="nl-NL" b="0" dirty="0">
                <a:latin typeface="Arial" panose="020B0604020202020204" pitchFamily="34" charset="0"/>
              </a:rPr>
              <a:t> is </a:t>
            </a:r>
            <a:r>
              <a:rPr lang="en-GB" altLang="nl-NL" b="0" dirty="0" err="1">
                <a:latin typeface="Arial" panose="020B0604020202020204" pitchFamily="34" charset="0"/>
              </a:rPr>
              <a:t>eem</a:t>
            </a:r>
            <a:r>
              <a:rPr lang="en-GB" altLang="nl-NL" b="0" dirty="0">
                <a:latin typeface="Arial" panose="020B0604020202020204" pitchFamily="34" charset="0"/>
              </a:rPr>
              <a:t> </a:t>
            </a:r>
            <a:r>
              <a:rPr lang="en-GB" altLang="nl-NL" b="0" dirty="0" err="1">
                <a:latin typeface="Arial" panose="020B0604020202020204" pitchFamily="34" charset="0"/>
              </a:rPr>
              <a:t>implementatieplan</a:t>
            </a:r>
            <a:r>
              <a:rPr lang="en-GB" altLang="nl-NL" b="0" dirty="0">
                <a:latin typeface="Arial" panose="020B0604020202020204" pitchFamily="34" charset="0"/>
              </a:rPr>
              <a:t> </a:t>
            </a:r>
            <a:r>
              <a:rPr lang="en-GB" altLang="nl-NL" b="0" dirty="0" err="1">
                <a:latin typeface="Arial" panose="020B0604020202020204" pitchFamily="34" charset="0"/>
              </a:rPr>
              <a:t>opgesteld</a:t>
            </a:r>
            <a:r>
              <a:rPr lang="en-GB" altLang="nl-NL" b="0" dirty="0">
                <a:latin typeface="Arial" panose="020B0604020202020204" pitchFamily="34" charset="0"/>
              </a:rPr>
              <a:t>:</a:t>
            </a:r>
          </a:p>
          <a:p>
            <a:pPr eaLnBrk="1" hangingPunct="1"/>
            <a:endParaRPr lang="en-GB" altLang="nl-NL" b="0" dirty="0">
              <a:latin typeface="Arial" panose="020B0604020202020204" pitchFamily="34" charset="0"/>
            </a:endParaRPr>
          </a:p>
          <a:p>
            <a:pPr eaLnBrk="1" hangingPunct="1"/>
            <a:endParaRPr lang="en-GB" altLang="nl-NL" b="0" dirty="0">
              <a:latin typeface="Arial" panose="020B0604020202020204" pitchFamily="34" charset="0"/>
            </a:endParaRPr>
          </a:p>
          <a:p>
            <a:pPr eaLnBrk="1" hangingPunct="1"/>
            <a:r>
              <a:rPr lang="en-GB" altLang="nl-NL" b="0" dirty="0">
                <a:latin typeface="Arial" panose="020B0604020202020204" pitchFamily="34" charset="0"/>
              </a:rPr>
              <a:t>Als u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presentatie</a:t>
            </a:r>
            <a:r>
              <a:rPr lang="en-GB" altLang="nl-NL" b="0" dirty="0">
                <a:latin typeface="Arial" panose="020B0604020202020204" pitchFamily="34" charset="0"/>
              </a:rPr>
              <a:t> </a:t>
            </a:r>
            <a:r>
              <a:rPr lang="en-GB" altLang="nl-NL" b="0" dirty="0" err="1">
                <a:latin typeface="Arial" panose="020B0604020202020204" pitchFamily="34" charset="0"/>
              </a:rPr>
              <a:t>geeft</a:t>
            </a:r>
            <a:r>
              <a:rPr lang="en-GB" altLang="nl-NL" b="0" dirty="0">
                <a:latin typeface="Arial" panose="020B0604020202020204" pitchFamily="34" charset="0"/>
              </a:rPr>
              <a:t> met </a:t>
            </a:r>
            <a:r>
              <a:rPr lang="en-GB" altLang="nl-NL" b="0" dirty="0" err="1">
                <a:latin typeface="Arial" panose="020B0604020202020204" pitchFamily="34" charset="0"/>
              </a:rPr>
              <a:t>internetverbinding</a:t>
            </a:r>
            <a:r>
              <a:rPr lang="en-GB" altLang="nl-NL" b="0" dirty="0">
                <a:latin typeface="Arial" panose="020B0604020202020204" pitchFamily="34" charset="0"/>
              </a:rPr>
              <a:t> </a:t>
            </a:r>
            <a:r>
              <a:rPr lang="en-GB" altLang="nl-NL" b="0" dirty="0" err="1">
                <a:latin typeface="Arial" panose="020B0604020202020204" pitchFamily="34" charset="0"/>
              </a:rPr>
              <a:t>kunt</a:t>
            </a:r>
            <a:r>
              <a:rPr lang="en-GB" altLang="nl-NL" b="0" dirty="0">
                <a:latin typeface="Arial" panose="020B0604020202020204" pitchFamily="34" charset="0"/>
              </a:rPr>
              <a:t> u via </a:t>
            </a:r>
            <a:r>
              <a:rPr lang="en-GB" altLang="nl-NL" b="0" dirty="0" err="1">
                <a:latin typeface="Arial" panose="020B0604020202020204" pitchFamily="34" charset="0"/>
              </a:rPr>
              <a:t>deze</a:t>
            </a:r>
            <a:r>
              <a:rPr lang="en-GB" altLang="nl-NL" b="0" dirty="0">
                <a:latin typeface="Arial" panose="020B0604020202020204" pitchFamily="34" charset="0"/>
              </a:rPr>
              <a:t> link direct </a:t>
            </a:r>
            <a:r>
              <a:rPr lang="en-GB" altLang="nl-NL" b="0" dirty="0" err="1">
                <a:latin typeface="Arial" panose="020B0604020202020204" pitchFamily="34" charset="0"/>
              </a:rPr>
              <a:t>naar</a:t>
            </a:r>
            <a:r>
              <a:rPr lang="en-GB" altLang="nl-NL" b="0" dirty="0">
                <a:latin typeface="Arial" panose="020B0604020202020204" pitchFamily="34" charset="0"/>
              </a:rPr>
              <a:t> de </a:t>
            </a:r>
            <a:r>
              <a:rPr lang="en-GB" altLang="nl-NL" b="0" dirty="0" err="1">
                <a:latin typeface="Arial" panose="020B0604020202020204" pitchFamily="34" charset="0"/>
              </a:rPr>
              <a:t>richtlijn</a:t>
            </a:r>
            <a:r>
              <a:rPr lang="en-GB" altLang="nl-NL" b="0" dirty="0">
                <a:latin typeface="Arial" panose="020B0604020202020204" pitchFamily="34" charset="0"/>
              </a:rPr>
              <a:t> het </a:t>
            </a:r>
            <a:r>
              <a:rPr lang="en-GB" altLang="nl-NL" b="0" dirty="0" err="1">
                <a:latin typeface="Arial" panose="020B0604020202020204" pitchFamily="34" charset="0"/>
              </a:rPr>
              <a:t>bijgevoegde</a:t>
            </a:r>
            <a:r>
              <a:rPr lang="en-GB" altLang="nl-NL" b="0" dirty="0">
                <a:latin typeface="Arial" panose="020B0604020202020204" pitchFamily="34" charset="0"/>
              </a:rPr>
              <a:t> </a:t>
            </a:r>
            <a:r>
              <a:rPr lang="en-GB" altLang="nl-NL" b="0" dirty="0" err="1">
                <a:latin typeface="Arial" panose="020B0604020202020204" pitchFamily="34" charset="0"/>
              </a:rPr>
              <a:t>implementatieplan</a:t>
            </a:r>
            <a:r>
              <a:rPr lang="en-GB" altLang="nl-NL" b="0" dirty="0">
                <a:latin typeface="Arial" panose="020B0604020202020204" pitchFamily="34" charset="0"/>
              </a:rPr>
              <a:t> in de </a:t>
            </a:r>
            <a:r>
              <a:rPr lang="en-GB" altLang="nl-NL" b="0" dirty="0" err="1">
                <a:latin typeface="Arial" panose="020B0604020202020204" pitchFamily="34" charset="0"/>
              </a:rPr>
              <a:t>richtlijnendatabase</a:t>
            </a:r>
            <a:r>
              <a:rPr lang="en-GB" altLang="nl-NL" b="0" dirty="0">
                <a:latin typeface="Arial" panose="020B0604020202020204" pitchFamily="34" charset="0"/>
              </a:rPr>
              <a:t>: XXX</a:t>
            </a: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64198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spcBef>
                <a:spcPts val="600"/>
              </a:spcBef>
            </a:pPr>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spcBef>
                <a:spcPts val="600"/>
              </a:spcBef>
            </a:pP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werd</a:t>
            </a:r>
            <a:r>
              <a:rPr lang="en-GB" altLang="nl-NL" dirty="0">
                <a:latin typeface="Arial" panose="020B0604020202020204" pitchFamily="34" charset="0"/>
              </a:rPr>
              <a:t> voor het </a:t>
            </a:r>
            <a:r>
              <a:rPr lang="en-GB" altLang="nl-NL" dirty="0" err="1">
                <a:latin typeface="Arial" panose="020B0604020202020204" pitchFamily="34" charset="0"/>
              </a:rPr>
              <a:t>eerst</a:t>
            </a:r>
            <a:r>
              <a:rPr lang="en-GB" altLang="nl-NL" dirty="0">
                <a:latin typeface="Arial" panose="020B0604020202020204" pitchFamily="34" charset="0"/>
              </a:rPr>
              <a:t> </a:t>
            </a:r>
            <a:r>
              <a:rPr lang="en-GB" altLang="nl-NL" dirty="0" err="1">
                <a:latin typeface="Arial" panose="020B0604020202020204" pitchFamily="34" charset="0"/>
              </a:rPr>
              <a:t>opgesteld</a:t>
            </a:r>
            <a:r>
              <a:rPr lang="en-GB" altLang="nl-NL" dirty="0">
                <a:latin typeface="Arial" panose="020B0604020202020204" pitchFamily="34" charset="0"/>
              </a:rPr>
              <a:t> in 2011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werd</a:t>
            </a:r>
            <a:r>
              <a:rPr lang="en-GB" altLang="nl-NL" dirty="0">
                <a:latin typeface="Arial" panose="020B0604020202020204" pitchFamily="34" charset="0"/>
              </a:rPr>
              <a:t> </a:t>
            </a:r>
            <a:r>
              <a:rPr lang="en-GB" altLang="nl-NL" dirty="0" err="1">
                <a:latin typeface="Arial" panose="020B0604020202020204" pitchFamily="34" charset="0"/>
              </a:rPr>
              <a:t>volledig</a:t>
            </a:r>
            <a:r>
              <a:rPr lang="en-GB" altLang="nl-NL" dirty="0">
                <a:latin typeface="Arial" panose="020B0604020202020204" pitchFamily="34" charset="0"/>
              </a:rPr>
              <a:t> </a:t>
            </a:r>
            <a:r>
              <a:rPr lang="en-GB" altLang="nl-NL" dirty="0" err="1">
                <a:latin typeface="Arial" panose="020B0604020202020204" pitchFamily="34" charset="0"/>
              </a:rPr>
              <a:t>herzien</a:t>
            </a:r>
            <a:r>
              <a:rPr lang="en-GB" altLang="nl-NL" dirty="0">
                <a:latin typeface="Arial" panose="020B0604020202020204" pitchFamily="34" charset="0"/>
              </a:rPr>
              <a:t> in 2020-2021. De </a:t>
            </a:r>
            <a:r>
              <a:rPr lang="en-GB" altLang="nl-NL" dirty="0" err="1">
                <a:latin typeface="Arial" panose="020B0604020202020204" pitchFamily="34" charset="0"/>
              </a:rPr>
              <a:t>volgende</a:t>
            </a:r>
            <a:r>
              <a:rPr lang="en-GB" altLang="nl-NL" dirty="0">
                <a:latin typeface="Arial" panose="020B0604020202020204" pitchFamily="34" charset="0"/>
              </a:rPr>
              <a:t>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zal</a:t>
            </a:r>
            <a:r>
              <a:rPr lang="en-GB" altLang="nl-NL" dirty="0">
                <a:latin typeface="Arial" panose="020B0604020202020204" pitchFamily="34" charset="0"/>
              </a:rPr>
              <a:t> </a:t>
            </a:r>
            <a:r>
              <a:rPr lang="en-GB" altLang="nl-NL" dirty="0" err="1">
                <a:latin typeface="Arial" panose="020B0604020202020204" pitchFamily="34" charset="0"/>
              </a:rPr>
              <a:t>plaatsvinden</a:t>
            </a:r>
            <a:r>
              <a:rPr lang="en-GB" altLang="nl-NL" dirty="0">
                <a:latin typeface="Arial" panose="020B0604020202020204" pitchFamily="34" charset="0"/>
              </a:rPr>
              <a:t> conform het </a:t>
            </a:r>
            <a:r>
              <a:rPr lang="en-GB" altLang="nl-NL" dirty="0" err="1">
                <a:latin typeface="Arial" panose="020B0604020202020204" pitchFamily="34" charset="0"/>
              </a:rPr>
              <a:t>onderhoudsplan</a:t>
            </a:r>
            <a:r>
              <a:rPr lang="en-GB" altLang="nl-NL" dirty="0">
                <a:latin typeface="Arial" panose="020B0604020202020204" pitchFamily="34" charset="0"/>
              </a:rPr>
              <a:t> in </a:t>
            </a:r>
            <a:r>
              <a:rPr lang="en-GB" altLang="nl-NL" dirty="0">
                <a:highlight>
                  <a:srgbClr val="FFFF00"/>
                </a:highlight>
                <a:latin typeface="Arial" panose="020B0604020202020204" pitchFamily="34" charset="0"/>
              </a:rPr>
              <a:t>2026</a:t>
            </a:r>
            <a:r>
              <a:rPr lang="en-GB" altLang="nl-NL" dirty="0">
                <a:latin typeface="Arial" panose="020B0604020202020204" pitchFamily="34" charset="0"/>
              </a:rPr>
              <a:t> </a:t>
            </a:r>
          </a:p>
          <a:p>
            <a:pPr eaLnBrk="1" hangingPunct="1">
              <a:spcBef>
                <a:spcPts val="600"/>
              </a:spcBef>
            </a:pPr>
            <a:r>
              <a:rPr lang="en-GB" altLang="nl-NL" dirty="0">
                <a:latin typeface="Arial" panose="020B0604020202020204" pitchFamily="34" charset="0"/>
              </a:rPr>
              <a:t>In de </a:t>
            </a:r>
            <a:r>
              <a:rPr lang="en-GB" altLang="nl-NL" dirty="0" err="1">
                <a:latin typeface="Arial" panose="020B0604020202020204" pitchFamily="34" charset="0"/>
              </a:rPr>
              <a:t>herziening</a:t>
            </a:r>
            <a:r>
              <a:rPr lang="en-GB" altLang="nl-NL" dirty="0">
                <a:latin typeface="Arial" panose="020B0604020202020204" pitchFamily="34" charset="0"/>
              </a:rPr>
              <a:t> </a:t>
            </a:r>
            <a:r>
              <a:rPr lang="en-GB" altLang="nl-NL" dirty="0" err="1">
                <a:latin typeface="Arial" panose="020B0604020202020204" pitchFamily="34" charset="0"/>
              </a:rPr>
              <a:t>zijn</a:t>
            </a:r>
            <a:r>
              <a:rPr lang="en-GB" altLang="nl-NL" dirty="0">
                <a:latin typeface="Arial" panose="020B0604020202020204" pitchFamily="34" charset="0"/>
              </a:rPr>
              <a:t> de </a:t>
            </a:r>
            <a:r>
              <a:rPr lang="en-GB" altLang="nl-NL" dirty="0" err="1">
                <a:latin typeface="Arial" panose="020B0604020202020204" pitchFamily="34" charset="0"/>
              </a:rPr>
              <a:t>vragen</a:t>
            </a:r>
            <a:r>
              <a:rPr lang="en-GB" altLang="nl-NL" dirty="0">
                <a:latin typeface="Arial" panose="020B0604020202020204" pitchFamily="34" charset="0"/>
              </a:rPr>
              <a:t> </a:t>
            </a:r>
            <a:r>
              <a:rPr lang="en-GB" altLang="nl-NL" dirty="0" err="1">
                <a:latin typeface="Arial" panose="020B0604020202020204" pitchFamily="34" charset="0"/>
              </a:rPr>
              <a:t>uit</a:t>
            </a:r>
            <a:r>
              <a:rPr lang="en-GB" altLang="nl-NL" dirty="0">
                <a:latin typeface="Arial" panose="020B0604020202020204" pitchFamily="34" charset="0"/>
              </a:rPr>
              <a:t> de </a:t>
            </a:r>
            <a:r>
              <a:rPr lang="en-GB" altLang="nl-NL" dirty="0" err="1">
                <a:latin typeface="Arial" panose="020B0604020202020204" pitchFamily="34" charset="0"/>
              </a:rPr>
              <a:t>knelpuntenanalyse</a:t>
            </a:r>
            <a:r>
              <a:rPr lang="en-GB" altLang="nl-NL" dirty="0">
                <a:latin typeface="Arial" panose="020B0604020202020204" pitchFamily="34" charset="0"/>
              </a:rPr>
              <a:t> </a:t>
            </a:r>
            <a:r>
              <a:rPr lang="en-GB" altLang="nl-NL" dirty="0" err="1">
                <a:latin typeface="Arial" panose="020B0604020202020204" pitchFamily="34" charset="0"/>
              </a:rPr>
              <a:t>geprioriteerd</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als</a:t>
            </a:r>
            <a:r>
              <a:rPr lang="en-GB" altLang="nl-NL" dirty="0">
                <a:latin typeface="Arial" panose="020B0604020202020204" pitchFamily="34" charset="0"/>
              </a:rPr>
              <a:t> </a:t>
            </a:r>
            <a:r>
              <a:rPr lang="en-GB" altLang="nl-NL" dirty="0" err="1">
                <a:latin typeface="Arial" panose="020B0604020202020204" pitchFamily="34" charset="0"/>
              </a:rPr>
              <a:t>uitgangspunt</a:t>
            </a:r>
            <a:r>
              <a:rPr lang="en-GB" altLang="nl-NL" dirty="0">
                <a:latin typeface="Arial" panose="020B0604020202020204" pitchFamily="34" charset="0"/>
              </a:rPr>
              <a:t> </a:t>
            </a:r>
            <a:r>
              <a:rPr lang="en-GB" altLang="nl-NL" dirty="0" err="1">
                <a:latin typeface="Arial" panose="020B0604020202020204" pitchFamily="34" charset="0"/>
              </a:rPr>
              <a:t>gebruikt</a:t>
            </a:r>
            <a:r>
              <a:rPr lang="en-GB" altLang="nl-NL" dirty="0">
                <a:latin typeface="Arial" panose="020B0604020202020204" pitchFamily="34" charset="0"/>
              </a:rPr>
              <a:t> </a:t>
            </a:r>
            <a:r>
              <a:rPr lang="en-GB" altLang="nl-NL" dirty="0" err="1">
                <a:latin typeface="Arial" panose="020B0604020202020204" pitchFamily="34" charset="0"/>
              </a:rPr>
              <a:t>voor</a:t>
            </a:r>
            <a:r>
              <a:rPr lang="en-GB" altLang="nl-NL" dirty="0">
                <a:latin typeface="Arial" panose="020B0604020202020204" pitchFamily="34" charset="0"/>
              </a:rPr>
              <a:t> de </a:t>
            </a:r>
            <a:r>
              <a:rPr lang="en-GB" altLang="nl-NL" dirty="0" err="1">
                <a:latin typeface="Arial" panose="020B0604020202020204" pitchFamily="34" charset="0"/>
              </a:rPr>
              <a:t>modulaire</a:t>
            </a:r>
            <a:r>
              <a:rPr lang="en-GB" altLang="nl-NL" dirty="0">
                <a:latin typeface="Arial" panose="020B0604020202020204" pitchFamily="34" charset="0"/>
              </a:rPr>
              <a:t> </a:t>
            </a:r>
            <a:r>
              <a:rPr lang="en-GB" altLang="nl-NL" dirty="0" err="1">
                <a:latin typeface="Arial" panose="020B0604020202020204" pitchFamily="34" charset="0"/>
              </a:rPr>
              <a:t>opbouw</a:t>
            </a:r>
            <a:r>
              <a:rPr lang="en-GB" altLang="nl-NL" dirty="0">
                <a:latin typeface="Arial" panose="020B0604020202020204" pitchFamily="34" charset="0"/>
              </a:rPr>
              <a:t> van de </a:t>
            </a:r>
            <a:r>
              <a:rPr lang="en-GB" altLang="nl-NL" dirty="0" err="1">
                <a:latin typeface="Arial" panose="020B0604020202020204" pitchFamily="34" charset="0"/>
              </a:rPr>
              <a:t>richtlijn</a:t>
            </a:r>
            <a:r>
              <a:rPr lang="en-GB" altLang="nl-NL" dirty="0">
                <a:latin typeface="Arial" panose="020B0604020202020204" pitchFamily="34" charset="0"/>
              </a:rPr>
              <a:t>. </a:t>
            </a:r>
          </a:p>
          <a:p>
            <a:pPr eaLnBrk="1" hangingPunct="1">
              <a:spcBef>
                <a:spcPts val="600"/>
              </a:spcBef>
            </a:pPr>
            <a:endParaRPr lang="en-GB" altLang="nl-NL" dirty="0">
              <a:latin typeface="Arial" panose="020B0604020202020204" pitchFamily="34" charset="0"/>
            </a:endParaRPr>
          </a:p>
          <a:p>
            <a:pPr eaLnBrk="1" hangingPunct="1">
              <a:spcBef>
                <a:spcPts val="600"/>
              </a:spcBef>
            </a:pPr>
            <a:r>
              <a:rPr lang="en-GB" altLang="nl-NL" dirty="0">
                <a:latin typeface="Arial" panose="020B0604020202020204" pitchFamily="34" charset="0"/>
              </a:rPr>
              <a:t>Over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presentatie</a:t>
            </a:r>
            <a:r>
              <a:rPr lang="en-GB" altLang="nl-NL" dirty="0">
                <a:latin typeface="Arial" panose="020B0604020202020204" pitchFamily="34" charset="0"/>
              </a:rPr>
              <a:t>:</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De </a:t>
            </a:r>
            <a:r>
              <a:rPr lang="en-GB" altLang="nl-NL" dirty="0" err="1">
                <a:latin typeface="Arial" panose="020B0604020202020204" pitchFamily="34" charset="0"/>
              </a:rPr>
              <a:t>presentatie</a:t>
            </a:r>
            <a:r>
              <a:rPr lang="en-GB" altLang="nl-NL" dirty="0">
                <a:latin typeface="Arial" panose="020B0604020202020204" pitchFamily="34" charset="0"/>
              </a:rPr>
              <a:t> start met </a:t>
            </a:r>
            <a:r>
              <a:rPr lang="en-GB" altLang="nl-NL" dirty="0" err="1">
                <a:latin typeface="Arial" panose="020B0604020202020204" pitchFamily="34" charset="0"/>
              </a:rPr>
              <a:t>een</a:t>
            </a:r>
            <a:r>
              <a:rPr lang="en-GB" altLang="nl-NL" dirty="0">
                <a:latin typeface="Arial" panose="020B0604020202020204" pitchFamily="34" charset="0"/>
              </a:rPr>
              <a:t> </a:t>
            </a:r>
            <a:r>
              <a:rPr lang="en-GB" altLang="nl-NL" dirty="0" err="1">
                <a:latin typeface="Arial" panose="020B0604020202020204" pitchFamily="34" charset="0"/>
              </a:rPr>
              <a:t>korte</a:t>
            </a:r>
            <a:r>
              <a:rPr lang="en-GB" altLang="nl-NL" dirty="0">
                <a:latin typeface="Arial" panose="020B0604020202020204" pitchFamily="34" charset="0"/>
              </a:rPr>
              <a:t> </a:t>
            </a:r>
            <a:r>
              <a:rPr lang="en-GB" altLang="nl-NL" dirty="0" err="1">
                <a:latin typeface="Arial" panose="020B0604020202020204" pitchFamily="34" charset="0"/>
              </a:rPr>
              <a:t>achtergrond</a:t>
            </a:r>
            <a:r>
              <a:rPr lang="en-GB" altLang="nl-NL" dirty="0">
                <a:latin typeface="Arial" panose="020B0604020202020204" pitchFamily="34" charset="0"/>
              </a:rPr>
              <a:t> </a:t>
            </a:r>
            <a:r>
              <a:rPr lang="en-GB" altLang="nl-NL" dirty="0" err="1">
                <a:latin typeface="Arial" panose="020B0604020202020204" pitchFamily="34" charset="0"/>
              </a:rPr>
              <a:t>bij</a:t>
            </a:r>
            <a:r>
              <a:rPr lang="en-GB" altLang="nl-NL" dirty="0">
                <a:latin typeface="Arial" panose="020B0604020202020204" pitchFamily="34" charset="0"/>
              </a:rPr>
              <a:t> de </a:t>
            </a:r>
            <a:r>
              <a:rPr lang="en-GB" altLang="nl-NL" dirty="0" err="1">
                <a:latin typeface="Arial" panose="020B0604020202020204" pitchFamily="34" charset="0"/>
              </a:rPr>
              <a:t>richtlijn</a:t>
            </a:r>
            <a:r>
              <a:rPr lang="en-GB" altLang="nl-NL" dirty="0">
                <a:latin typeface="Arial" panose="020B0604020202020204" pitchFamily="34" charset="0"/>
              </a:rPr>
              <a:t> </a:t>
            </a:r>
            <a:r>
              <a:rPr lang="en-GB" altLang="nl-NL" dirty="0" err="1">
                <a:latin typeface="Arial" panose="020B0604020202020204" pitchFamily="34" charset="0"/>
              </a:rPr>
              <a:t>en</a:t>
            </a:r>
            <a:r>
              <a:rPr lang="en-GB" altLang="nl-NL" dirty="0">
                <a:latin typeface="Arial" panose="020B0604020202020204" pitchFamily="34" charset="0"/>
              </a:rPr>
              <a:t> </a:t>
            </a:r>
            <a:r>
              <a:rPr lang="en-GB" altLang="nl-NL" dirty="0" err="1">
                <a:latin typeface="Arial" panose="020B0604020202020204" pitchFamily="34" charset="0"/>
              </a:rPr>
              <a:t>waarom</a:t>
            </a:r>
            <a:r>
              <a:rPr lang="en-GB" altLang="nl-NL" dirty="0">
                <a:latin typeface="Arial" panose="020B0604020202020204" pitchFamily="34" charset="0"/>
              </a:rPr>
              <a:t> </a:t>
            </a:r>
            <a:r>
              <a:rPr lang="en-GB" altLang="nl-NL" dirty="0" err="1">
                <a:latin typeface="Arial" panose="020B0604020202020204" pitchFamily="34" charset="0"/>
              </a:rPr>
              <a:t>deze</a:t>
            </a:r>
            <a:r>
              <a:rPr lang="en-GB" altLang="nl-NL" dirty="0">
                <a:latin typeface="Arial" panose="020B0604020202020204" pitchFamily="34" charset="0"/>
              </a:rPr>
              <a:t> </a:t>
            </a:r>
            <a:r>
              <a:rPr lang="en-GB" altLang="nl-NL" dirty="0" err="1">
                <a:latin typeface="Arial" panose="020B0604020202020204" pitchFamily="34" charset="0"/>
              </a:rPr>
              <a:t>belangrijk</a:t>
            </a:r>
            <a:r>
              <a:rPr lang="en-GB" altLang="nl-NL" dirty="0">
                <a:latin typeface="Arial" panose="020B0604020202020204" pitchFamily="34" charset="0"/>
              </a:rPr>
              <a:t> is</a:t>
            </a:r>
          </a:p>
          <a:p>
            <a:pPr marL="171450" indent="-171450" eaLnBrk="1" hangingPunct="1">
              <a:spcBef>
                <a:spcPts val="600"/>
              </a:spcBef>
              <a:buFont typeface="Arial" panose="020B0604020202020204" pitchFamily="34" charset="0"/>
              <a:buChar char="•"/>
            </a:pPr>
            <a:r>
              <a:rPr lang="en-GB" altLang="nl-NL" dirty="0">
                <a:latin typeface="Arial" panose="020B0604020202020204" pitchFamily="34" charset="0"/>
              </a:rPr>
              <a:t>Dan de </a:t>
            </a:r>
            <a:r>
              <a:rPr lang="en-GB" altLang="nl-NL" dirty="0" err="1">
                <a:latin typeface="Arial" panose="020B0604020202020204" pitchFamily="34" charset="0"/>
              </a:rPr>
              <a:t>prioriteiten</a:t>
            </a:r>
            <a:r>
              <a:rPr lang="en-GB" altLang="nl-NL" dirty="0">
                <a:latin typeface="Arial" panose="020B0604020202020204" pitchFamily="34" charset="0"/>
              </a:rPr>
              <a:t> voor </a:t>
            </a:r>
            <a:r>
              <a:rPr lang="en-GB" altLang="nl-NL" dirty="0" err="1">
                <a:latin typeface="Arial" panose="020B0604020202020204" pitchFamily="34" charset="0"/>
              </a:rPr>
              <a:t>implementatie</a:t>
            </a:r>
            <a:r>
              <a:rPr lang="en-GB" altLang="nl-NL" dirty="0">
                <a:latin typeface="Arial" panose="020B0604020202020204" pitchFamily="34" charset="0"/>
              </a:rPr>
              <a:t>  </a:t>
            </a: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aan</a:t>
            </a:r>
            <a:r>
              <a:rPr lang="en-GB" altLang="nl-NL" dirty="0">
                <a:latin typeface="Arial" panose="020B0604020202020204" pitchFamily="34" charset="0"/>
                <a:sym typeface="Wingdings" panose="05000000000000000000" pitchFamily="2" charset="2"/>
              </a:rPr>
              <a:t> de hand van </a:t>
            </a:r>
            <a:r>
              <a:rPr lang="en-GB" altLang="nl-NL" dirty="0" err="1">
                <a:latin typeface="Arial" panose="020B0604020202020204" pitchFamily="34" charset="0"/>
                <a:sym typeface="Wingdings" panose="05000000000000000000" pitchFamily="2" charset="2"/>
              </a:rPr>
              <a:t>een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lijst</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vragen</a:t>
            </a:r>
            <a:r>
              <a:rPr lang="en-GB" altLang="nl-NL" dirty="0">
                <a:latin typeface="Arial" panose="020B0604020202020204" pitchFamily="34" charset="0"/>
                <a:sym typeface="Wingdings" panose="05000000000000000000" pitchFamily="2" charset="2"/>
              </a:rPr>
              <a:t> die de </a:t>
            </a:r>
            <a:r>
              <a:rPr lang="en-GB" altLang="nl-NL" dirty="0" err="1">
                <a:latin typeface="Arial" panose="020B0604020202020204" pitchFamily="34" charset="0"/>
                <a:sym typeface="Wingdings" panose="05000000000000000000" pitchFamily="2" charset="2"/>
              </a:rPr>
              <a:t>discussie</a:t>
            </a:r>
            <a:r>
              <a:rPr lang="en-GB" altLang="nl-NL" dirty="0">
                <a:latin typeface="Arial" panose="020B0604020202020204" pitchFamily="34" charset="0"/>
                <a:sym typeface="Wingdings" panose="05000000000000000000" pitchFamily="2" charset="2"/>
              </a:rPr>
              <a:t> op gang </a:t>
            </a:r>
            <a:r>
              <a:rPr lang="en-GB" altLang="nl-NL" dirty="0" err="1">
                <a:latin typeface="Arial" panose="020B0604020202020204" pitchFamily="34" charset="0"/>
                <a:sym typeface="Wingdings" panose="05000000000000000000" pitchFamily="2" charset="2"/>
              </a:rPr>
              <a:t>kan</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brengen</a:t>
            </a:r>
            <a:endParaRPr lang="en-GB" altLang="nl-NL" dirty="0">
              <a:latin typeface="Arial" panose="020B0604020202020204" pitchFamily="34" charset="0"/>
              <a:sym typeface="Wingdings" panose="05000000000000000000" pitchFamily="2" charset="2"/>
            </a:endParaRPr>
          </a:p>
          <a:p>
            <a:pPr marL="171450" indent="-171450" eaLnBrk="1" hangingPunct="1">
              <a:spcBef>
                <a:spcPts val="600"/>
              </a:spcBef>
              <a:buFont typeface="Arial" panose="020B0604020202020204" pitchFamily="34" charset="0"/>
              <a:buChar char="•"/>
            </a:pPr>
            <a:r>
              <a:rPr lang="en-GB" altLang="nl-NL" dirty="0" err="1">
                <a:latin typeface="Arial" panose="020B0604020202020204" pitchFamily="34" charset="0"/>
                <a:sym typeface="Wingdings" panose="05000000000000000000" pitchFamily="2" charset="2"/>
              </a:rPr>
              <a:t>Verdere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informatie</a:t>
            </a:r>
            <a:r>
              <a:rPr lang="en-GB" altLang="nl-NL" dirty="0">
                <a:latin typeface="Arial" panose="020B0604020202020204" pitchFamily="34" charset="0"/>
                <a:sym typeface="Wingdings" panose="05000000000000000000" pitchFamily="2" charset="2"/>
              </a:rPr>
              <a:t> </a:t>
            </a:r>
            <a:r>
              <a:rPr lang="en-GB" altLang="nl-NL" dirty="0" err="1">
                <a:latin typeface="Arial" panose="020B0604020202020204" pitchFamily="34" charset="0"/>
                <a:sym typeface="Wingdings" panose="05000000000000000000" pitchFamily="2" charset="2"/>
              </a:rPr>
              <a:t>en</a:t>
            </a:r>
            <a:r>
              <a:rPr lang="en-GB" altLang="nl-NL" dirty="0">
                <a:latin typeface="Arial" panose="020B0604020202020204" pitchFamily="34" charset="0"/>
                <a:sym typeface="Wingdings" panose="05000000000000000000" pitchFamily="2" charset="2"/>
              </a:rPr>
              <a:t> tools </a:t>
            </a:r>
            <a:r>
              <a:rPr lang="en-GB" altLang="nl-NL" dirty="0" err="1">
                <a:latin typeface="Arial" panose="020B0604020202020204" pitchFamily="34" charset="0"/>
                <a:sym typeface="Wingdings" panose="05000000000000000000" pitchFamily="2" charset="2"/>
              </a:rPr>
              <a:t>bij</a:t>
            </a:r>
            <a:r>
              <a:rPr lang="en-GB" altLang="nl-NL" dirty="0">
                <a:latin typeface="Arial" panose="020B0604020202020204" pitchFamily="34" charset="0"/>
                <a:sym typeface="Wingdings" panose="05000000000000000000" pitchFamily="2" charset="2"/>
              </a:rPr>
              <a:t> de </a:t>
            </a:r>
            <a:r>
              <a:rPr lang="en-GB" altLang="nl-NL" dirty="0" err="1">
                <a:latin typeface="Arial" panose="020B0604020202020204" pitchFamily="34" charset="0"/>
                <a:sym typeface="Wingdings" panose="05000000000000000000" pitchFamily="2" charset="2"/>
              </a:rPr>
              <a:t>richtlijn</a:t>
            </a: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en-GB" altLang="nl-NL" b="1" dirty="0" err="1">
                <a:latin typeface="Arial" panose="020B0604020202020204" pitchFamily="34" charset="0"/>
              </a:rPr>
              <a:t>Notities</a:t>
            </a:r>
            <a:r>
              <a:rPr lang="en-GB" altLang="nl-NL" b="1" dirty="0">
                <a:latin typeface="Arial" panose="020B0604020202020204" pitchFamily="34" charset="0"/>
              </a:rPr>
              <a:t> </a:t>
            </a:r>
            <a:r>
              <a:rPr lang="en-GB" altLang="nl-NL" b="1" dirty="0" err="1">
                <a:latin typeface="Arial" panose="020B0604020202020204" pitchFamily="34" charset="0"/>
              </a:rPr>
              <a:t>voor</a:t>
            </a:r>
            <a:r>
              <a:rPr lang="en-GB" altLang="nl-NL" b="1" dirty="0">
                <a:latin typeface="Arial" panose="020B0604020202020204" pitchFamily="34" charset="0"/>
              </a:rPr>
              <a:t> </a:t>
            </a:r>
            <a:r>
              <a:rPr lang="en-GB" altLang="nl-NL" b="1" dirty="0" err="1">
                <a:latin typeface="Arial" panose="020B0604020202020204" pitchFamily="34" charset="0"/>
              </a:rPr>
              <a:t>presentator</a:t>
            </a:r>
            <a:r>
              <a:rPr lang="en-GB" altLang="nl-NL" b="1" dirty="0">
                <a:latin typeface="Arial" panose="020B0604020202020204" pitchFamily="34" charset="0"/>
              </a:rPr>
              <a:t>:</a:t>
            </a:r>
          </a:p>
          <a:p>
            <a:r>
              <a:rPr lang="nl-NL" dirty="0"/>
              <a:t>Mesothelioom vooral bekend als ziekte van de pleura maar kan zich manifesteren op alle </a:t>
            </a:r>
            <a:r>
              <a:rPr lang="nl-NL" dirty="0" err="1"/>
              <a:t>mesotheellocalisaties</a:t>
            </a:r>
            <a:r>
              <a:rPr lang="nl-NL" dirty="0"/>
              <a:t> zoals pleura, peritoneum, pericard en tunica vaginalis</a:t>
            </a:r>
          </a:p>
          <a:p>
            <a:endParaRPr lang="nl-NL" dirty="0"/>
          </a:p>
          <a:p>
            <a:r>
              <a:rPr lang="nl-NL" dirty="0"/>
              <a:t>Latentietijd: tijd tussen asbestexpositie en ontstaan mesothelioom</a:t>
            </a:r>
          </a:p>
          <a:p>
            <a:endParaRPr lang="nl-NL" dirty="0"/>
          </a:p>
          <a:p>
            <a:r>
              <a:rPr lang="nl-NL" dirty="0"/>
              <a:t>Hoop is dat aantal </a:t>
            </a:r>
            <a:r>
              <a:rPr lang="nl-NL" dirty="0" err="1"/>
              <a:t>ptn</a:t>
            </a:r>
            <a:r>
              <a:rPr lang="nl-NL" dirty="0"/>
              <a:t> gaat dalen na verbod op gebruik van asbest in 1993 maar vooralsnog plateau op ca 600 nieuwe </a:t>
            </a:r>
            <a:r>
              <a:rPr lang="nl-NL" dirty="0" err="1"/>
              <a:t>ptn</a:t>
            </a:r>
            <a:r>
              <a:rPr lang="nl-NL" dirty="0"/>
              <a:t>/jaar</a:t>
            </a:r>
          </a:p>
          <a:p>
            <a:endParaRPr lang="nl-NL" dirty="0"/>
          </a:p>
          <a:p>
            <a:r>
              <a:rPr lang="nl-NL" dirty="0"/>
              <a:t>Sombere prognose want voor meerderheid van </a:t>
            </a:r>
            <a:r>
              <a:rPr lang="nl-NL" dirty="0" err="1"/>
              <a:t>patienten</a:t>
            </a:r>
            <a:r>
              <a:rPr lang="nl-NL" dirty="0"/>
              <a:t> alleen systemische behandeling mogelijk die in principe niet curatief is</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4268377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r>
              <a:rPr lang="nl-NL" altLang="nl-NL" b="1" noProof="0" dirty="0">
                <a:latin typeface="Arial" panose="020B0604020202020204" pitchFamily="34" charset="0"/>
              </a:rPr>
              <a:t>Notities voor presentator</a:t>
            </a:r>
          </a:p>
          <a:p>
            <a:pPr eaLnBrk="1" hangingPunct="1"/>
            <a:r>
              <a:rPr lang="nl-NL" altLang="nl-NL" b="0" noProof="0" dirty="0">
                <a:latin typeface="Arial" panose="020B0604020202020204" pitchFamily="34" charset="0"/>
              </a:rPr>
              <a:t>De richtlijn bevat 42 aanbevelingen over hoe de zorg verbeterd kan worden. </a:t>
            </a:r>
          </a:p>
          <a:p>
            <a:pPr eaLnBrk="1" hangingPunct="1"/>
            <a:endParaRPr lang="nl-NL" altLang="nl-NL" b="0" noProof="0" dirty="0">
              <a:latin typeface="Arial" panose="020B0604020202020204" pitchFamily="34" charset="0"/>
            </a:endParaRPr>
          </a:p>
          <a:p>
            <a:pPr eaLnBrk="1" hangingPunct="1"/>
            <a:r>
              <a:rPr lang="nl-NL" altLang="nl-NL" b="0" noProof="0" dirty="0">
                <a:latin typeface="Arial" panose="020B0604020202020204" pitchFamily="34" charset="0"/>
              </a:rPr>
              <a:t>De werkgroep die de richtlijn heeft opgesteld heeft een aantal aanbevelingen die zij denken dat de grootste impact op de zorg hebben en de meeste prioriteit hebben voor implementatie, gekozen om in deze presentatie te bespreken. Deze vallen binnen 5 domeinen. Er zijn 11 aanbevelingen die zullen worden besproken.</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699375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a:p>
            <a:pPr eaLnBrk="1" hangingPunct="1"/>
            <a:endParaRPr lang="en-GB" altLang="nl-NL" b="1" dirty="0">
              <a:latin typeface="Arial" panose="020B0604020202020204" pitchFamily="34" charset="0"/>
            </a:endParaRPr>
          </a:p>
          <a:p>
            <a:pPr marL="0" indent="0">
              <a:buNone/>
            </a:pPr>
            <a:r>
              <a:rPr lang="nl-NL" b="1" dirty="0"/>
              <a:t>Achtergrond:</a:t>
            </a:r>
          </a:p>
          <a:p>
            <a:r>
              <a:rPr lang="nl-NL" dirty="0"/>
              <a:t>Kiembaanmutaties in BAP1 gen geven verhoogde kans op tumoren</a:t>
            </a:r>
          </a:p>
          <a:p>
            <a:pPr lvl="1"/>
            <a:r>
              <a:rPr lang="nl-NL" dirty="0"/>
              <a:t>Mesothelioom / Melanoom (zowel cutaan als </a:t>
            </a:r>
            <a:r>
              <a:rPr lang="nl-NL" dirty="0" err="1"/>
              <a:t>uveaal</a:t>
            </a:r>
            <a:r>
              <a:rPr lang="nl-NL" dirty="0"/>
              <a:t>) / </a:t>
            </a:r>
            <a:r>
              <a:rPr lang="nl-NL" dirty="0" err="1"/>
              <a:t>Niercelcarcinoom</a:t>
            </a:r>
            <a:r>
              <a:rPr lang="nl-NL" dirty="0"/>
              <a:t> </a:t>
            </a:r>
          </a:p>
          <a:p>
            <a:pPr lvl="1"/>
            <a:r>
              <a:rPr lang="nl-NL" dirty="0"/>
              <a:t>In mindere mate op </a:t>
            </a:r>
            <a:r>
              <a:rPr lang="nl-NL" dirty="0" err="1"/>
              <a:t>basaalcelcarcinoom</a:t>
            </a:r>
            <a:r>
              <a:rPr lang="nl-NL" dirty="0"/>
              <a:t>, </a:t>
            </a:r>
            <a:r>
              <a:rPr lang="nl-NL" dirty="0" err="1"/>
              <a:t>cholangiocarcinoom</a:t>
            </a:r>
            <a:r>
              <a:rPr lang="nl-NL" dirty="0"/>
              <a:t> en meningeoom</a:t>
            </a:r>
          </a:p>
          <a:p>
            <a:endParaRPr lang="nl-NL" dirty="0"/>
          </a:p>
          <a:p>
            <a:r>
              <a:rPr lang="nl-NL" dirty="0"/>
              <a:t>BAP1-Tumor Predispositie Syndroom  (BAP1-TPDS) bij 7% </a:t>
            </a:r>
            <a:r>
              <a:rPr lang="nl-NL" dirty="0" err="1"/>
              <a:t>vd</a:t>
            </a:r>
            <a:r>
              <a:rPr lang="nl-NL" dirty="0"/>
              <a:t> </a:t>
            </a:r>
            <a:r>
              <a:rPr lang="nl-NL" dirty="0" err="1"/>
              <a:t>patienten</a:t>
            </a:r>
            <a:r>
              <a:rPr lang="nl-NL" dirty="0"/>
              <a:t> met mesothelioom</a:t>
            </a:r>
          </a:p>
          <a:p>
            <a:endParaRPr lang="nl-NL"/>
          </a:p>
          <a:p>
            <a:r>
              <a:rPr lang="nl-NL"/>
              <a:t>Kans </a:t>
            </a:r>
            <a:r>
              <a:rPr lang="nl-NL" dirty="0"/>
              <a:t>op BAP1-TPDS verhoogd bij patiënt met </a:t>
            </a:r>
          </a:p>
          <a:p>
            <a:pPr lvl="1"/>
            <a:r>
              <a:rPr lang="nl-NL" dirty="0"/>
              <a:t>Jonge leeftijd (&lt;60 jaar)</a:t>
            </a:r>
          </a:p>
          <a:p>
            <a:pPr lvl="1"/>
            <a:r>
              <a:rPr lang="nl-NL" dirty="0"/>
              <a:t>Voorgeschiedenis met reeds 1 of meer tumoren uit BAP1-TPDS</a:t>
            </a:r>
          </a:p>
          <a:p>
            <a:pPr lvl="1"/>
            <a:r>
              <a:rPr lang="nl-NL" dirty="0" err="1"/>
              <a:t>Familie-anamnese</a:t>
            </a:r>
            <a:r>
              <a:rPr lang="nl-NL" dirty="0"/>
              <a:t> met reeds 1 of meer tumoren uit BAP1-TPDS</a:t>
            </a:r>
          </a:p>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181336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1744488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4198815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en-GB" altLang="nl-NL" b="1" dirty="0" err="1">
                <a:latin typeface="Arial" panose="020B0604020202020204" pitchFamily="34" charset="0"/>
              </a:rPr>
              <a:t>Notities</a:t>
            </a:r>
            <a:r>
              <a:rPr lang="en-GB" altLang="nl-NL" b="1" dirty="0">
                <a:latin typeface="Arial" panose="020B0604020202020204" pitchFamily="34" charset="0"/>
              </a:rPr>
              <a:t> voor </a:t>
            </a:r>
            <a:r>
              <a:rPr lang="en-GB" altLang="nl-NL" b="1" dirty="0" err="1">
                <a:latin typeface="Arial" panose="020B0604020202020204" pitchFamily="34" charset="0"/>
              </a:rPr>
              <a:t>presentator</a:t>
            </a:r>
            <a:r>
              <a:rPr lang="en-GB" altLang="nl-NL" b="1" dirty="0">
                <a:latin typeface="Arial" panose="020B0604020202020204" pitchFamily="34" charset="0"/>
              </a:rPr>
              <a:t>:</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37251644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4.xml"/><Relationship Id="rId1" Type="http://schemas.openxmlformats.org/officeDocument/2006/relationships/customXml" Target="../../customXml/item6.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8 maart 2022</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ichtlijnendatabase.nl/richtlijn/borstkanker/algemeen.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richtlijnendatabase.nl/richtlijn/melanoom/melanoom_-_startpagina.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C88CA41-16C3-4FEC-BA92-B3557F7C3FA2}"/>
              </a:ext>
            </a:extLst>
          </p:cNvPr>
          <p:cNvSpPr>
            <a:spLocks noGrp="1" noRot="1" noMove="1" noResize="1" noEditPoints="1" noChangeShapeType="1"/>
          </p:cNvSpPr>
          <p:nvPr>
            <p:ph type="ctrTitle"/>
          </p:nvPr>
        </p:nvSpPr>
        <p:spPr bwMode="gray"/>
        <p:txBody>
          <a:bodyPr/>
          <a:lstStyle/>
          <a:p>
            <a:r>
              <a:rPr lang="nl-NL" sz="4000" dirty="0"/>
              <a:t>Diagnostiek en behandeling van het </a:t>
            </a:r>
            <a:r>
              <a:rPr lang="nl-NL" dirty="0"/>
              <a:t>mesothelioom</a:t>
            </a:r>
          </a:p>
        </p:txBody>
      </p:sp>
      <p:sp>
        <p:nvSpPr>
          <p:cNvPr id="6" name="Ondertitel 5">
            <a:extLst>
              <a:ext uri="{FF2B5EF4-FFF2-40B4-BE49-F238E27FC236}">
                <a16:creationId xmlns:a16="http://schemas.microsoft.com/office/drawing/2014/main" id="{01369D7B-1692-451C-BE3D-785F563D4A07}"/>
              </a:ext>
            </a:extLst>
          </p:cNvPr>
          <p:cNvSpPr>
            <a:spLocks noGrp="1" noRot="1" noMove="1" noResize="1" noEditPoints="1" noChangeShapeType="1"/>
          </p:cNvSpPr>
          <p:nvPr>
            <p:ph type="subTitle" idx="1"/>
          </p:nvPr>
        </p:nvSpPr>
        <p:spPr bwMode="gray"/>
        <p:txBody>
          <a:bodyPr/>
          <a:lstStyle/>
          <a:p>
            <a:endParaRPr lang="nl-NL" dirty="0"/>
          </a:p>
        </p:txBody>
      </p:sp>
      <p:pic>
        <p:nvPicPr>
          <p:cNvPr id="3" name="Tijdelijke aanduiding voor afbeelding 2">
            <a:extLst>
              <a:ext uri="{FF2B5EF4-FFF2-40B4-BE49-F238E27FC236}">
                <a16:creationId xmlns:a16="http://schemas.microsoft.com/office/drawing/2014/main" id="{63982354-627A-44C7-BE94-51DCA3A4AAC6}"/>
              </a:ext>
            </a:extLst>
          </p:cNvPr>
          <p:cNvPicPr>
            <a:picLocks noGrp="1" noSelect="1" noChangeAspect="1"/>
          </p:cNvPicPr>
          <p:nvPr>
            <p:ph type="pic" sz="quarter" idx="13"/>
          </p:nvPr>
        </p:nvPicPr>
        <p:blipFill>
          <a:blip r:embed="rId3"/>
          <a:srcRect t="406" b="406"/>
          <a:stretch>
            <a:fillRect/>
          </a:stretch>
        </p:blipFill>
        <p:spPr bwMode="gray"/>
      </p:pic>
      <p:sp>
        <p:nvSpPr>
          <p:cNvPr id="9" name="Tijdelijke aanduiding voor tekst 8">
            <a:extLst>
              <a:ext uri="{FF2B5EF4-FFF2-40B4-BE49-F238E27FC236}">
                <a16:creationId xmlns:a16="http://schemas.microsoft.com/office/drawing/2014/main" id="{47830313-E362-4400-9EFC-67FB34B1A3CA}"/>
              </a:ext>
            </a:extLst>
          </p:cNvPr>
          <p:cNvSpPr>
            <a:spLocks noGrp="1" noRot="1" noMove="1" noResize="1" noEditPoints="1" noChangeShapeType="1"/>
          </p:cNvSpPr>
          <p:nvPr>
            <p:ph type="body" sz="quarter" idx="16"/>
          </p:nvPr>
        </p:nvSpPr>
        <p:spPr bwMode="gray"/>
        <p:txBody>
          <a:bodyPr/>
          <a:lstStyle/>
          <a:p>
            <a:endParaRPr lang="nl-NL"/>
          </a:p>
        </p:txBody>
      </p:sp>
      <p:sp>
        <p:nvSpPr>
          <p:cNvPr id="8" name="Tijdelijke aanduiding voor tekst 7">
            <a:extLst>
              <a:ext uri="{FF2B5EF4-FFF2-40B4-BE49-F238E27FC236}">
                <a16:creationId xmlns:a16="http://schemas.microsoft.com/office/drawing/2014/main" id="{3C1DCA5E-9B05-42B1-9345-A9F0D9A1DDF8}"/>
              </a:ext>
            </a:extLst>
          </p:cNvPr>
          <p:cNvSpPr>
            <a:spLocks noGrp="1" noRot="1" noMove="1" noResize="1" noEditPoints="1" noChangeShapeType="1"/>
          </p:cNvSpPr>
          <p:nvPr>
            <p:ph type="body" sz="quarter" idx="15"/>
          </p:nvPr>
        </p:nvSpPr>
        <p:spPr bwMode="gray"/>
        <p:txBody>
          <a:bodyPr/>
          <a:lstStyle/>
          <a:p>
            <a:endParaRPr lang="nl-N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4</a:t>
            </a:r>
            <a:r>
              <a:rPr lang="nl-NL" dirty="0"/>
              <a:t>:</a:t>
            </a:r>
          </a:p>
          <a:p>
            <a:pPr marL="0" indent="0">
              <a:buNone/>
            </a:pPr>
            <a:r>
              <a:rPr lang="nl-NL" dirty="0"/>
              <a:t>Verricht follow-up van patiënten met een erfelijke aanleg in de vorm van het BAP1-TPDS alleen in een expertisecentrum (LUMC of Erasmus MC) waar ook wetenschappelijk onderzoek wordt verricht naar de lange-termijnuitkomsten van screening.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Erfelijkheid (4)</a:t>
            </a:r>
          </a:p>
        </p:txBody>
      </p:sp>
    </p:spTree>
    <p:extLst>
      <p:ext uri="{BB962C8B-B14F-4D97-AF65-F5344CB8AC3E}">
        <p14:creationId xmlns:p14="http://schemas.microsoft.com/office/powerpoint/2010/main" val="3010746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1B70B14-C571-4328-A407-9FD64AED3DA5}"/>
              </a:ext>
            </a:extLst>
          </p:cNvPr>
          <p:cNvSpPr>
            <a:spLocks noGrp="1"/>
          </p:cNvSpPr>
          <p:nvPr>
            <p:ph idx="1"/>
          </p:nvPr>
        </p:nvSpPr>
        <p:spPr/>
        <p:txBody>
          <a:bodyPr/>
          <a:lstStyle/>
          <a:p>
            <a:pPr marL="0" indent="0">
              <a:buNone/>
            </a:pPr>
            <a:r>
              <a:rPr lang="nl-NL" b="1" dirty="0"/>
              <a:t>Aanbeveling 5</a:t>
            </a:r>
            <a:r>
              <a:rPr lang="nl-NL" dirty="0"/>
              <a:t>:</a:t>
            </a:r>
          </a:p>
          <a:p>
            <a:pPr marL="0" indent="0">
              <a:buNone/>
            </a:pPr>
            <a:r>
              <a:rPr lang="nl-NL" dirty="0"/>
              <a:t>Overweeg bij </a:t>
            </a:r>
            <a:r>
              <a:rPr lang="nl-NL" dirty="0" err="1"/>
              <a:t>mesotheelproliferaties</a:t>
            </a:r>
            <a:r>
              <a:rPr lang="nl-NL" dirty="0"/>
              <a:t> en verdenking op mesothelioom (in histologie of cytologie) zonder morfologisch en/of klinisch eenduidige diagnose, het uitvoeren van BAP1 immuunhistochemie. </a:t>
            </a:r>
          </a:p>
          <a:p>
            <a:pPr marL="0" indent="0">
              <a:buNone/>
            </a:pPr>
            <a:r>
              <a:rPr lang="nl-NL" b="1" dirty="0"/>
              <a:t>Aanbeveling 6</a:t>
            </a:r>
            <a:r>
              <a:rPr lang="nl-NL" dirty="0"/>
              <a:t>:</a:t>
            </a:r>
          </a:p>
          <a:p>
            <a:pPr marL="0" indent="0">
              <a:buNone/>
            </a:pPr>
            <a:r>
              <a:rPr lang="nl-NL" dirty="0"/>
              <a:t>Overweeg bij BAP1 </a:t>
            </a:r>
            <a:r>
              <a:rPr lang="nl-NL" dirty="0" err="1"/>
              <a:t>proficiënte</a:t>
            </a:r>
            <a:r>
              <a:rPr lang="nl-NL" dirty="0"/>
              <a:t> </a:t>
            </a:r>
            <a:r>
              <a:rPr lang="nl-NL" dirty="0" err="1"/>
              <a:t>proliferaties</a:t>
            </a:r>
            <a:r>
              <a:rPr lang="nl-NL" dirty="0"/>
              <a:t>, synchroon of in tweede instantie, </a:t>
            </a:r>
            <a:r>
              <a:rPr lang="nl-NL" i="1" dirty="0"/>
              <a:t>CDKN2A</a:t>
            </a:r>
            <a:r>
              <a:rPr lang="nl-NL" dirty="0"/>
              <a:t>/P16 deletie detectie middels P16 FISH of MTAP immuunhistochemie.</a:t>
            </a:r>
          </a:p>
          <a:p>
            <a:pPr marL="0" indent="0">
              <a:buNone/>
            </a:pPr>
            <a:r>
              <a:rPr lang="nl-NL" b="1" dirty="0"/>
              <a:t>Aanbeveling 7</a:t>
            </a:r>
            <a:r>
              <a:rPr lang="nl-NL" dirty="0"/>
              <a:t>:</a:t>
            </a:r>
          </a:p>
          <a:p>
            <a:pPr marL="0" indent="0">
              <a:buNone/>
            </a:pPr>
            <a:r>
              <a:rPr lang="nl-NL" dirty="0"/>
              <a:t>Verricht alsnog, of aanvullend, histologisch onderzoek bij cytologische of histologische preparaten die binnen de juiste klinische/radiologische context met deze technieken zijn beoordeeld, maar waarbij de diagnose onduidelijk blijft. </a:t>
            </a:r>
          </a:p>
        </p:txBody>
      </p:sp>
      <p:sp>
        <p:nvSpPr>
          <p:cNvPr id="3" name="Titel 2">
            <a:extLst>
              <a:ext uri="{FF2B5EF4-FFF2-40B4-BE49-F238E27FC236}">
                <a16:creationId xmlns:a16="http://schemas.microsoft.com/office/drawing/2014/main" id="{CA14DEEA-8542-45DA-BA04-B7309ABBF1BE}"/>
              </a:ext>
            </a:extLst>
          </p:cNvPr>
          <p:cNvSpPr>
            <a:spLocks noGrp="1"/>
          </p:cNvSpPr>
          <p:nvPr>
            <p:ph type="title"/>
          </p:nvPr>
        </p:nvSpPr>
        <p:spPr/>
        <p:txBody>
          <a:bodyPr/>
          <a:lstStyle/>
          <a:p>
            <a:r>
              <a:rPr lang="nl-NL" sz="4000" dirty="0"/>
              <a:t>Pathologie</a:t>
            </a:r>
          </a:p>
        </p:txBody>
      </p:sp>
    </p:spTree>
    <p:extLst>
      <p:ext uri="{BB962C8B-B14F-4D97-AF65-F5344CB8AC3E}">
        <p14:creationId xmlns:p14="http://schemas.microsoft.com/office/powerpoint/2010/main" val="325978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8:</a:t>
            </a:r>
          </a:p>
          <a:p>
            <a:pPr marL="0" indent="0">
              <a:buNone/>
            </a:pPr>
            <a:r>
              <a:rPr lang="nl-NL" dirty="0"/>
              <a:t>Behandel patiënten met een mesothelioom, onafhankelijk van histologisch subtype en PD-L1 expressie, in eerste lijn bij voorkeur met </a:t>
            </a:r>
            <a:r>
              <a:rPr lang="nl-NL" dirty="0" err="1"/>
              <a:t>nivolumab</a:t>
            </a:r>
            <a:r>
              <a:rPr lang="nl-NL" dirty="0"/>
              <a:t> en </a:t>
            </a:r>
            <a:r>
              <a:rPr lang="nl-NL" dirty="0" err="1"/>
              <a:t>ipilimumab</a:t>
            </a:r>
            <a:r>
              <a:rPr lang="nl-NL" dirty="0"/>
              <a:t>, mits er geen contra-indicaties zijn. </a:t>
            </a:r>
          </a:p>
          <a:p>
            <a:endParaRPr lang="nl-NL" dirty="0"/>
          </a:p>
          <a:p>
            <a:pPr marL="0" indent="0">
              <a:buNone/>
            </a:pPr>
            <a:r>
              <a:rPr lang="nl-NL" b="1" dirty="0"/>
              <a:t>Aanbeveling 9:</a:t>
            </a:r>
          </a:p>
          <a:p>
            <a:pPr marL="0" indent="0">
              <a:buNone/>
            </a:pPr>
            <a:r>
              <a:rPr lang="nl-NL" dirty="0"/>
              <a:t>Geef immuuntherapie in tweede of derde lijn aan de patiënt met mesothelioom alleen in studieverband.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Systemische therapie - immuuntherapie</a:t>
            </a:r>
          </a:p>
        </p:txBody>
      </p:sp>
    </p:spTree>
    <p:extLst>
      <p:ext uri="{BB962C8B-B14F-4D97-AF65-F5344CB8AC3E}">
        <p14:creationId xmlns:p14="http://schemas.microsoft.com/office/powerpoint/2010/main" val="624986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10:</a:t>
            </a:r>
          </a:p>
          <a:p>
            <a:pPr marL="0" indent="0">
              <a:buNone/>
            </a:pPr>
            <a:r>
              <a:rPr lang="nl-NL" dirty="0"/>
              <a:t>Behandel patiënten met mesothelioom </a:t>
            </a:r>
            <a:r>
              <a:rPr lang="nl-NL" b="1" dirty="0"/>
              <a:t>niet</a:t>
            </a:r>
            <a:r>
              <a:rPr lang="nl-NL" dirty="0"/>
              <a:t> met een onderhoudsbehandeling met </a:t>
            </a:r>
            <a:r>
              <a:rPr lang="nl-NL" dirty="0" err="1"/>
              <a:t>pemetrexed</a:t>
            </a:r>
            <a:r>
              <a:rPr lang="nl-NL" dirty="0"/>
              <a:t>, </a:t>
            </a:r>
            <a:r>
              <a:rPr lang="nl-NL" dirty="0" err="1"/>
              <a:t>gemcitabine</a:t>
            </a:r>
            <a:r>
              <a:rPr lang="nl-NL" dirty="0"/>
              <a:t> of </a:t>
            </a:r>
            <a:r>
              <a:rPr lang="nl-NL" dirty="0" err="1"/>
              <a:t>bevacizumab</a:t>
            </a:r>
            <a:r>
              <a:rPr lang="nl-NL" dirty="0"/>
              <a:t>.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Systemische therapie – maintenance therapie</a:t>
            </a:r>
          </a:p>
        </p:txBody>
      </p:sp>
    </p:spTree>
    <p:extLst>
      <p:ext uri="{BB962C8B-B14F-4D97-AF65-F5344CB8AC3E}">
        <p14:creationId xmlns:p14="http://schemas.microsoft.com/office/powerpoint/2010/main" val="1200044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11:</a:t>
            </a:r>
          </a:p>
          <a:p>
            <a:pPr marL="0" indent="0">
              <a:buNone/>
            </a:pPr>
            <a:r>
              <a:rPr lang="nl-NL" dirty="0"/>
              <a:t>Verricht </a:t>
            </a:r>
            <a:r>
              <a:rPr lang="nl-NL" dirty="0" err="1"/>
              <a:t>cytoreductieve</a:t>
            </a:r>
            <a:r>
              <a:rPr lang="nl-NL" dirty="0"/>
              <a:t> chirurgie met </a:t>
            </a:r>
            <a:r>
              <a:rPr lang="nl-NL" dirty="0" err="1"/>
              <a:t>intraperitoneale</a:t>
            </a:r>
            <a:r>
              <a:rPr lang="nl-NL" dirty="0"/>
              <a:t> spoeling met verwarmde chemotherapie (CRS+HIPEC) bij patiënten met peritoneaal mesothelioom alleen:</a:t>
            </a:r>
          </a:p>
          <a:p>
            <a:r>
              <a:rPr lang="nl-NL" dirty="0"/>
              <a:t>in samenspraak met of op advies van een expertise centrum of;</a:t>
            </a:r>
          </a:p>
          <a:p>
            <a:r>
              <a:rPr lang="nl-NL" dirty="0"/>
              <a:t>indien patiënt via een HIPEC expertisecentrum kan participeren in een klinische studie.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Chirurgie – peritoneaal</a:t>
            </a:r>
          </a:p>
        </p:txBody>
      </p:sp>
    </p:spTree>
    <p:extLst>
      <p:ext uri="{BB962C8B-B14F-4D97-AF65-F5344CB8AC3E}">
        <p14:creationId xmlns:p14="http://schemas.microsoft.com/office/powerpoint/2010/main" val="721212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r>
              <a:rPr lang="nl-NL" i="1" dirty="0"/>
              <a:t>Diagnostiek – beeldvormende technieken;</a:t>
            </a:r>
          </a:p>
          <a:p>
            <a:r>
              <a:rPr lang="nl-NL" i="1" dirty="0"/>
              <a:t>Systemische therapie – </a:t>
            </a:r>
            <a:r>
              <a:rPr lang="nl-NL" i="1" dirty="0" err="1"/>
              <a:t>gemcitabine</a:t>
            </a:r>
            <a:r>
              <a:rPr lang="nl-NL" i="1" dirty="0"/>
              <a:t>;</a:t>
            </a:r>
          </a:p>
          <a:p>
            <a:r>
              <a:rPr lang="nl-NL" i="1" dirty="0"/>
              <a:t>Startpunt van systemische behandeling;</a:t>
            </a:r>
          </a:p>
          <a:p>
            <a:r>
              <a:rPr lang="nl-NL" i="1" dirty="0"/>
              <a:t>Chirurgie – pleuraal;</a:t>
            </a:r>
          </a:p>
          <a:p>
            <a:r>
              <a:rPr lang="nl-NL" i="1" dirty="0"/>
              <a:t>Palliatie – chirurgie;</a:t>
            </a:r>
          </a:p>
          <a:p>
            <a:r>
              <a:rPr lang="nl-NL" i="1" dirty="0"/>
              <a:t>Palliatie – </a:t>
            </a:r>
            <a:r>
              <a:rPr lang="nl-NL" i="1" dirty="0" err="1"/>
              <a:t>adjuvante</a:t>
            </a:r>
            <a:r>
              <a:rPr lang="nl-NL" i="1" dirty="0"/>
              <a:t> radiotherapie;</a:t>
            </a:r>
          </a:p>
          <a:p>
            <a:r>
              <a:rPr lang="nl-NL" i="1" dirty="0"/>
              <a:t>Palliatie – radiotherapie t.b.v. symptoomreductie;</a:t>
            </a:r>
          </a:p>
          <a:p>
            <a:r>
              <a:rPr lang="nl-NL" i="1" dirty="0"/>
              <a:t>Informatieverstrekking aan patiënten</a:t>
            </a:r>
          </a:p>
          <a:p>
            <a:r>
              <a:rPr lang="nl-NL" i="1" dirty="0"/>
              <a:t>Organisatie van zorg.</a:t>
            </a:r>
          </a:p>
          <a:p>
            <a:endParaRPr lang="nl-NL" b="1"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Overige modules</a:t>
            </a:r>
          </a:p>
        </p:txBody>
      </p:sp>
    </p:spTree>
    <p:extLst>
      <p:ext uri="{BB962C8B-B14F-4D97-AF65-F5344CB8AC3E}">
        <p14:creationId xmlns:p14="http://schemas.microsoft.com/office/powerpoint/2010/main" val="170335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a:xfrm>
            <a:off x="937313" y="1484784"/>
            <a:ext cx="10440000" cy="5373216"/>
          </a:xfrm>
        </p:spPr>
        <p:txBody>
          <a:bodyPr/>
          <a:lstStyle/>
          <a:p>
            <a:pPr marL="0" indent="0">
              <a:buNone/>
            </a:pPr>
            <a:r>
              <a:rPr lang="nl-NL" b="1" dirty="0"/>
              <a:t>Discussie:</a:t>
            </a:r>
            <a:endParaRPr lang="nl-NL" dirty="0"/>
          </a:p>
          <a:p>
            <a:pPr marL="544513" indent="-369888">
              <a:spcAft>
                <a:spcPts val="1800"/>
              </a:spcAft>
              <a:buFontTx/>
              <a:buChar char="•"/>
              <a:defRPr/>
            </a:pPr>
            <a:r>
              <a:rPr lang="en-GB" dirty="0"/>
              <a:t>Hoe </a:t>
            </a:r>
            <a:r>
              <a:rPr lang="en-GB" dirty="0" err="1"/>
              <a:t>moeten</a:t>
            </a:r>
            <a:r>
              <a:rPr lang="en-GB" dirty="0"/>
              <a:t> </a:t>
            </a:r>
            <a:r>
              <a:rPr lang="en-GB" dirty="0" err="1"/>
              <a:t>onze</a:t>
            </a:r>
            <a:r>
              <a:rPr lang="en-GB" dirty="0"/>
              <a:t> </a:t>
            </a:r>
            <a:r>
              <a:rPr lang="en-GB" dirty="0" err="1"/>
              <a:t>diagnostische</a:t>
            </a:r>
            <a:r>
              <a:rPr lang="en-GB" dirty="0"/>
              <a:t> en </a:t>
            </a:r>
            <a:r>
              <a:rPr lang="en-GB" dirty="0" err="1"/>
              <a:t>behandelprotocollen</a:t>
            </a:r>
            <a:r>
              <a:rPr lang="en-GB" dirty="0"/>
              <a:t> en </a:t>
            </a:r>
            <a:r>
              <a:rPr lang="en-GB" dirty="0" err="1"/>
              <a:t>werkwijze</a:t>
            </a:r>
            <a:r>
              <a:rPr lang="en-GB" dirty="0"/>
              <a:t> voor </a:t>
            </a:r>
            <a:r>
              <a:rPr lang="en-GB" dirty="0" err="1"/>
              <a:t>patienten</a:t>
            </a:r>
            <a:r>
              <a:rPr lang="en-GB" dirty="0"/>
              <a:t> met </a:t>
            </a:r>
            <a:r>
              <a:rPr lang="en-GB" dirty="0" err="1"/>
              <a:t>mesothelioom</a:t>
            </a:r>
            <a:r>
              <a:rPr lang="en-GB" dirty="0"/>
              <a:t> </a:t>
            </a:r>
            <a:r>
              <a:rPr lang="en-GB" dirty="0" err="1"/>
              <a:t>worden</a:t>
            </a:r>
            <a:r>
              <a:rPr lang="en-GB" dirty="0"/>
              <a:t> </a:t>
            </a:r>
            <a:r>
              <a:rPr lang="en-GB" dirty="0" err="1"/>
              <a:t>aangepast</a:t>
            </a:r>
            <a:r>
              <a:rPr lang="en-GB" dirty="0"/>
              <a:t> om ze te laten </a:t>
            </a:r>
            <a:r>
              <a:rPr lang="en-GB" dirty="0" err="1"/>
              <a:t>aansluiten</a:t>
            </a:r>
            <a:r>
              <a:rPr lang="en-GB" dirty="0"/>
              <a:t> bij </a:t>
            </a:r>
            <a:r>
              <a:rPr lang="en-GB" dirty="0" err="1"/>
              <a:t>deze</a:t>
            </a:r>
            <a:r>
              <a:rPr lang="en-GB" dirty="0"/>
              <a:t> </a:t>
            </a:r>
            <a:r>
              <a:rPr lang="en-GB" dirty="0" err="1"/>
              <a:t>richtlijn</a:t>
            </a:r>
            <a:r>
              <a:rPr lang="en-GB" dirty="0"/>
              <a:t>?</a:t>
            </a:r>
          </a:p>
          <a:p>
            <a:pPr marL="544513" indent="-369888">
              <a:spcAft>
                <a:spcPts val="1200"/>
              </a:spcAft>
              <a:buFontTx/>
              <a:buChar char="•"/>
              <a:defRPr/>
            </a:pPr>
            <a:r>
              <a:rPr lang="en-GB" dirty="0" err="1"/>
              <a:t>Welke</a:t>
            </a:r>
            <a:r>
              <a:rPr lang="en-GB" dirty="0"/>
              <a:t> </a:t>
            </a:r>
            <a:r>
              <a:rPr lang="en-GB" dirty="0" err="1"/>
              <a:t>acties</a:t>
            </a:r>
            <a:r>
              <a:rPr lang="en-GB" dirty="0"/>
              <a:t> </a:t>
            </a:r>
            <a:r>
              <a:rPr lang="en-GB" dirty="0" err="1"/>
              <a:t>zijn</a:t>
            </a:r>
            <a:r>
              <a:rPr lang="en-GB" dirty="0"/>
              <a:t> </a:t>
            </a:r>
            <a:r>
              <a:rPr lang="en-GB" dirty="0" err="1"/>
              <a:t>nodig</a:t>
            </a:r>
            <a:r>
              <a:rPr lang="en-GB" dirty="0"/>
              <a:t> om </a:t>
            </a:r>
            <a:r>
              <a:rPr lang="en-GB" dirty="0" err="1"/>
              <a:t>zorg</a:t>
            </a:r>
            <a:r>
              <a:rPr lang="en-GB" dirty="0"/>
              <a:t> te </a:t>
            </a:r>
            <a:r>
              <a:rPr lang="en-GB" dirty="0" err="1"/>
              <a:t>dragen</a:t>
            </a:r>
            <a:r>
              <a:rPr lang="en-GB" dirty="0"/>
              <a:t> </a:t>
            </a:r>
            <a:r>
              <a:rPr lang="en-GB" dirty="0" err="1"/>
              <a:t>dat</a:t>
            </a:r>
            <a:r>
              <a:rPr lang="en-GB" dirty="0"/>
              <a:t> </a:t>
            </a:r>
          </a:p>
          <a:p>
            <a:pPr marL="1048513" lvl="2" indent="-369888">
              <a:spcAft>
                <a:spcPts val="600"/>
              </a:spcAft>
              <a:buFontTx/>
              <a:buChar char="•"/>
              <a:defRPr/>
            </a:pPr>
            <a:r>
              <a:rPr lang="en-GB" dirty="0"/>
              <a:t>de </a:t>
            </a:r>
            <a:r>
              <a:rPr lang="en-GB" dirty="0" err="1"/>
              <a:t>juiste</a:t>
            </a:r>
            <a:r>
              <a:rPr lang="en-GB" dirty="0"/>
              <a:t> </a:t>
            </a:r>
            <a:r>
              <a:rPr lang="en-GB" dirty="0" err="1"/>
              <a:t>patienten</a:t>
            </a:r>
            <a:r>
              <a:rPr lang="en-GB" dirty="0"/>
              <a:t> </a:t>
            </a:r>
            <a:r>
              <a:rPr lang="en-GB" dirty="0" err="1"/>
              <a:t>verwezen</a:t>
            </a:r>
            <a:r>
              <a:rPr lang="en-GB" dirty="0"/>
              <a:t> </a:t>
            </a:r>
            <a:r>
              <a:rPr lang="en-GB" dirty="0" err="1"/>
              <a:t>worden</a:t>
            </a:r>
            <a:r>
              <a:rPr lang="en-GB" dirty="0"/>
              <a:t> </a:t>
            </a:r>
            <a:r>
              <a:rPr lang="en-GB" dirty="0" err="1"/>
              <a:t>voor</a:t>
            </a:r>
            <a:r>
              <a:rPr lang="en-GB" dirty="0"/>
              <a:t> </a:t>
            </a:r>
            <a:r>
              <a:rPr lang="en-GB" dirty="0" err="1"/>
              <a:t>erfelijkheidsonderzoek</a:t>
            </a:r>
            <a:r>
              <a:rPr lang="en-GB" dirty="0"/>
              <a:t>? </a:t>
            </a:r>
          </a:p>
          <a:p>
            <a:pPr marL="1048513" lvl="2" indent="-369888">
              <a:spcAft>
                <a:spcPts val="600"/>
              </a:spcAft>
              <a:buFontTx/>
              <a:buChar char="•"/>
              <a:defRPr/>
            </a:pPr>
            <a:r>
              <a:rPr lang="en-GB" dirty="0"/>
              <a:t>de </a:t>
            </a:r>
            <a:r>
              <a:rPr lang="en-GB" dirty="0" err="1"/>
              <a:t>juiste</a:t>
            </a:r>
            <a:r>
              <a:rPr lang="en-GB" dirty="0"/>
              <a:t> </a:t>
            </a:r>
            <a:r>
              <a:rPr lang="en-GB" dirty="0" err="1"/>
              <a:t>pathologiediagnostiek</a:t>
            </a:r>
            <a:r>
              <a:rPr lang="en-GB" dirty="0"/>
              <a:t> </a:t>
            </a:r>
            <a:r>
              <a:rPr lang="en-GB" dirty="0" err="1"/>
              <a:t>wordt</a:t>
            </a:r>
            <a:r>
              <a:rPr lang="en-GB" dirty="0"/>
              <a:t> </a:t>
            </a:r>
            <a:r>
              <a:rPr lang="en-GB" dirty="0" err="1"/>
              <a:t>verricht</a:t>
            </a:r>
            <a:r>
              <a:rPr lang="en-GB" dirty="0"/>
              <a:t>?</a:t>
            </a:r>
          </a:p>
          <a:p>
            <a:pPr marL="1048513" lvl="2" indent="-369888">
              <a:spcAft>
                <a:spcPts val="600"/>
              </a:spcAft>
              <a:buFontTx/>
              <a:buChar char="•"/>
              <a:defRPr/>
            </a:pPr>
            <a:r>
              <a:rPr lang="en-GB" dirty="0" err="1"/>
              <a:t>patienten</a:t>
            </a:r>
            <a:r>
              <a:rPr lang="en-GB" dirty="0"/>
              <a:t> </a:t>
            </a:r>
            <a:r>
              <a:rPr lang="en-GB" dirty="0" err="1"/>
              <a:t>immuuntherapie</a:t>
            </a:r>
            <a:r>
              <a:rPr lang="en-GB" dirty="0"/>
              <a:t> </a:t>
            </a:r>
            <a:r>
              <a:rPr lang="en-GB" dirty="0" err="1"/>
              <a:t>krijgen</a:t>
            </a:r>
            <a:r>
              <a:rPr lang="en-GB" dirty="0"/>
              <a:t>?</a:t>
            </a:r>
          </a:p>
          <a:p>
            <a:pPr marL="1048513" lvl="2" indent="-369888">
              <a:spcAft>
                <a:spcPts val="600"/>
              </a:spcAft>
              <a:buFontTx/>
              <a:buChar char="•"/>
              <a:defRPr/>
            </a:pPr>
            <a:r>
              <a:rPr lang="en-GB" dirty="0"/>
              <a:t>de </a:t>
            </a:r>
            <a:r>
              <a:rPr lang="en-GB" dirty="0" err="1"/>
              <a:t>juiste</a:t>
            </a:r>
            <a:r>
              <a:rPr lang="en-GB" dirty="0"/>
              <a:t> </a:t>
            </a:r>
            <a:r>
              <a:rPr lang="en-GB" dirty="0" err="1"/>
              <a:t>patienten</a:t>
            </a:r>
            <a:r>
              <a:rPr lang="en-GB" dirty="0"/>
              <a:t> </a:t>
            </a:r>
            <a:r>
              <a:rPr lang="en-GB" dirty="0" err="1"/>
              <a:t>besproken</a:t>
            </a:r>
            <a:r>
              <a:rPr lang="en-GB" dirty="0"/>
              <a:t> </a:t>
            </a:r>
            <a:r>
              <a:rPr lang="en-GB" dirty="0" err="1"/>
              <a:t>worden</a:t>
            </a:r>
            <a:r>
              <a:rPr lang="en-GB" dirty="0"/>
              <a:t> </a:t>
            </a:r>
            <a:r>
              <a:rPr lang="en-GB" dirty="0" err="1"/>
              <a:t>voor</a:t>
            </a:r>
            <a:r>
              <a:rPr lang="en-GB" dirty="0"/>
              <a:t> </a:t>
            </a:r>
            <a:r>
              <a:rPr lang="en-GB" dirty="0" err="1"/>
              <a:t>peritoneale</a:t>
            </a:r>
            <a:r>
              <a:rPr lang="en-GB" dirty="0"/>
              <a:t> </a:t>
            </a:r>
            <a:r>
              <a:rPr lang="en-GB" dirty="0" err="1"/>
              <a:t>chirurgie</a:t>
            </a:r>
            <a:r>
              <a:rPr lang="en-GB" dirty="0"/>
              <a:t>?</a:t>
            </a:r>
          </a:p>
          <a:p>
            <a:pPr marL="544513" indent="-369888">
              <a:spcAft>
                <a:spcPts val="1800"/>
              </a:spcAft>
              <a:buFontTx/>
              <a:buChar char="•"/>
              <a:defRPr/>
            </a:pPr>
            <a:r>
              <a:rPr lang="en-GB" dirty="0"/>
              <a:t>Wie </a:t>
            </a:r>
            <a:r>
              <a:rPr lang="en-GB" dirty="0" err="1"/>
              <a:t>binnen</a:t>
            </a:r>
            <a:r>
              <a:rPr lang="en-GB" dirty="0"/>
              <a:t> </a:t>
            </a:r>
            <a:r>
              <a:rPr lang="en-GB" dirty="0" err="1"/>
              <a:t>ons</a:t>
            </a:r>
            <a:r>
              <a:rPr lang="en-GB" dirty="0"/>
              <a:t> team </a:t>
            </a:r>
            <a:r>
              <a:rPr lang="en-GB" dirty="0" err="1"/>
              <a:t>heeft</a:t>
            </a:r>
            <a:r>
              <a:rPr lang="en-GB" dirty="0"/>
              <a:t> briefing of training/</a:t>
            </a:r>
            <a:r>
              <a:rPr lang="en-GB" dirty="0" err="1"/>
              <a:t>scholing</a:t>
            </a:r>
            <a:r>
              <a:rPr lang="en-GB" dirty="0"/>
              <a:t> </a:t>
            </a:r>
            <a:r>
              <a:rPr lang="en-GB" dirty="0" err="1"/>
              <a:t>nodig</a:t>
            </a:r>
            <a:r>
              <a:rPr lang="en-GB" dirty="0"/>
              <a:t> om te </a:t>
            </a:r>
            <a:r>
              <a:rPr lang="en-GB" dirty="0" err="1"/>
              <a:t>zorgen</a:t>
            </a:r>
            <a:r>
              <a:rPr lang="en-GB" dirty="0"/>
              <a:t> voor </a:t>
            </a:r>
            <a:r>
              <a:rPr lang="en-GB" dirty="0" err="1"/>
              <a:t>consistente</a:t>
            </a:r>
            <a:r>
              <a:rPr lang="en-GB" dirty="0"/>
              <a:t> </a:t>
            </a:r>
            <a:r>
              <a:rPr lang="en-GB" dirty="0" err="1"/>
              <a:t>implementatie</a:t>
            </a:r>
            <a:r>
              <a:rPr lang="en-GB" dirty="0"/>
              <a:t>?</a:t>
            </a:r>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3543009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Tools bij de richtlijn:</a:t>
            </a:r>
            <a:endParaRPr lang="nl-NL" dirty="0"/>
          </a:p>
          <a:p>
            <a:pPr marL="544513" indent="-369888">
              <a:spcAft>
                <a:spcPts val="1800"/>
              </a:spcAft>
              <a:buFontTx/>
              <a:buChar char="•"/>
              <a:defRPr/>
            </a:pPr>
            <a:r>
              <a:rPr lang="en-GB" dirty="0" err="1"/>
              <a:t>Implementatieplan</a:t>
            </a:r>
            <a:endParaRPr lang="en-GB" dirty="0"/>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409413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en lezen.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955045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AFA801-0DB5-46CF-8025-DBE9955C3C4F}"/>
              </a:ext>
            </a:extLst>
          </p:cNvPr>
          <p:cNvSpPr>
            <a:spLocks noGrp="1"/>
          </p:cNvSpPr>
          <p:nvPr>
            <p:ph type="body" sz="quarter" idx="11"/>
          </p:nvPr>
        </p:nvSpPr>
        <p:spPr/>
        <p:txBody>
          <a:bodyPr/>
          <a:lstStyle/>
          <a:p>
            <a:endParaRPr lang="nl-NL"/>
          </a:p>
        </p:txBody>
      </p:sp>
      <p:sp>
        <p:nvSpPr>
          <p:cNvPr id="3" name="Tijdelijke aanduiding voor tekst 2">
            <a:extLst>
              <a:ext uri="{FF2B5EF4-FFF2-40B4-BE49-F238E27FC236}">
                <a16:creationId xmlns:a16="http://schemas.microsoft.com/office/drawing/2014/main" id="{260068B2-43AB-4927-942D-0CFA91C9410D}"/>
              </a:ext>
            </a:extLst>
          </p:cNvPr>
          <p:cNvSpPr>
            <a:spLocks noGrp="1"/>
          </p:cNvSpPr>
          <p:nvPr>
            <p:ph type="body" sz="quarter" idx="10"/>
          </p:nvPr>
        </p:nvSpPr>
        <p:spPr/>
        <p:txBody>
          <a:bodyPr/>
          <a:lstStyle/>
          <a:p>
            <a:endParaRPr lang="nl-NL"/>
          </a:p>
        </p:txBody>
      </p:sp>
    </p:spTree>
    <p:extLst>
      <p:ext uri="{BB962C8B-B14F-4D97-AF65-F5344CB8AC3E}">
        <p14:creationId xmlns:p14="http://schemas.microsoft.com/office/powerpoint/2010/main" val="142023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p:txBody>
          <a:bodyPr/>
          <a:lstStyle/>
          <a:p>
            <a:pPr marL="285750" indent="-285750"/>
            <a:r>
              <a:rPr lang="nl-NL" dirty="0"/>
              <a:t>Over de richtlijn;</a:t>
            </a:r>
          </a:p>
          <a:p>
            <a:pPr marL="285750" indent="-285750"/>
            <a:r>
              <a:rPr lang="nl-NL" dirty="0"/>
              <a:t>Achtergrond;</a:t>
            </a:r>
          </a:p>
          <a:p>
            <a:pPr marL="285750" indent="-285750"/>
            <a:r>
              <a:rPr lang="nl-NL" dirty="0"/>
              <a:t>Afbakening;</a:t>
            </a:r>
          </a:p>
          <a:p>
            <a:pPr marL="285750" indent="-285750"/>
            <a:r>
              <a:rPr lang="nl-NL" dirty="0"/>
              <a:t>Prioriteiten voor implementatie;</a:t>
            </a:r>
          </a:p>
          <a:p>
            <a:pPr marL="285750" indent="-285750"/>
            <a:r>
              <a:rPr lang="nl-NL" dirty="0"/>
              <a:t>Discussie;</a:t>
            </a:r>
          </a:p>
          <a:p>
            <a:pPr marL="285750" indent="-285750"/>
            <a:r>
              <a:rPr lang="nl-NL" dirty="0"/>
              <a:t>Tools bij de richtlijn.</a:t>
            </a:r>
          </a:p>
          <a:p>
            <a:pPr marL="285750" indent="-285750"/>
            <a:endParaRPr lang="nl-NL" dirty="0"/>
          </a:p>
          <a:p>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spTree>
    <p:extLst>
      <p:ext uri="{BB962C8B-B14F-4D97-AF65-F5344CB8AC3E}">
        <p14:creationId xmlns:p14="http://schemas.microsoft.com/office/powerpoint/2010/main" val="1048971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sz="quarter" idx="13"/>
          </p:nvPr>
        </p:nvSpPr>
        <p:spPr>
          <a:xfrm>
            <a:off x="936000" y="2123888"/>
            <a:ext cx="5040000" cy="4365308"/>
          </a:xfrm>
        </p:spPr>
        <p:txBody>
          <a:bodyPr/>
          <a:lstStyle/>
          <a:p>
            <a:pPr marL="0" indent="0">
              <a:buNone/>
            </a:pPr>
            <a:r>
              <a:rPr lang="nl-NL" b="1" dirty="0"/>
              <a:t>Over de richtlijn:</a:t>
            </a:r>
          </a:p>
          <a:p>
            <a:r>
              <a:rPr lang="nl-NL" dirty="0"/>
              <a:t>Ter vervanging van richtlijn uit 2011;</a:t>
            </a:r>
          </a:p>
          <a:p>
            <a:r>
              <a:rPr lang="nl-NL" dirty="0"/>
              <a:t>Op initiatief van Nederlandse Vereniging van Longartsen en Tuberculose (NVALT);</a:t>
            </a:r>
          </a:p>
          <a:p>
            <a:r>
              <a:rPr lang="nl-NL" dirty="0"/>
              <a:t>Modulaire opbouw is nieuw;</a:t>
            </a:r>
          </a:p>
          <a:p>
            <a:r>
              <a:rPr lang="nl-NL" dirty="0"/>
              <a:t>Met ondersteuning van Kennisinstituut van Medisch Specialisten.</a:t>
            </a:r>
          </a:p>
        </p:txBody>
      </p:sp>
      <p:sp>
        <p:nvSpPr>
          <p:cNvPr id="4" name="Tijdelijke aanduiding voor inhoud 3">
            <a:extLst>
              <a:ext uri="{FF2B5EF4-FFF2-40B4-BE49-F238E27FC236}">
                <a16:creationId xmlns:a16="http://schemas.microsoft.com/office/drawing/2014/main" id="{A16B1775-1A9F-4BF4-BCC5-F68D9F030D10}"/>
              </a:ext>
            </a:extLst>
          </p:cNvPr>
          <p:cNvSpPr>
            <a:spLocks noGrp="1"/>
          </p:cNvSpPr>
          <p:nvPr>
            <p:ph sz="quarter" idx="14"/>
          </p:nvPr>
        </p:nvSpPr>
        <p:spPr>
          <a:xfrm>
            <a:off x="6308907" y="2524344"/>
            <a:ext cx="5040000" cy="3564396"/>
          </a:xfrm>
        </p:spPr>
        <p:txBody>
          <a:bodyPr/>
          <a:lstStyle/>
          <a:p>
            <a:r>
              <a:rPr lang="nl-NL" dirty="0"/>
              <a:t>Opgesteld in samenwerking met:</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Nederlandse Vereniging voor Heelkunde</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Nederlandse Vereniging voor Radiologie</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Nederlandse Vereniging voor Radiotherapie en Oncologie</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Nederlandse Vereniging voor Thoraxchirurgie</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Nederlandse Vereniging voor Pathologie</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Vereniging Klinische Genetica Naderland</a:t>
            </a:r>
          </a:p>
          <a:p>
            <a:pPr lvl="1"/>
            <a:r>
              <a:rPr lang="nl-NL" sz="2000" dirty="0">
                <a:effectLst/>
                <a:latin typeface="Calibri" panose="020F0502020204030204" pitchFamily="34" charset="0"/>
                <a:ea typeface="Times New Roman" panose="02020603050405020304" pitchFamily="18" charset="0"/>
                <a:cs typeface="Times New Roman" panose="02020603050405020304" pitchFamily="18" charset="0"/>
              </a:rPr>
              <a:t>Asbestslachtoffers Vereniging Nederland.</a:t>
            </a:r>
          </a:p>
          <a:p>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170481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Achtergrond:</a:t>
            </a:r>
          </a:p>
          <a:p>
            <a:r>
              <a:rPr lang="nl-NL" dirty="0"/>
              <a:t>Maligne ziekte van mesotheel (pleura, peritoneum, pericard, tunica vaginalis);</a:t>
            </a:r>
          </a:p>
          <a:p>
            <a:r>
              <a:rPr lang="nl-NL" dirty="0"/>
              <a:t>Gerelateerd aan asbestexpositie;</a:t>
            </a:r>
          </a:p>
          <a:p>
            <a:r>
              <a:rPr lang="nl-NL" dirty="0"/>
              <a:t>Lange latentietijd 30-50 jaar;</a:t>
            </a:r>
          </a:p>
          <a:p>
            <a:r>
              <a:rPr lang="nl-NL" dirty="0"/>
              <a:t>600 nieuwe patiënten/jaar;</a:t>
            </a:r>
          </a:p>
          <a:p>
            <a:r>
              <a:rPr lang="nl-NL" dirty="0"/>
              <a:t>Sombere prognose;</a:t>
            </a:r>
          </a:p>
          <a:p>
            <a:r>
              <a:rPr lang="nl-NL" dirty="0"/>
              <a:t>Behandeling in principe systemisch;</a:t>
            </a:r>
          </a:p>
          <a:p>
            <a:r>
              <a:rPr lang="nl-NL" dirty="0"/>
              <a:t>Oude richtlijn uit 2011 gedateerd en niet modulair opgebouwd;</a:t>
            </a:r>
          </a:p>
          <a:p>
            <a:r>
              <a:rPr lang="nl-NL" dirty="0"/>
              <a:t>Nieuwe inzichten over o.a. erfelijkheid, immuuntherapie en peritoneale chirurgie.</a:t>
            </a:r>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336453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b="1" dirty="0"/>
              <a:t>Afbakening:</a:t>
            </a:r>
          </a:p>
          <a:p>
            <a:pPr marL="0" indent="0">
              <a:buNone/>
            </a:pPr>
            <a:endParaRPr lang="nl-NL" dirty="0"/>
          </a:p>
          <a:p>
            <a:r>
              <a:rPr lang="nl-NL" dirty="0"/>
              <a:t>Richtlijn gaat over patiënten met mesothelioom.</a:t>
            </a:r>
          </a:p>
          <a:p>
            <a:pPr lvl="1"/>
            <a:r>
              <a:rPr lang="nl-NL" dirty="0"/>
              <a:t>Ongeacht mesothelioomlokalisatie (focus ligt op pleuraal en peritoneaal mesothelioom).</a:t>
            </a:r>
          </a:p>
          <a:p>
            <a:pPr marL="252000" lvl="1" indent="0">
              <a:buNone/>
            </a:pPr>
            <a:endParaRPr lang="nl-NL" dirty="0"/>
          </a:p>
          <a:p>
            <a:r>
              <a:rPr lang="nl-NL" dirty="0"/>
              <a:t>Richtlijn is bedoeld </a:t>
            </a:r>
            <a:r>
              <a:rPr lang="nl-NL" dirty="0">
                <a:latin typeface="+mj-lt"/>
              </a:rPr>
              <a:t>voor </a:t>
            </a:r>
            <a:r>
              <a:rPr lang="nl-NL" dirty="0">
                <a:effectLst/>
                <a:ea typeface="Times New Roman" panose="02020603050405020304" pitchFamily="18" charset="0"/>
              </a:rPr>
              <a:t>leden van de beroepsgroepen die betrokken zijn bij de zorg voor patiënten met mesothelioom.</a:t>
            </a:r>
          </a:p>
          <a:p>
            <a:pPr lvl="1"/>
            <a:r>
              <a:rPr lang="nl-NL" dirty="0">
                <a:effectLst/>
                <a:ea typeface="Times New Roman" panose="02020603050405020304" pitchFamily="18" charset="0"/>
              </a:rPr>
              <a:t>zoals longartsen, (thorax)chirurgen, radiotherapeuten, internisten, klinisch genetici en oncologieverpleegkundigen.</a:t>
            </a:r>
            <a:endParaRPr lang="nl-NL" dirty="0"/>
          </a:p>
          <a:p>
            <a:endParaRPr lang="nl-NL" dirty="0"/>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Richtlijn Diagnostiek en behandeling van het mesothelioom</a:t>
            </a:r>
          </a:p>
        </p:txBody>
      </p:sp>
    </p:spTree>
    <p:extLst>
      <p:ext uri="{BB962C8B-B14F-4D97-AF65-F5344CB8AC3E}">
        <p14:creationId xmlns:p14="http://schemas.microsoft.com/office/powerpoint/2010/main" val="715656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040CB8E-9321-4179-A0B3-15704BFA5096}"/>
              </a:ext>
            </a:extLst>
          </p:cNvPr>
          <p:cNvSpPr>
            <a:spLocks noGrp="1"/>
          </p:cNvSpPr>
          <p:nvPr>
            <p:ph idx="1"/>
          </p:nvPr>
        </p:nvSpPr>
        <p:spPr>
          <a:xfrm>
            <a:off x="937313" y="2348880"/>
            <a:ext cx="10440000" cy="3808728"/>
          </a:xfrm>
        </p:spPr>
        <p:txBody>
          <a:bodyPr/>
          <a:lstStyle/>
          <a:p>
            <a:r>
              <a:rPr lang="nl-NL" sz="3200" i="1" dirty="0"/>
              <a:t>Erfelijkheid;</a:t>
            </a:r>
          </a:p>
          <a:p>
            <a:r>
              <a:rPr lang="nl-NL" sz="3200" i="1" dirty="0"/>
              <a:t>Pathologie;</a:t>
            </a:r>
          </a:p>
          <a:p>
            <a:r>
              <a:rPr lang="nl-NL" sz="3200" i="1" dirty="0"/>
              <a:t>Systemische therapie – immuuntherapie;</a:t>
            </a:r>
          </a:p>
          <a:p>
            <a:r>
              <a:rPr lang="nl-NL" sz="3200" i="1" dirty="0"/>
              <a:t>Systemische therapie – maintenance therapie;</a:t>
            </a:r>
          </a:p>
          <a:p>
            <a:r>
              <a:rPr lang="nl-NL" sz="3200" i="1" dirty="0"/>
              <a:t>Chirurgie – peritoneaal.</a:t>
            </a:r>
          </a:p>
        </p:txBody>
      </p:sp>
      <p:sp>
        <p:nvSpPr>
          <p:cNvPr id="3" name="Titel 2">
            <a:extLst>
              <a:ext uri="{FF2B5EF4-FFF2-40B4-BE49-F238E27FC236}">
                <a16:creationId xmlns:a16="http://schemas.microsoft.com/office/drawing/2014/main" id="{BD47DA15-297B-498E-918B-B40F76645192}"/>
              </a:ext>
            </a:extLst>
          </p:cNvPr>
          <p:cNvSpPr>
            <a:spLocks noGrp="1"/>
          </p:cNvSpPr>
          <p:nvPr>
            <p:ph type="title"/>
          </p:nvPr>
        </p:nvSpPr>
        <p:spPr>
          <a:xfrm>
            <a:off x="2672907" y="368804"/>
            <a:ext cx="8676000" cy="2484132"/>
          </a:xfrm>
        </p:spPr>
        <p:txBody>
          <a:bodyPr/>
          <a:lstStyle/>
          <a:p>
            <a:r>
              <a:rPr lang="nl-NL" dirty="0"/>
              <a:t>Welke aanbevelingen hebben de grootste implicaties voor de praktijk</a:t>
            </a:r>
            <a:br>
              <a:rPr lang="nl-NL" dirty="0"/>
            </a:br>
            <a:br>
              <a:rPr lang="nl-NL" dirty="0"/>
            </a:br>
            <a:endParaRPr lang="nl-NL" dirty="0"/>
          </a:p>
        </p:txBody>
      </p:sp>
    </p:spTree>
    <p:extLst>
      <p:ext uri="{BB962C8B-B14F-4D97-AF65-F5344CB8AC3E}">
        <p14:creationId xmlns:p14="http://schemas.microsoft.com/office/powerpoint/2010/main" val="170166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1:</a:t>
            </a:r>
          </a:p>
          <a:p>
            <a:pPr marL="0" indent="0">
              <a:buNone/>
            </a:pPr>
            <a:r>
              <a:rPr lang="nl-NL" dirty="0"/>
              <a:t>Neem een familieanamnese tot tweedegraads familieleden (ouders, grootouders, kinderen van broers en zussen en kleinkinderen) voor tumoren af bij patiënten die zijn gediagnostiseerd met een mesothelioom. </a:t>
            </a: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Erfelijkheid</a:t>
            </a:r>
          </a:p>
        </p:txBody>
      </p:sp>
    </p:spTree>
    <p:extLst>
      <p:ext uri="{BB962C8B-B14F-4D97-AF65-F5344CB8AC3E}">
        <p14:creationId xmlns:p14="http://schemas.microsoft.com/office/powerpoint/2010/main" val="1374301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37313" y="1837609"/>
            <a:ext cx="10440000" cy="1447375"/>
          </a:xfrm>
        </p:spPr>
        <p:txBody>
          <a:bodyPr/>
          <a:lstStyle/>
          <a:p>
            <a:pPr marL="0" indent="0">
              <a:buNone/>
            </a:pPr>
            <a:r>
              <a:rPr lang="nl-NL" b="1" dirty="0"/>
              <a:t>Aanbeveling 2:</a:t>
            </a:r>
          </a:p>
          <a:p>
            <a:pPr marL="0" indent="0">
              <a:buNone/>
            </a:pPr>
            <a:r>
              <a:rPr lang="nl-NL" dirty="0"/>
              <a:t>Bespreek doorverwijzing naar een klinisch genetisch centrum bij patiënten met mesothelioom die voldoen aan tenminste één van de volgende criteria: </a:t>
            </a:r>
          </a:p>
          <a:p>
            <a:pPr marL="0" indent="0">
              <a:buNone/>
            </a:pPr>
            <a:endParaRPr lang="nl-NL" dirty="0"/>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Erfelijkheid (2)</a:t>
            </a:r>
          </a:p>
        </p:txBody>
      </p:sp>
      <p:sp>
        <p:nvSpPr>
          <p:cNvPr id="5" name="Tijdelijke aanduiding voor inhoud 1">
            <a:extLst>
              <a:ext uri="{FF2B5EF4-FFF2-40B4-BE49-F238E27FC236}">
                <a16:creationId xmlns:a16="http://schemas.microsoft.com/office/drawing/2014/main" id="{CB57F828-D8C0-B348-91A6-A4AB6ED44884}"/>
              </a:ext>
            </a:extLst>
          </p:cNvPr>
          <p:cNvSpPr txBox="1">
            <a:spLocks/>
          </p:cNvSpPr>
          <p:nvPr/>
        </p:nvSpPr>
        <p:spPr bwMode="gray">
          <a:xfrm>
            <a:off x="937313" y="3140968"/>
            <a:ext cx="4728226" cy="3348228"/>
          </a:xfrm>
          <a:prstGeom prst="rect">
            <a:avLst/>
          </a:prstGeom>
        </p:spPr>
        <p:txBody>
          <a:bodyPr vert="horz" lIns="0" tIns="0" rIns="0" bIns="0" rtlCol="0">
            <a:noAutofit/>
          </a:bodyPr>
          <a:lst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a:lstStyle>
          <a:p>
            <a:r>
              <a:rPr lang="nl-NL" sz="1800" dirty="0"/>
              <a:t>Jonger dan 60 jaar bij de diagnose mesothelioom.</a:t>
            </a:r>
          </a:p>
          <a:p>
            <a:r>
              <a:rPr lang="nl-NL" sz="1800" dirty="0"/>
              <a:t>Voorgeschiedenis met één of meer van de volgende tumoren: </a:t>
            </a:r>
          </a:p>
          <a:p>
            <a:pPr lvl="1"/>
            <a:r>
              <a:rPr lang="nl-NL" sz="1800" dirty="0"/>
              <a:t>melanoom (huid of </a:t>
            </a:r>
            <a:r>
              <a:rPr lang="nl-NL" sz="1800" dirty="0" err="1"/>
              <a:t>uveaal</a:t>
            </a:r>
            <a:r>
              <a:rPr lang="nl-NL" sz="1800" dirty="0"/>
              <a:t>);</a:t>
            </a:r>
          </a:p>
          <a:p>
            <a:pPr lvl="1"/>
            <a:r>
              <a:rPr lang="nl-NL" sz="1800" dirty="0" err="1"/>
              <a:t>niercelcelcarcinoom</a:t>
            </a:r>
            <a:r>
              <a:rPr lang="nl-NL" sz="1800" dirty="0"/>
              <a:t>; </a:t>
            </a:r>
          </a:p>
          <a:p>
            <a:pPr lvl="1"/>
            <a:r>
              <a:rPr lang="nl-NL" sz="1800" dirty="0"/>
              <a:t>BAP1 inactieve </a:t>
            </a:r>
            <a:r>
              <a:rPr lang="nl-NL" sz="1800" dirty="0" err="1"/>
              <a:t>naevus</a:t>
            </a:r>
            <a:r>
              <a:rPr lang="nl-NL" sz="1800" dirty="0"/>
              <a:t> (BIN);</a:t>
            </a:r>
          </a:p>
          <a:p>
            <a:pPr lvl="1"/>
            <a:r>
              <a:rPr lang="nl-NL" sz="1800" dirty="0"/>
              <a:t>meningeoom;</a:t>
            </a:r>
          </a:p>
          <a:p>
            <a:pPr lvl="1"/>
            <a:r>
              <a:rPr lang="nl-NL" sz="1800" dirty="0" err="1"/>
              <a:t>cholangiocarcinoom</a:t>
            </a:r>
            <a:r>
              <a:rPr lang="nl-NL" sz="1800" dirty="0"/>
              <a:t>.</a:t>
            </a:r>
          </a:p>
          <a:p>
            <a:pPr marL="0" lvl="0" indent="0">
              <a:buFont typeface="Arial" pitchFamily="34" charset="0"/>
              <a:buNone/>
            </a:pPr>
            <a:endParaRPr lang="nl-NL" dirty="0"/>
          </a:p>
        </p:txBody>
      </p:sp>
      <p:sp>
        <p:nvSpPr>
          <p:cNvPr id="6" name="Tijdelijke aanduiding voor inhoud 1">
            <a:extLst>
              <a:ext uri="{FF2B5EF4-FFF2-40B4-BE49-F238E27FC236}">
                <a16:creationId xmlns:a16="http://schemas.microsoft.com/office/drawing/2014/main" id="{F1EF5C85-E4CE-4E4D-BD59-4F777C3CB7C1}"/>
              </a:ext>
            </a:extLst>
          </p:cNvPr>
          <p:cNvSpPr txBox="1">
            <a:spLocks/>
          </p:cNvSpPr>
          <p:nvPr/>
        </p:nvSpPr>
        <p:spPr bwMode="gray">
          <a:xfrm>
            <a:off x="5809555" y="3132336"/>
            <a:ext cx="5160274" cy="3348228"/>
          </a:xfrm>
          <a:prstGeom prst="rect">
            <a:avLst/>
          </a:prstGeom>
        </p:spPr>
        <p:txBody>
          <a:bodyPr vert="horz" lIns="0" tIns="0" rIns="0" bIns="0" rtlCol="0">
            <a:noAutofit/>
          </a:bodyPr>
          <a:lst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a:lstStyle>
          <a:p>
            <a:r>
              <a:rPr lang="nl-NL" sz="1800" dirty="0"/>
              <a:t>Een eerste of tweedegraads familielid met één of meer van de volgende tumoren: </a:t>
            </a:r>
          </a:p>
          <a:p>
            <a:pPr lvl="1"/>
            <a:r>
              <a:rPr lang="nl-NL" sz="1800" dirty="0"/>
              <a:t>melanoom (huid of </a:t>
            </a:r>
            <a:r>
              <a:rPr lang="nl-NL" sz="1800" dirty="0" err="1"/>
              <a:t>uveaal</a:t>
            </a:r>
            <a:r>
              <a:rPr lang="nl-NL" sz="1800" dirty="0"/>
              <a:t>);</a:t>
            </a:r>
          </a:p>
          <a:p>
            <a:pPr lvl="1"/>
            <a:r>
              <a:rPr lang="nl-NL" sz="1800" dirty="0"/>
              <a:t>mesothelioom;</a:t>
            </a:r>
          </a:p>
          <a:p>
            <a:pPr lvl="1"/>
            <a:r>
              <a:rPr lang="nl-NL" sz="1800" dirty="0" err="1"/>
              <a:t>Niercelcarcinoom</a:t>
            </a:r>
            <a:r>
              <a:rPr lang="nl-NL" sz="1800" dirty="0"/>
              <a:t>;</a:t>
            </a:r>
          </a:p>
          <a:p>
            <a:pPr lvl="1"/>
            <a:r>
              <a:rPr lang="nl-NL" sz="1800" dirty="0"/>
              <a:t>BAP1 inactieve </a:t>
            </a:r>
            <a:r>
              <a:rPr lang="nl-NL" sz="1800" dirty="0" err="1"/>
              <a:t>naevus</a:t>
            </a:r>
            <a:r>
              <a:rPr lang="nl-NL" sz="1800" dirty="0"/>
              <a:t>; </a:t>
            </a:r>
          </a:p>
          <a:p>
            <a:r>
              <a:rPr lang="nl-NL" sz="1800" dirty="0"/>
              <a:t>Familielid dat voldoet aan de criteria voor erfelijke borstkanker of melanoom (zie richtlijn </a:t>
            </a:r>
            <a:r>
              <a:rPr lang="nl-NL" sz="1800" dirty="0">
                <a:hlinkClick r:id="rId3"/>
              </a:rPr>
              <a:t>borstkanker</a:t>
            </a:r>
            <a:r>
              <a:rPr lang="nl-NL" sz="1800" dirty="0"/>
              <a:t> en </a:t>
            </a:r>
            <a:r>
              <a:rPr lang="nl-NL" sz="1800" dirty="0">
                <a:hlinkClick r:id="rId4"/>
              </a:rPr>
              <a:t>melanoom</a:t>
            </a:r>
            <a:r>
              <a:rPr lang="nl-NL" sz="1800" dirty="0"/>
              <a:t>).</a:t>
            </a:r>
          </a:p>
          <a:p>
            <a:r>
              <a:rPr lang="nl-NL" sz="1800" dirty="0"/>
              <a:t>Bij vermoeden op een </a:t>
            </a:r>
            <a:r>
              <a:rPr lang="nl-NL" sz="1800" i="1" dirty="0"/>
              <a:t>BAP1</a:t>
            </a:r>
            <a:r>
              <a:rPr lang="nl-NL" sz="1800" dirty="0"/>
              <a:t> kiembaanmutatie naar aanleiding van moleculair onderzoek van de tumor.</a:t>
            </a:r>
          </a:p>
          <a:p>
            <a:pPr marL="0" lvl="0" indent="0">
              <a:buFont typeface="Arial" pitchFamily="34" charset="0"/>
              <a:buNone/>
            </a:pPr>
            <a:endParaRPr lang="nl-NL" dirty="0"/>
          </a:p>
        </p:txBody>
      </p:sp>
    </p:spTree>
    <p:extLst>
      <p:ext uri="{BB962C8B-B14F-4D97-AF65-F5344CB8AC3E}">
        <p14:creationId xmlns:p14="http://schemas.microsoft.com/office/powerpoint/2010/main" val="2968226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p:txBody>
          <a:bodyPr/>
          <a:lstStyle/>
          <a:p>
            <a:pPr marL="0" indent="0">
              <a:buNone/>
            </a:pPr>
            <a:r>
              <a:rPr lang="nl-NL" b="1" dirty="0"/>
              <a:t>Aanbeveling 3:</a:t>
            </a:r>
          </a:p>
          <a:p>
            <a:pPr marL="0" indent="0">
              <a:buNone/>
            </a:pPr>
            <a:r>
              <a:rPr lang="nl-NL" dirty="0"/>
              <a:t>Overweeg patiënten bij wie geen afwijkingen in het tumorweefsel zijn gevonden op basis van somatische BAP1 </a:t>
            </a:r>
            <a:r>
              <a:rPr lang="nl-NL" dirty="0" err="1"/>
              <a:t>sequencing</a:t>
            </a:r>
            <a:r>
              <a:rPr lang="nl-NL" dirty="0"/>
              <a:t> en/of </a:t>
            </a:r>
            <a:r>
              <a:rPr lang="nl-NL" dirty="0" err="1"/>
              <a:t>immunhistochemie</a:t>
            </a:r>
            <a:r>
              <a:rPr lang="nl-NL" dirty="0"/>
              <a:t> van het BAP1 eiwit, alleen door te sturen indien er sprake is van één of meer van de volgende situaties:</a:t>
            </a:r>
          </a:p>
          <a:p>
            <a:r>
              <a:rPr lang="nl-NL" dirty="0"/>
              <a:t>een sterk belast familieverhaal voor BAP1 gerelateerde tumoren;</a:t>
            </a:r>
          </a:p>
          <a:p>
            <a:r>
              <a:rPr lang="nl-NL" dirty="0"/>
              <a:t>een  diagnose mesothelioom op jonge leeftijd;</a:t>
            </a:r>
          </a:p>
          <a:p>
            <a:r>
              <a:rPr lang="nl-NL" dirty="0"/>
              <a:t>een verdenking op een erfelijke vorm van borstkanker of melanoom bij de familie. </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4000" dirty="0"/>
              <a:t>Erfelijkheid (3)</a:t>
            </a:r>
          </a:p>
        </p:txBody>
      </p:sp>
    </p:spTree>
    <p:extLst>
      <p:ext uri="{BB962C8B-B14F-4D97-AF65-F5344CB8AC3E}">
        <p14:creationId xmlns:p14="http://schemas.microsoft.com/office/powerpoint/2010/main" val="4015412495"/>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mso-contentType ?>
<FormTemplates xmlns="http://schemas.microsoft.com/sharepoint/v3/contenttype/forms">
  <Display>DocumentLibraryForm</Display>
  <Edit>DocumentLibraryForm</Edit>
  <New>DocumentLibraryForm</New>
</FormTemplates>
</file>

<file path=customXml/item11.xml><?xml version="1.0" encoding="utf-8"?>
<juid xmlns="http://www.joulesunlimited.com/juid"/>
</file>

<file path=customXml/item2.xml><?xml version="1.0" encoding="utf-8"?>
<juid xmlns="http://www.joulesunlimited.com/juid"/>
</file>

<file path=customXml/item3.xml><?xml version="1.0" encoding="utf-8"?>
<ct:contentTypeSchema xmlns:ct="http://schemas.microsoft.com/office/2006/metadata/contentType" xmlns:ma="http://schemas.microsoft.com/office/2006/metadata/properties/metaAttributes" ct:_="" ma:_="" ma:contentTypeName="Document" ma:contentTypeID="0x010100A4D671030299DF44A9B300E6D08C1EF9" ma:contentTypeVersion="2" ma:contentTypeDescription="Een nieuw document maken." ma:contentTypeScope="" ma:versionID="0a58d7c6b97537fae774974b4f8cdc78">
  <xsd:schema xmlns:xsd="http://www.w3.org/2001/XMLSchema" xmlns:xs="http://www.w3.org/2001/XMLSchema" xmlns:p="http://schemas.microsoft.com/office/2006/metadata/properties" xmlns:ns2="d5a533f5-64f4-41ae-964c-5c0620e3c54b" xmlns:ns3="22f625d0-dc43-49eb-bdc9-90abf0c28865" targetNamespace="http://schemas.microsoft.com/office/2006/metadata/properties" ma:root="true" ma:fieldsID="691e9d43e2787be8a724a278e1ccbcb8" ns2:_="" ns3:_="">
    <xsd:import namespace="d5a533f5-64f4-41ae-964c-5c0620e3c54b"/>
    <xsd:import namespace="22f625d0-dc43-49eb-bdc9-90abf0c2886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533f5-64f4-41ae-964c-5c0620e3c54b"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2f625d0-dc43-49eb-bdc9-90abf0c2886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8.xml><?xml version="1.0" encoding="utf-8"?>
<p:properties xmlns:p="http://schemas.microsoft.com/office/2006/metadata/properties" xmlns:xsi="http://www.w3.org/2001/XMLSchema-instance" xmlns:pc="http://schemas.microsoft.com/office/infopath/2007/PartnerControls">
  <documentManagement>
    <_dlc_DocId xmlns="d5a533f5-64f4-41ae-964c-5c0620e3c54b">EMZW5C6C5NWX-1060278373-13</_dlc_DocId>
    <_dlc_DocIdUrl xmlns="d5a533f5-64f4-41ae-964c-5c0620e3c54b">
      <Url>https://medischspecialisten.sharepoint.com/sites/sjablonen/_layouts/15/DocIdRedir.aspx?ID=EMZW5C6C5NWX-1060278373-13</Url>
      <Description>EMZW5C6C5NWX-1060278373-13</Description>
    </_dlc_DocIdUrl>
  </documentManagement>
</p:properties>
</file>

<file path=customXml/item9.xml><?xml version="1.0" encoding="utf-8"?>
<juid xmlns="http://www.joulesunlimited.com/juid"/>
</file>

<file path=customXml/itemProps1.xml><?xml version="1.0" encoding="utf-8"?>
<ds:datastoreItem xmlns:ds="http://schemas.openxmlformats.org/officeDocument/2006/customXml" ds:itemID="{D254D463-34E8-4EEB-A4C1-A822CF64E885}">
  <ds:schemaRefs>
    <ds:schemaRef ds:uri="http://www.joulesunlimited.com/juid"/>
  </ds:schemaRefs>
</ds:datastoreItem>
</file>

<file path=customXml/itemProps10.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11.xml><?xml version="1.0" encoding="utf-8"?>
<ds:datastoreItem xmlns:ds="http://schemas.openxmlformats.org/officeDocument/2006/customXml" ds:itemID="{840F4AAB-7677-49B9-BBF9-75D5FFE7A848}">
  <ds:schemaRefs>
    <ds:schemaRef ds:uri="http://www.joulesunlimited.com/juid"/>
  </ds:schemaRefs>
</ds:datastoreItem>
</file>

<file path=customXml/itemProps2.xml><?xml version="1.0" encoding="utf-8"?>
<ds:datastoreItem xmlns:ds="http://schemas.openxmlformats.org/officeDocument/2006/customXml" ds:itemID="{41061D48-392F-425F-B174-DAAF8D5B4AE6}">
  <ds:schemaRefs>
    <ds:schemaRef ds:uri="http://www.joulesunlimited.com/juid"/>
  </ds:schemaRefs>
</ds:datastoreItem>
</file>

<file path=customXml/itemProps3.xml><?xml version="1.0" encoding="utf-8"?>
<ds:datastoreItem xmlns:ds="http://schemas.openxmlformats.org/officeDocument/2006/customXml" ds:itemID="{FB0FE9A1-D445-466C-A978-925016A2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a533f5-64f4-41ae-964c-5c0620e3c54b"/>
    <ds:schemaRef ds:uri="22f625d0-dc43-49eb-bdc9-90abf0c288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C3690C7-A403-4147-90F6-D84072359708}">
  <ds:schemaRefs>
    <ds:schemaRef ds:uri="http://www.joulesunlimited.com/juid"/>
  </ds:schemaRefs>
</ds:datastoreItem>
</file>

<file path=customXml/itemProps5.xml><?xml version="1.0" encoding="utf-8"?>
<ds:datastoreItem xmlns:ds="http://schemas.openxmlformats.org/officeDocument/2006/customXml" ds:itemID="{713CCE41-7C11-40CE-B87F-8857BB0135DF}">
  <ds:schemaRefs>
    <ds:schemaRef ds:uri="http://www.joulesunlimited.com/juid"/>
  </ds:schemaRefs>
</ds:datastoreItem>
</file>

<file path=customXml/itemProps6.xml><?xml version="1.0" encoding="utf-8"?>
<ds:datastoreItem xmlns:ds="http://schemas.openxmlformats.org/officeDocument/2006/customXml" ds:itemID="{B21B1462-BF51-4501-8EF0-20EE4A096FD3}">
  <ds:schemaRefs>
    <ds:schemaRef ds:uri="http://www.joulesunlimited.com/juid"/>
  </ds:schemaRefs>
</ds:datastoreItem>
</file>

<file path=customXml/itemProps7.xml><?xml version="1.0" encoding="utf-8"?>
<ds:datastoreItem xmlns:ds="http://schemas.openxmlformats.org/officeDocument/2006/customXml" ds:itemID="{70377ED8-C907-4782-BA4E-D18E3FD8477E}">
  <ds:schemaRefs>
    <ds:schemaRef ds:uri="http://schemas.microsoft.com/sharepoint/events"/>
  </ds:schemaRefs>
</ds:datastoreItem>
</file>

<file path=customXml/itemProps8.xml><?xml version="1.0" encoding="utf-8"?>
<ds:datastoreItem xmlns:ds="http://schemas.openxmlformats.org/officeDocument/2006/customXml" ds:itemID="{C1DABFB5-A4FA-47EF-BEBD-6C16556230D3}">
  <ds:schemaRefs>
    <ds:schemaRef ds:uri="22f625d0-dc43-49eb-bdc9-90abf0c28865"/>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d5a533f5-64f4-41ae-964c-5c0620e3c54b"/>
    <ds:schemaRef ds:uri="http://schemas.microsoft.com/office/infopath/2007/PartnerControls"/>
    <ds:schemaRef ds:uri="http://schemas.openxmlformats.org/package/2006/metadata/core-properties"/>
    <ds:schemaRef ds:uri="http://purl.org/dc/dcmitype/"/>
  </ds:schemaRefs>
</ds:datastoreItem>
</file>

<file path=customXml/itemProps9.xml><?xml version="1.0" encoding="utf-8"?>
<ds:datastoreItem xmlns:ds="http://schemas.openxmlformats.org/officeDocument/2006/customXml" ds:itemID="{C66BB0FD-D0D2-4AA4-BE02-15488670884C}">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563</TotalTime>
  <Words>2393</Words>
  <Application>Microsoft Office PowerPoint</Application>
  <PresentationFormat>Aangepast</PresentationFormat>
  <Paragraphs>261</Paragraphs>
  <Slides>19</Slides>
  <Notes>17</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19</vt:i4>
      </vt:variant>
    </vt:vector>
  </HeadingPairs>
  <TitlesOfParts>
    <vt:vector size="22" baseType="lpstr">
      <vt:lpstr>Arial</vt:lpstr>
      <vt:lpstr>Calibri</vt:lpstr>
      <vt:lpstr>Huisstijl</vt:lpstr>
      <vt:lpstr>Diagnostiek en behandeling van het mesothelioom</vt:lpstr>
      <vt:lpstr>Inhoud</vt:lpstr>
      <vt:lpstr>Richtlijn Diagnostiek en behandeling van het mesothelioom</vt:lpstr>
      <vt:lpstr>Richtlijn Diagnostiek en behandeling van het mesothelioom</vt:lpstr>
      <vt:lpstr>Richtlijn Diagnostiek en behandeling van het mesothelioom</vt:lpstr>
      <vt:lpstr>Welke aanbevelingen hebben de grootste implicaties voor de praktijk  </vt:lpstr>
      <vt:lpstr>Erfelijkheid</vt:lpstr>
      <vt:lpstr>Erfelijkheid (2)</vt:lpstr>
      <vt:lpstr>Erfelijkheid (3)</vt:lpstr>
      <vt:lpstr>Erfelijkheid (4)</vt:lpstr>
      <vt:lpstr>Pathologie</vt:lpstr>
      <vt:lpstr>Systemische therapie - immuuntherapie</vt:lpstr>
      <vt:lpstr>Systemische therapie – maintenance therapie</vt:lpstr>
      <vt:lpstr>Chirurgie – peritoneaal</vt:lpstr>
      <vt:lpstr>Overige modules</vt:lpstr>
      <vt:lpstr>Richtlijn Diagnostiek en behandeling van het mesothelioom</vt:lpstr>
      <vt:lpstr>Richtlijn Diagnostiek en behandeling van het mesothelioom</vt:lpstr>
      <vt:lpstr>Richtlijn Diagnostiek en behandeling van het mesothelioom</vt:lpstr>
      <vt:lpstr>PowerPoint-presentatie</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Sonja Wouters</cp:lastModifiedBy>
  <cp:revision>8</cp:revision>
  <dcterms:created xsi:type="dcterms:W3CDTF">2018-11-16T09:21:02Z</dcterms:created>
  <dcterms:modified xsi:type="dcterms:W3CDTF">2022-03-08T09:38:21Z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0x010100A4D671030299DF44A9B300E6D08C1EF9</vt:lpwstr>
  </property>
  <property fmtid="{D5CDD505-2E9C-101B-9397-08002B2CF9AE}" pid="3" name="_dlc_DocIdItemGuid">
    <vt:lpwstr>3459b4db-6b78-4af6-9f3a-369b5dd6659e</vt:lpwstr>
  </property>
</Properties>
</file>