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1"/>
  </p:sldMasterIdLst>
  <p:notesMasterIdLst>
    <p:notesMasterId r:id="rId61"/>
  </p:notesMasterIdLst>
  <p:handoutMasterIdLst>
    <p:handoutMasterId r:id="rId62"/>
  </p:handoutMasterIdLst>
  <p:sldIdLst>
    <p:sldId id="256" r:id="rId12"/>
    <p:sldId id="267" r:id="rId13"/>
    <p:sldId id="268" r:id="rId14"/>
    <p:sldId id="279" r:id="rId15"/>
    <p:sldId id="270" r:id="rId16"/>
    <p:sldId id="280" r:id="rId17"/>
    <p:sldId id="281" r:id="rId18"/>
    <p:sldId id="321" r:id="rId19"/>
    <p:sldId id="282" r:id="rId20"/>
    <p:sldId id="334" r:id="rId21"/>
    <p:sldId id="330" r:id="rId22"/>
    <p:sldId id="269" r:id="rId23"/>
    <p:sldId id="324" r:id="rId24"/>
    <p:sldId id="297" r:id="rId25"/>
    <p:sldId id="313" r:id="rId26"/>
    <p:sldId id="325" r:id="rId27"/>
    <p:sldId id="286" r:id="rId28"/>
    <p:sldId id="304" r:id="rId29"/>
    <p:sldId id="305" r:id="rId30"/>
    <p:sldId id="306" r:id="rId31"/>
    <p:sldId id="329" r:id="rId32"/>
    <p:sldId id="327" r:id="rId33"/>
    <p:sldId id="307" r:id="rId34"/>
    <p:sldId id="320" r:id="rId35"/>
    <p:sldId id="328" r:id="rId36"/>
    <p:sldId id="287" r:id="rId37"/>
    <p:sldId id="332" r:id="rId38"/>
    <p:sldId id="308" r:id="rId39"/>
    <p:sldId id="309" r:id="rId40"/>
    <p:sldId id="326" r:id="rId41"/>
    <p:sldId id="310" r:id="rId42"/>
    <p:sldId id="311" r:id="rId43"/>
    <p:sldId id="314" r:id="rId44"/>
    <p:sldId id="315" r:id="rId45"/>
    <p:sldId id="317" r:id="rId46"/>
    <p:sldId id="289" r:id="rId47"/>
    <p:sldId id="333" r:id="rId48"/>
    <p:sldId id="291" r:id="rId49"/>
    <p:sldId id="318" r:id="rId50"/>
    <p:sldId id="292" r:id="rId51"/>
    <p:sldId id="293" r:id="rId52"/>
    <p:sldId id="294" r:id="rId53"/>
    <p:sldId id="295" r:id="rId54"/>
    <p:sldId id="296" r:id="rId55"/>
    <p:sldId id="275" r:id="rId56"/>
    <p:sldId id="276" r:id="rId57"/>
    <p:sldId id="277" r:id="rId58"/>
    <p:sldId id="323" r:id="rId59"/>
    <p:sldId id="278" r:id="rId60"/>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ien de Booij" initials="EdB" lastIdx="15" clrIdx="0">
    <p:extLst>
      <p:ext uri="{19B8F6BF-5375-455C-9EA6-DF929625EA0E}">
        <p15:presenceInfo xmlns:p15="http://schemas.microsoft.com/office/powerpoint/2012/main" userId="S::e.debooij@nvdv.nl::22416532-233f-48e1-bd7a-65bccbabb665" providerId="AD"/>
      </p:ext>
    </p:extLst>
  </p:cmAuthor>
  <p:cmAuthor id="2" name="Colette van Hees" initials="CvH" lastIdx="40" clrIdx="1">
    <p:extLst>
      <p:ext uri="{19B8F6BF-5375-455C-9EA6-DF929625EA0E}">
        <p15:presenceInfo xmlns:p15="http://schemas.microsoft.com/office/powerpoint/2012/main" userId="b0ad7502912899b0" providerId="Windows Live"/>
      </p:ext>
    </p:extLst>
  </p:cmAuthor>
  <p:cmAuthor id="3" name="Kim Geelen-Korenberg" initials="KGK" lastIdx="5" clrIdx="2">
    <p:extLst>
      <p:ext uri="{19B8F6BF-5375-455C-9EA6-DF929625EA0E}">
        <p15:presenceInfo xmlns:p15="http://schemas.microsoft.com/office/powerpoint/2012/main" userId="S::Kim@nvdv.nl::7383060f-c462-424c-9b15-bc465973b89c" providerId="AD"/>
      </p:ext>
    </p:extLst>
  </p:cmAuthor>
  <p:cmAuthor id="4" name="C.L.M. van Hees" initials="CvH" lastIdx="4" clrIdx="3">
    <p:extLst>
      <p:ext uri="{19B8F6BF-5375-455C-9EA6-DF929625EA0E}">
        <p15:presenceInfo xmlns:p15="http://schemas.microsoft.com/office/powerpoint/2012/main" userId="S-1-5-21-932686498-1610486119-1155464205-138977" providerId="AD"/>
      </p:ext>
    </p:extLst>
  </p:cmAuthor>
  <p:cmAuthor id="5" name="Sarah Wanders" initials="SW" lastIdx="35" clrIdx="4">
    <p:extLst>
      <p:ext uri="{19B8F6BF-5375-455C-9EA6-DF929625EA0E}">
        <p15:presenceInfo xmlns:p15="http://schemas.microsoft.com/office/powerpoint/2012/main" userId="S::s.wanders@nvdv.nl::d0abf088-9833-47d0-8ad4-760abc2890a1" providerId="AD"/>
      </p:ext>
    </p:extLst>
  </p:cmAuthor>
  <p:cmAuthor id="6" name="Sarah Wanders" initials="SW [2]" lastIdx="3" clrIdx="5">
    <p:extLst>
      <p:ext uri="{19B8F6BF-5375-455C-9EA6-DF929625EA0E}">
        <p15:presenceInfo xmlns:p15="http://schemas.microsoft.com/office/powerpoint/2012/main" userId="671648ad7c7c3d4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4" autoAdjust="0"/>
    <p:restoredTop sz="87333" autoAdjust="0"/>
  </p:normalViewPr>
  <p:slideViewPr>
    <p:cSldViewPr>
      <p:cViewPr varScale="1">
        <p:scale>
          <a:sx n="96" d="100"/>
          <a:sy n="96" d="100"/>
        </p:scale>
        <p:origin x="1056" y="84"/>
      </p:cViewPr>
      <p:guideLst/>
    </p:cSldViewPr>
  </p:slideViewPr>
  <p:notesTextViewPr>
    <p:cViewPr>
      <p:scale>
        <a:sx n="3" d="2"/>
        <a:sy n="3" d="2"/>
      </p:scale>
      <p:origin x="0" y="0"/>
    </p:cViewPr>
  </p:notesTextViewPr>
  <p:sorterViewPr>
    <p:cViewPr varScale="1">
      <p:scale>
        <a:sx n="100" d="100"/>
        <a:sy n="100" d="100"/>
      </p:scale>
      <p:origin x="0" y="-3804"/>
    </p:cViewPr>
  </p:sorterViewPr>
  <p:notesViewPr>
    <p:cSldViewPr>
      <p:cViewPr varScale="1">
        <p:scale>
          <a:sx n="65" d="100"/>
          <a:sy n="65" d="100"/>
        </p:scale>
        <p:origin x="3082"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Geelen-Korenberg" userId="7383060f-c462-424c-9b15-bc465973b89c" providerId="ADAL" clId="{63A0F80F-3EC6-446D-ACCE-0EE1457CB82F}"/>
    <pc:docChg chg="delSld">
      <pc:chgData name="Kim Geelen-Korenberg" userId="7383060f-c462-424c-9b15-bc465973b89c" providerId="ADAL" clId="{63A0F80F-3EC6-446D-ACCE-0EE1457CB82F}" dt="2022-01-20T15:43:23.810" v="0" actId="2696"/>
      <pc:docMkLst>
        <pc:docMk/>
      </pc:docMkLst>
      <pc:sldChg chg="del">
        <pc:chgData name="Kim Geelen-Korenberg" userId="7383060f-c462-424c-9b15-bc465973b89c" providerId="ADAL" clId="{63A0F80F-3EC6-446D-ACCE-0EE1457CB82F}" dt="2022-01-20T15:43:23.810" v="0" actId="2696"/>
        <pc:sldMkLst>
          <pc:docMk/>
          <pc:sldMk cId="843753631" sldId="3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20-1-2022</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20-1-2022</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eaLnBrk="1" hangingPunct="1">
              <a:spcBef>
                <a:spcPts val="600"/>
              </a:spcBef>
            </a:pP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dia’s</a:t>
            </a:r>
            <a:r>
              <a:rPr lang="en-GB" altLang="nl-NL" b="1" dirty="0">
                <a:latin typeface="Arial" panose="020B0604020202020204" pitchFamily="34" charset="0"/>
              </a:rPr>
              <a:t> </a:t>
            </a:r>
            <a:r>
              <a:rPr lang="en-GB" altLang="nl-NL" b="1" dirty="0" err="1">
                <a:latin typeface="Arial" panose="020B0604020202020204" pitchFamily="34" charset="0"/>
              </a:rPr>
              <a:t>zijn</a:t>
            </a:r>
            <a:r>
              <a:rPr lang="en-GB" altLang="nl-NL" b="1" dirty="0">
                <a:latin typeface="Arial" panose="020B0604020202020204" pitchFamily="34" charset="0"/>
              </a:rPr>
              <a:t> </a:t>
            </a:r>
            <a:r>
              <a:rPr lang="en-GB" altLang="nl-NL" b="1" dirty="0" err="1">
                <a:latin typeface="Arial" panose="020B0604020202020204" pitchFamily="34" charset="0"/>
              </a:rPr>
              <a:t>opgesteld</a:t>
            </a:r>
            <a:r>
              <a:rPr lang="en-GB" altLang="nl-NL" b="1" dirty="0">
                <a:latin typeface="Arial" panose="020B0604020202020204" pitchFamily="34" charset="0"/>
              </a:rPr>
              <a:t>/</a:t>
            </a:r>
            <a:r>
              <a:rPr lang="en-GB" altLang="nl-NL" b="1" dirty="0" err="1">
                <a:latin typeface="Arial" panose="020B0604020202020204" pitchFamily="34" charset="0"/>
              </a:rPr>
              <a:t>herzien</a:t>
            </a:r>
            <a:r>
              <a:rPr lang="en-GB" altLang="nl-NL" b="1" dirty="0">
                <a:latin typeface="Arial" panose="020B0604020202020204" pitchFamily="34" charset="0"/>
              </a:rPr>
              <a:t> </a:t>
            </a:r>
            <a:r>
              <a:rPr lang="en-GB" altLang="nl-NL" b="1" dirty="0" err="1">
                <a:latin typeface="Arial" panose="020B0604020202020204" pitchFamily="34" charset="0"/>
              </a:rPr>
              <a:t>Maand</a:t>
            </a:r>
            <a:r>
              <a:rPr lang="en-GB" altLang="nl-NL" b="1" dirty="0">
                <a:latin typeface="Arial" panose="020B0604020202020204" pitchFamily="34" charset="0"/>
              </a:rPr>
              <a:t>/</a:t>
            </a:r>
            <a:r>
              <a:rPr lang="en-GB" altLang="nl-NL" b="1" dirty="0" err="1">
                <a:latin typeface="Arial" panose="020B0604020202020204" pitchFamily="34" charset="0"/>
              </a:rPr>
              <a:t>Jaar</a:t>
            </a:r>
            <a:r>
              <a:rPr lang="en-GB" altLang="nl-NL" b="1" dirty="0">
                <a:latin typeface="Arial" panose="020B0604020202020204" pitchFamily="34" charset="0"/>
              </a:rPr>
              <a:t> met de </a:t>
            </a:r>
            <a:r>
              <a:rPr lang="en-GB" altLang="nl-NL" b="1" dirty="0" err="1">
                <a:latin typeface="Arial" panose="020B0604020202020204" pitchFamily="34" charset="0"/>
              </a:rPr>
              <a:t>meest</a:t>
            </a:r>
            <a:r>
              <a:rPr lang="en-GB" altLang="nl-NL" b="1" dirty="0">
                <a:latin typeface="Arial" panose="020B0604020202020204" pitchFamily="34" charset="0"/>
              </a:rPr>
              <a:t> </a:t>
            </a:r>
            <a:r>
              <a:rPr lang="en-GB" altLang="nl-NL" b="1" dirty="0" err="1">
                <a:latin typeface="Arial" panose="020B0604020202020204" pitchFamily="34" charset="0"/>
              </a:rPr>
              <a:t>recente</a:t>
            </a:r>
            <a:r>
              <a:rPr lang="en-GB" altLang="nl-NL" b="1" dirty="0">
                <a:latin typeface="Arial" panose="020B0604020202020204" pitchFamily="34" charset="0"/>
              </a:rPr>
              <a:t> </a:t>
            </a:r>
            <a:r>
              <a:rPr lang="en-GB" altLang="nl-NL" b="1" dirty="0" err="1">
                <a:latin typeface="Arial" panose="020B0604020202020204" pitchFamily="34" charset="0"/>
              </a:rPr>
              <a:t>informatie</a:t>
            </a:r>
            <a:r>
              <a:rPr lang="en-GB" altLang="nl-NL" b="1" dirty="0">
                <a:latin typeface="Arial" panose="020B0604020202020204" pitchFamily="34" charset="0"/>
              </a:rPr>
              <a:t> over de </a:t>
            </a:r>
            <a:r>
              <a:rPr lang="en-GB" altLang="nl-NL" b="1" dirty="0" err="1">
                <a:latin typeface="Arial" panose="020B0604020202020204" pitchFamily="34" charset="0"/>
              </a:rPr>
              <a:t>richtlijn</a:t>
            </a:r>
            <a:r>
              <a:rPr lang="en-GB" altLang="nl-NL" b="1" dirty="0">
                <a:latin typeface="Arial" panose="020B0604020202020204" pitchFamily="34" charset="0"/>
              </a:rPr>
              <a:t> xxx.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b="1" dirty="0">
                <a:latin typeface="Arial" panose="020B0604020202020204" pitchFamily="34" charset="0"/>
              </a:rPr>
              <a:t>Over </a:t>
            </a:r>
            <a:r>
              <a:rPr lang="en-GB" altLang="nl-NL" b="1" dirty="0" err="1">
                <a:latin typeface="Arial" panose="020B0604020202020204" pitchFamily="34" charset="0"/>
              </a:rPr>
              <a:t>deze</a:t>
            </a:r>
            <a:r>
              <a:rPr lang="en-GB" altLang="nl-NL" b="1" dirty="0">
                <a:latin typeface="Arial" panose="020B0604020202020204" pitchFamily="34" charset="0"/>
              </a:rPr>
              <a:t> </a:t>
            </a:r>
            <a:r>
              <a:rPr lang="en-GB" altLang="nl-NL" b="1" dirty="0" err="1">
                <a:latin typeface="Arial" panose="020B0604020202020204" pitchFamily="34" charset="0"/>
              </a:rPr>
              <a:t>presentatie</a:t>
            </a:r>
            <a:r>
              <a:rPr lang="en-GB" altLang="nl-NL" b="1" dirty="0">
                <a:latin typeface="Arial" panose="020B0604020202020204" pitchFamily="34" charset="0"/>
              </a:rPr>
              <a:t>:</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is </a:t>
            </a:r>
            <a:r>
              <a:rPr lang="en-GB" altLang="nl-NL" b="0" dirty="0" err="1">
                <a:latin typeface="Arial" panose="020B0604020202020204" pitchFamily="34" charset="0"/>
              </a:rPr>
              <a:t>opgesteld</a:t>
            </a:r>
            <a:r>
              <a:rPr lang="en-GB" altLang="nl-NL" b="0" dirty="0">
                <a:latin typeface="Arial" panose="020B0604020202020204" pitchFamily="34" charset="0"/>
              </a:rPr>
              <a:t> om u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helpen</a:t>
            </a:r>
            <a:r>
              <a:rPr lang="en-GB" altLang="nl-NL" b="0" dirty="0">
                <a:latin typeface="Arial" panose="020B0604020202020204" pitchFamily="34" charset="0"/>
              </a:rPr>
              <a:t> </a:t>
            </a:r>
            <a:r>
              <a:rPr lang="en-GB" altLang="nl-NL" b="0" dirty="0" err="1">
                <a:latin typeface="Arial" panose="020B0604020202020204" pitchFamily="34" charset="0"/>
              </a:rPr>
              <a:t>aandacht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voor de </a:t>
            </a:r>
            <a:r>
              <a:rPr lang="en-GB" altLang="nl-NL" b="0" dirty="0" err="1">
                <a:latin typeface="Arial" panose="020B0604020202020204" pitchFamily="34" charset="0"/>
              </a:rPr>
              <a:t>richtlijn</a:t>
            </a:r>
            <a:r>
              <a:rPr lang="en-GB" altLang="nl-NL" b="0" dirty="0">
                <a:latin typeface="Arial" panose="020B0604020202020204" pitchFamily="34" charset="0"/>
              </a:rPr>
              <a:t> xxx.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geschreven</a:t>
            </a:r>
            <a:r>
              <a:rPr lang="en-GB" altLang="nl-NL" b="0" dirty="0">
                <a:latin typeface="Arial" panose="020B0604020202020204" pitchFamily="34" charset="0"/>
              </a:rPr>
              <a:t> voor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zorgverleners</a:t>
            </a:r>
            <a:r>
              <a:rPr lang="en-GB" altLang="nl-NL" b="0" dirty="0">
                <a:latin typeface="Arial" panose="020B0604020202020204" pitchFamily="34" charset="0"/>
              </a:rPr>
              <a:t> </a:t>
            </a:r>
            <a:r>
              <a:rPr lang="en-GB" altLang="nl-NL" b="0" dirty="0" err="1">
                <a:latin typeface="Arial" panose="020B0604020202020204" pitchFamily="34" charset="0"/>
              </a:rPr>
              <a:t>betrokken</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zorg</a:t>
            </a:r>
            <a:r>
              <a:rPr lang="en-GB" altLang="nl-NL" b="0" dirty="0">
                <a:latin typeface="Arial" panose="020B0604020202020204" pitchFamily="34" charset="0"/>
              </a:rPr>
              <a:t> voor </a:t>
            </a:r>
            <a:r>
              <a:rPr lang="en-GB" altLang="nl-NL" b="0" dirty="0" err="1">
                <a:latin typeface="Arial" panose="020B0604020202020204" pitchFamily="34" charset="0"/>
              </a:rPr>
              <a:t>patienten</a:t>
            </a:r>
            <a:r>
              <a:rPr lang="en-GB" altLang="nl-NL" b="0" dirty="0">
                <a:latin typeface="Arial" panose="020B0604020202020204" pitchFamily="34" charset="0"/>
              </a:rPr>
              <a:t> met </a:t>
            </a:r>
            <a:r>
              <a:rPr lang="en-GB" altLang="nl-NL" b="0" dirty="0" err="1">
                <a:latin typeface="Arial" panose="020B0604020202020204" pitchFamily="34" charset="0"/>
              </a:rPr>
              <a:t>xxxx</a:t>
            </a:r>
            <a:r>
              <a:rPr lang="en-GB" altLang="nl-NL" b="0" dirty="0">
                <a:latin typeface="Arial" panose="020B0604020202020204" pitchFamily="34" charset="0"/>
              </a:rPr>
              <a:t>, </a:t>
            </a:r>
            <a:r>
              <a:rPr lang="en-GB" altLang="nl-NL" b="0" dirty="0" err="1">
                <a:latin typeface="Arial" panose="020B0604020202020204" pitchFamily="34" charset="0"/>
              </a:rPr>
              <a:t>waaronder</a:t>
            </a:r>
            <a:r>
              <a:rPr lang="en-GB" altLang="nl-NL" b="0" dirty="0">
                <a:latin typeface="Arial" panose="020B0604020202020204" pitchFamily="34" charset="0"/>
              </a:rPr>
              <a:t>: </a:t>
            </a:r>
            <a:r>
              <a:rPr lang="en-GB" altLang="nl-NL" b="0" dirty="0" err="1">
                <a:latin typeface="Arial" panose="020B0604020202020204" pitchFamily="34" charset="0"/>
              </a:rPr>
              <a:t>Medisch</a:t>
            </a:r>
            <a:r>
              <a:rPr lang="en-GB" altLang="nl-NL" b="0" dirty="0">
                <a:latin typeface="Arial" panose="020B0604020202020204" pitchFamily="34" charset="0"/>
              </a:rPr>
              <a:t> </a:t>
            </a:r>
            <a:r>
              <a:rPr lang="en-GB" altLang="nl-NL" b="0" dirty="0" err="1">
                <a:latin typeface="Arial" panose="020B0604020202020204" pitchFamily="34" charset="0"/>
              </a:rPr>
              <a:t>Specialisten</a:t>
            </a:r>
            <a:r>
              <a:rPr lang="en-GB" altLang="nl-NL" b="0" dirty="0">
                <a:latin typeface="Arial" panose="020B0604020202020204" pitchFamily="34" charset="0"/>
              </a:rPr>
              <a:t>, </a:t>
            </a:r>
            <a:r>
              <a:rPr lang="en-GB" altLang="nl-NL" b="0" dirty="0" err="1">
                <a:latin typeface="Arial" panose="020B0604020202020204" pitchFamily="34" charset="0"/>
              </a:rPr>
              <a:t>huisartsen</a:t>
            </a:r>
            <a:r>
              <a:rPr lang="en-GB" altLang="nl-NL" b="0" dirty="0">
                <a:latin typeface="Arial" panose="020B0604020202020204" pitchFamily="34" charset="0"/>
              </a:rPr>
              <a:t>, </a:t>
            </a:r>
            <a:r>
              <a:rPr lang="en-GB" altLang="nl-NL" b="0" dirty="0" err="1">
                <a:latin typeface="Arial" panose="020B0604020202020204" pitchFamily="34" charset="0"/>
              </a:rPr>
              <a:t>verpleegkundigen</a:t>
            </a:r>
            <a:r>
              <a:rPr lang="en-GB" altLang="nl-NL" b="0" dirty="0">
                <a:latin typeface="Arial" panose="020B0604020202020204" pitchFamily="34" charset="0"/>
              </a:rPr>
              <a:t>, xxx. </a:t>
            </a:r>
          </a:p>
          <a:p>
            <a:pPr eaLnBrk="1" hangingPunct="1">
              <a:spcBef>
                <a:spcPts val="600"/>
              </a:spcBef>
            </a:pPr>
            <a:r>
              <a:rPr lang="en-GB" altLang="nl-NL" b="0" dirty="0">
                <a:latin typeface="Arial" panose="020B0604020202020204" pitchFamily="34" charset="0"/>
              </a:rPr>
              <a:t>De </a:t>
            </a:r>
            <a:r>
              <a:rPr lang="en-GB" altLang="nl-NL" b="0" dirty="0" err="1">
                <a:latin typeface="Arial" panose="020B0604020202020204" pitchFamily="34" charset="0"/>
              </a:rPr>
              <a:t>richtlijn</a:t>
            </a:r>
            <a:r>
              <a:rPr lang="en-GB" altLang="nl-NL" b="0" dirty="0">
                <a:latin typeface="Arial" panose="020B0604020202020204" pitchFamily="34" charset="0"/>
              </a:rPr>
              <a:t> is </a:t>
            </a:r>
            <a:r>
              <a:rPr lang="en-GB" altLang="nl-NL" b="0" dirty="0" err="1">
                <a:latin typeface="Arial" panose="020B0604020202020204" pitchFamily="34" charset="0"/>
              </a:rPr>
              <a:t>beschikbaar</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via de </a:t>
            </a:r>
            <a:r>
              <a:rPr lang="en-GB" altLang="nl-NL" b="0" dirty="0" err="1">
                <a:latin typeface="Arial" panose="020B0604020202020204" pitchFamily="34" charset="0"/>
              </a:rPr>
              <a:t>volgende</a:t>
            </a:r>
            <a:r>
              <a:rPr lang="en-GB" altLang="nl-NL" b="0" dirty="0">
                <a:latin typeface="Arial" panose="020B0604020202020204" pitchFamily="34" charset="0"/>
              </a:rPr>
              <a:t> link: </a:t>
            </a:r>
            <a:r>
              <a:rPr lang="en-GB" altLang="nl-NL" b="0" dirty="0" err="1">
                <a:latin typeface="Arial" panose="020B0604020202020204" pitchFamily="34" charset="0"/>
              </a:rPr>
              <a:t>xxxx</a:t>
            </a:r>
            <a:endParaRPr lang="en-GB" altLang="nl-NL" b="0" dirty="0">
              <a:latin typeface="Arial" panose="020B0604020202020204" pitchFamily="34" charset="0"/>
            </a:endParaRPr>
          </a:p>
          <a:p>
            <a:pPr eaLnBrk="1" hangingPunct="1">
              <a:spcBef>
                <a:spcPts val="600"/>
              </a:spcBef>
            </a:pPr>
            <a:r>
              <a:rPr lang="en-GB" altLang="nl-NL" b="0" dirty="0">
                <a:latin typeface="Arial" panose="020B0604020202020204" pitchFamily="34" charset="0"/>
              </a:rPr>
              <a:t>In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uitdraai</a:t>
            </a:r>
            <a:r>
              <a:rPr lang="en-GB" altLang="nl-NL" b="0" dirty="0">
                <a:latin typeface="Arial" panose="020B0604020202020204" pitchFamily="34" charset="0"/>
              </a:rPr>
              <a:t> </a:t>
            </a:r>
            <a:r>
              <a:rPr lang="en-GB" altLang="nl-NL" b="0" dirty="0" err="1">
                <a:latin typeface="Arial" panose="020B0604020202020204" pitchFamily="34" charset="0"/>
              </a:rPr>
              <a:t>maken</a:t>
            </a:r>
            <a:r>
              <a:rPr lang="en-GB" altLang="nl-NL" b="0" dirty="0">
                <a:latin typeface="Arial" panose="020B0604020202020204" pitchFamily="34" charset="0"/>
              </a:rPr>
              <a:t> van </a:t>
            </a:r>
            <a:r>
              <a:rPr lang="en-GB" altLang="nl-NL" b="0" dirty="0" err="1">
                <a:latin typeface="Arial" panose="020B0604020202020204" pitchFamily="34" charset="0"/>
              </a:rPr>
              <a:t>alle</a:t>
            </a:r>
            <a:r>
              <a:rPr lang="en-GB" altLang="nl-NL" b="0" dirty="0">
                <a:latin typeface="Arial" panose="020B0604020202020204" pitchFamily="34" charset="0"/>
              </a:rPr>
              <a:t> </a:t>
            </a:r>
            <a:r>
              <a:rPr lang="en-GB" altLang="nl-NL" b="0" dirty="0" err="1">
                <a:latin typeface="Arial" panose="020B0604020202020204" pitchFamily="34" charset="0"/>
              </a:rPr>
              <a:t>aanbevelingen</a:t>
            </a:r>
            <a:r>
              <a:rPr lang="en-GB" altLang="nl-NL" b="0" dirty="0">
                <a:latin typeface="Arial" panose="020B0604020202020204" pitchFamily="34" charset="0"/>
              </a:rPr>
              <a:t> in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Wellicht</a:t>
            </a:r>
            <a:r>
              <a:rPr lang="en-GB" altLang="nl-NL" b="0" dirty="0">
                <a:latin typeface="Arial" panose="020B0604020202020204" pitchFamily="34" charset="0"/>
              </a:rPr>
              <a:t> wilt u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kopie</a:t>
            </a:r>
            <a:r>
              <a:rPr lang="en-GB" altLang="nl-NL" b="0" dirty="0">
                <a:latin typeface="Arial" panose="020B0604020202020204" pitchFamily="34" charset="0"/>
              </a:rPr>
              <a:t> van de </a:t>
            </a:r>
            <a:r>
              <a:rPr lang="en-GB" altLang="nl-NL" b="0" dirty="0" err="1">
                <a:latin typeface="Arial" panose="020B0604020202020204" pitchFamily="34" charset="0"/>
              </a:rPr>
              <a:t>aanbevelingen</a:t>
            </a:r>
            <a:r>
              <a:rPr lang="en-GB" altLang="nl-NL" b="0" dirty="0">
                <a:latin typeface="Arial" panose="020B0604020202020204" pitchFamily="34" charset="0"/>
              </a:rPr>
              <a:t> </a:t>
            </a:r>
            <a:r>
              <a:rPr lang="en-GB" altLang="nl-NL" b="0" dirty="0" err="1">
                <a:latin typeface="Arial" panose="020B0604020202020204" pitchFamily="34" charset="0"/>
              </a:rPr>
              <a:t>printen</a:t>
            </a:r>
            <a:r>
              <a:rPr lang="en-GB" altLang="nl-NL" b="0" dirty="0">
                <a:latin typeface="Arial" panose="020B0604020202020204" pitchFamily="34" charset="0"/>
              </a:rPr>
              <a:t> voor </a:t>
            </a:r>
            <a:r>
              <a:rPr lang="en-GB" altLang="nl-NL" b="0" dirty="0" err="1">
                <a:latin typeface="Arial" panose="020B0604020202020204" pitchFamily="34" charset="0"/>
              </a:rPr>
              <a:t>gebruik</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of de </a:t>
            </a:r>
            <a:r>
              <a:rPr lang="en-GB" altLang="nl-NL" b="0" dirty="0" err="1">
                <a:latin typeface="Arial" panose="020B0604020202020204" pitchFamily="34" charset="0"/>
              </a:rPr>
              <a:t>richtlijn</a:t>
            </a:r>
            <a:r>
              <a:rPr lang="en-GB" altLang="nl-NL" b="0" dirty="0">
                <a:latin typeface="Arial" panose="020B0604020202020204" pitchFamily="34" charset="0"/>
              </a:rPr>
              <a:t> op de </a:t>
            </a:r>
            <a:r>
              <a:rPr lang="en-GB" altLang="nl-NL" b="0" dirty="0" err="1">
                <a:latin typeface="Arial" panose="020B0604020202020204" pitchFamily="34" charset="0"/>
              </a:rPr>
              <a:t>richtlijnendatabase</a:t>
            </a:r>
            <a:r>
              <a:rPr lang="en-GB" altLang="nl-NL" b="0" dirty="0">
                <a:latin typeface="Arial" panose="020B0604020202020204" pitchFamily="34" charset="0"/>
              </a:rPr>
              <a:t> </a:t>
            </a:r>
            <a:r>
              <a:rPr lang="en-GB" altLang="nl-NL" b="0" dirty="0" err="1">
                <a:latin typeface="Arial" panose="020B0604020202020204" pitchFamily="34" charset="0"/>
              </a:rPr>
              <a:t>bezoeken</a:t>
            </a:r>
            <a:r>
              <a:rPr lang="en-GB" altLang="nl-NL" b="0" dirty="0">
                <a:latin typeface="Arial" panose="020B0604020202020204" pitchFamily="34" charset="0"/>
              </a:rPr>
              <a:t> </a:t>
            </a:r>
            <a:r>
              <a:rPr lang="en-GB" altLang="nl-NL" b="0" dirty="0" err="1">
                <a:latin typeface="Arial" panose="020B0604020202020204" pitchFamily="34" charset="0"/>
              </a:rPr>
              <a:t>tijdens</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presentative (</a:t>
            </a:r>
            <a:r>
              <a:rPr lang="en-GB" altLang="nl-NL" b="0" dirty="0" err="1">
                <a:latin typeface="Arial" panose="020B0604020202020204" pitchFamily="34" charset="0"/>
              </a:rPr>
              <a:t>zie</a:t>
            </a:r>
            <a:r>
              <a:rPr lang="en-GB" altLang="nl-NL" b="0" dirty="0">
                <a:latin typeface="Arial" panose="020B0604020202020204" pitchFamily="34" charset="0"/>
              </a:rPr>
              <a:t> link). U </a:t>
            </a:r>
            <a:r>
              <a:rPr lang="en-GB" altLang="nl-NL" b="0" dirty="0" err="1">
                <a:latin typeface="Arial" panose="020B0604020202020204" pitchFamily="34" charset="0"/>
              </a:rPr>
              <a:t>kunt</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eigen logo </a:t>
            </a:r>
            <a:r>
              <a:rPr lang="en-GB" altLang="nl-NL" b="0" dirty="0" err="1">
                <a:latin typeface="Arial" panose="020B0604020202020204" pitchFamily="34" charset="0"/>
              </a:rPr>
              <a:t>aan</a:t>
            </a:r>
            <a:r>
              <a:rPr lang="en-GB" altLang="nl-NL" b="0" dirty="0">
                <a:latin typeface="Arial" panose="020B0604020202020204" pitchFamily="34" charset="0"/>
              </a:rPr>
              <a:t>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toevoegen</a:t>
            </a:r>
            <a:r>
              <a:rPr lang="en-GB" altLang="nl-NL" b="0" dirty="0">
                <a:latin typeface="Arial" panose="020B0604020202020204" pitchFamily="34" charset="0"/>
              </a:rPr>
              <a:t>. </a:t>
            </a:r>
            <a:r>
              <a:rPr lang="en-GB" altLang="nl-NL" b="0" dirty="0" err="1">
                <a:latin typeface="Arial" panose="020B0604020202020204" pitchFamily="34" charset="0"/>
              </a:rPr>
              <a:t>Voel</a:t>
            </a:r>
            <a:r>
              <a:rPr lang="en-GB" altLang="nl-NL" b="0" dirty="0">
                <a:latin typeface="Arial" panose="020B0604020202020204" pitchFamily="34" charset="0"/>
              </a:rPr>
              <a:t> u </a:t>
            </a:r>
            <a:r>
              <a:rPr lang="en-GB" altLang="nl-NL" b="0" dirty="0" err="1">
                <a:latin typeface="Arial" panose="020B0604020202020204" pitchFamily="34" charset="0"/>
              </a:rPr>
              <a:t>vrij</a:t>
            </a:r>
            <a:r>
              <a:rPr lang="en-GB" altLang="nl-NL" b="0" dirty="0">
                <a:latin typeface="Arial" panose="020B0604020202020204" pitchFamily="34" charset="0"/>
              </a:rPr>
              <a:t> om de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passen</a:t>
            </a:r>
            <a:r>
              <a:rPr lang="en-GB" altLang="nl-NL" b="0" dirty="0">
                <a:latin typeface="Arial" panose="020B0604020202020204" pitchFamily="34" charset="0"/>
              </a:rPr>
              <a:t> of </a:t>
            </a:r>
            <a:r>
              <a:rPr lang="en-GB" altLang="nl-NL" b="0" dirty="0" err="1">
                <a:latin typeface="Arial" panose="020B0604020202020204" pitchFamily="34" charset="0"/>
              </a:rPr>
              <a:t>uit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breiden</a:t>
            </a:r>
            <a:r>
              <a:rPr lang="en-GB" altLang="nl-NL" b="0" dirty="0">
                <a:latin typeface="Arial" panose="020B0604020202020204" pitchFamily="34" charset="0"/>
              </a:rPr>
              <a:t>. </a:t>
            </a:r>
          </a:p>
          <a:p>
            <a:pPr eaLnBrk="1" hangingPunct="1">
              <a:spcBef>
                <a:spcPts val="600"/>
              </a:spcBef>
            </a:pPr>
            <a:endParaRPr lang="en-GB" altLang="nl-NL" b="1"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Aan</a:t>
            </a:r>
            <a:r>
              <a:rPr lang="en-GB" altLang="nl-NL" dirty="0">
                <a:latin typeface="Arial" panose="020B0604020202020204" pitchFamily="34" charset="0"/>
              </a:rPr>
              <a:t>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a:t>
            </a:r>
            <a:r>
              <a:rPr lang="en-GB" altLang="nl-NL" dirty="0" err="1">
                <a:latin typeface="Arial" panose="020B0604020202020204" pitchFamily="34" charset="0"/>
              </a:rPr>
              <a:t>opmerkingen</a:t>
            </a:r>
            <a:r>
              <a:rPr lang="en-GB" altLang="nl-NL" dirty="0">
                <a:latin typeface="Arial" panose="020B0604020202020204" pitchFamily="34" charset="0"/>
              </a:rPr>
              <a:t> voor </a:t>
            </a:r>
            <a:r>
              <a:rPr lang="en-GB" altLang="nl-NL" dirty="0" err="1">
                <a:latin typeface="Arial" panose="020B0604020202020204" pitchFamily="34" charset="0"/>
              </a:rPr>
              <a:t>presentatoren</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om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helpen</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het </a:t>
            </a:r>
            <a:r>
              <a:rPr lang="en-GB" altLang="nl-NL" dirty="0" err="1">
                <a:latin typeface="Arial" panose="020B0604020202020204" pitchFamily="34" charset="0"/>
              </a:rPr>
              <a:t>onder</a:t>
            </a:r>
            <a:r>
              <a:rPr lang="en-GB" altLang="nl-NL" dirty="0">
                <a:latin typeface="Arial" panose="020B0604020202020204" pitchFamily="34" charset="0"/>
              </a:rPr>
              <a:t> de </a:t>
            </a:r>
            <a:r>
              <a:rPr lang="en-GB" altLang="nl-NL" dirty="0" err="1">
                <a:latin typeface="Arial" panose="020B0604020202020204" pitchFamily="34" charset="0"/>
              </a:rPr>
              <a:t>aandacht</a:t>
            </a:r>
            <a:r>
              <a:rPr lang="en-GB" altLang="nl-NL" dirty="0">
                <a:latin typeface="Arial" panose="020B0604020202020204" pitchFamily="34" charset="0"/>
              </a:rPr>
              <a:t> </a:t>
            </a:r>
            <a:r>
              <a:rPr lang="en-GB" altLang="nl-NL" dirty="0" err="1">
                <a:latin typeface="Arial" panose="020B0604020202020204" pitchFamily="34" charset="0"/>
              </a:rPr>
              <a:t>brengen</a:t>
            </a:r>
            <a:r>
              <a:rPr lang="en-GB" altLang="nl-NL" dirty="0">
                <a:latin typeface="Arial" panose="020B0604020202020204" pitchFamily="34" charset="0"/>
              </a:rPr>
              <a:t> van de </a:t>
            </a:r>
            <a:r>
              <a:rPr lang="en-GB" altLang="nl-NL" dirty="0" err="1">
                <a:latin typeface="Arial" panose="020B0604020202020204" pitchFamily="34" charset="0"/>
              </a:rPr>
              <a:t>belangrijkste</a:t>
            </a:r>
            <a:r>
              <a:rPr lang="en-GB" altLang="nl-NL" dirty="0">
                <a:latin typeface="Arial" panose="020B0604020202020204" pitchFamily="34" charset="0"/>
              </a:rPr>
              <a:t> </a:t>
            </a:r>
            <a:r>
              <a:rPr lang="en-GB" altLang="nl-NL" dirty="0" err="1">
                <a:latin typeface="Arial" panose="020B0604020202020204" pitchFamily="34" charset="0"/>
              </a:rPr>
              <a:t>punten</a:t>
            </a:r>
            <a:r>
              <a:rPr lang="en-GB" altLang="nl-NL" dirty="0">
                <a:latin typeface="Arial" panose="020B0604020202020204" pitchFamily="34" charset="0"/>
              </a:rPr>
              <a:t> in de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om </a:t>
            </a:r>
            <a:r>
              <a:rPr lang="en-GB" altLang="nl-NL" dirty="0" err="1">
                <a:latin typeface="Arial" panose="020B0604020202020204" pitchFamily="34" charset="0"/>
              </a:rPr>
              <a:t>aanvullende</a:t>
            </a:r>
            <a:r>
              <a:rPr lang="en-GB" altLang="nl-NL" dirty="0">
                <a:latin typeface="Arial" panose="020B0604020202020204" pitchFamily="34" charset="0"/>
              </a:rPr>
              <a:t> </a:t>
            </a:r>
            <a:r>
              <a:rPr lang="en-GB" altLang="nl-NL" dirty="0" err="1">
                <a:latin typeface="Arial" panose="020B0604020202020204" pitchFamily="34" charset="0"/>
              </a:rPr>
              <a:t>informatie</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slides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geven</a:t>
            </a:r>
            <a:r>
              <a:rPr lang="en-GB" altLang="nl-NL" dirty="0">
                <a:latin typeface="Arial" panose="020B0604020202020204" pitchFamily="34" charset="0"/>
              </a:rPr>
              <a:t>. </a:t>
            </a:r>
            <a:r>
              <a:rPr lang="en-GB" altLang="nl-NL" dirty="0" err="1">
                <a:latin typeface="Arial" panose="020B0604020202020204" pitchFamily="34" charset="0"/>
              </a:rPr>
              <a:t>Waar</a:t>
            </a:r>
            <a:r>
              <a:rPr lang="en-GB" altLang="nl-NL" dirty="0">
                <a:latin typeface="Arial" panose="020B0604020202020204" pitchFamily="34" charset="0"/>
              </a:rPr>
              <a:t> </a:t>
            </a:r>
            <a:r>
              <a:rPr lang="en-GB" altLang="nl-NL" dirty="0" err="1">
                <a:latin typeface="Arial" panose="020B0604020202020204" pitchFamily="34" charset="0"/>
              </a:rPr>
              <a:t>nodig</a:t>
            </a:r>
            <a:r>
              <a:rPr lang="en-GB" altLang="nl-NL" dirty="0">
                <a:latin typeface="Arial" panose="020B0604020202020204" pitchFamily="34" charset="0"/>
              </a:rPr>
              <a:t> is de </a:t>
            </a:r>
            <a:r>
              <a:rPr lang="en-GB" altLang="nl-NL" dirty="0" err="1">
                <a:latin typeface="Arial" panose="020B0604020202020204" pitchFamily="34" charset="0"/>
              </a:rPr>
              <a:t>gehele</a:t>
            </a:r>
            <a:r>
              <a:rPr lang="en-GB" altLang="nl-NL" dirty="0">
                <a:latin typeface="Arial" panose="020B0604020202020204" pitchFamily="34" charset="0"/>
              </a:rPr>
              <a:t> </a:t>
            </a:r>
            <a:r>
              <a:rPr lang="en-GB" altLang="nl-NL" dirty="0" err="1">
                <a:latin typeface="Arial" panose="020B0604020202020204" pitchFamily="34" charset="0"/>
              </a:rPr>
              <a:t>aanbeveling</a:t>
            </a:r>
            <a:r>
              <a:rPr lang="en-GB" altLang="nl-NL" dirty="0">
                <a:latin typeface="Arial" panose="020B0604020202020204" pitchFamily="34" charset="0"/>
              </a:rPr>
              <a:t> </a:t>
            </a:r>
            <a:r>
              <a:rPr lang="en-GB" altLang="nl-NL" dirty="0" err="1">
                <a:latin typeface="Arial" panose="020B0604020202020204" pitchFamily="34" charset="0"/>
              </a:rPr>
              <a:t>toegevoegd</a:t>
            </a:r>
            <a:r>
              <a:rPr lang="en-GB" altLang="nl-NL" dirty="0">
                <a:latin typeface="Arial" panose="020B0604020202020204" pitchFamily="34" charset="0"/>
              </a:rPr>
              <a:t>.  </a:t>
            </a: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b="1" dirty="0" err="1">
                <a:latin typeface="Arial" panose="020B0604020202020204" pitchFamily="34" charset="0"/>
              </a:rPr>
              <a:t>Achtergrond</a:t>
            </a:r>
            <a:r>
              <a:rPr lang="en-GB" altLang="nl-NL" b="1" dirty="0">
                <a:latin typeface="Arial" panose="020B0604020202020204" pitchFamily="34" charset="0"/>
              </a:rPr>
              <a:t> lay-out </a:t>
            </a:r>
            <a:r>
              <a:rPr lang="en-GB" altLang="nl-NL" b="1" dirty="0" err="1">
                <a:latin typeface="Arial" panose="020B0604020202020204" pitchFamily="34" charset="0"/>
              </a:rPr>
              <a:t>presentatie</a:t>
            </a:r>
            <a:endParaRPr lang="en-GB" altLang="nl-NL" b="1" dirty="0">
              <a:latin typeface="Arial" panose="020B0604020202020204" pitchFamily="34" charset="0"/>
            </a:endParaRPr>
          </a:p>
          <a:p>
            <a:pPr eaLnBrk="1" hangingPunct="1">
              <a:spcBef>
                <a:spcPts val="600"/>
              </a:spcBef>
            </a:pPr>
            <a:r>
              <a:rPr lang="en-GB" altLang="nl-NL" dirty="0">
                <a:latin typeface="Arial" panose="020B0604020202020204" pitchFamily="34" charset="0"/>
              </a:rPr>
              <a:t>In </a:t>
            </a:r>
            <a:r>
              <a:rPr lang="en-GB" altLang="nl-NL" dirty="0" err="1">
                <a:latin typeface="Arial" panose="020B0604020202020204" pitchFamily="34" charset="0"/>
              </a:rPr>
              <a:t>ontwikkeling</a:t>
            </a:r>
            <a:r>
              <a:rPr lang="en-GB" altLang="nl-NL" dirty="0">
                <a:latin typeface="Arial" panose="020B0604020202020204" pitchFamily="34" charset="0"/>
              </a:rPr>
              <a:t> </a:t>
            </a:r>
            <a:r>
              <a:rPr lang="en-GB" altLang="nl-NL" dirty="0" err="1">
                <a:latin typeface="Arial" panose="020B0604020202020204" pitchFamily="34" charset="0"/>
              </a:rPr>
              <a:t>tijdens</a:t>
            </a:r>
            <a:r>
              <a:rPr lang="en-GB" altLang="nl-NL" dirty="0">
                <a:latin typeface="Arial" panose="020B0604020202020204" pitchFamily="34" charset="0"/>
              </a:rPr>
              <a:t> de pilot. </a:t>
            </a:r>
            <a:r>
              <a:rPr lang="en-GB" altLang="nl-NL" dirty="0" err="1">
                <a:latin typeface="Arial" panose="020B0604020202020204" pitchFamily="34" charset="0"/>
              </a:rPr>
              <a:t>Indien</a:t>
            </a:r>
            <a:r>
              <a:rPr lang="en-GB" altLang="nl-NL" dirty="0">
                <a:latin typeface="Arial" panose="020B0604020202020204" pitchFamily="34" charset="0"/>
              </a:rPr>
              <a:t> </a:t>
            </a:r>
            <a:r>
              <a:rPr lang="en-GB" altLang="nl-NL" dirty="0" err="1">
                <a:latin typeface="Arial" panose="020B0604020202020204" pitchFamily="34" charset="0"/>
              </a:rPr>
              <a:t>gewenst</a:t>
            </a:r>
            <a:r>
              <a:rPr lang="en-GB" altLang="nl-NL" dirty="0">
                <a:latin typeface="Arial" panose="020B0604020202020204" pitchFamily="34" charset="0"/>
              </a:rPr>
              <a:t> </a:t>
            </a:r>
            <a:r>
              <a:rPr lang="en-GB" altLang="nl-NL" dirty="0" err="1">
                <a:latin typeface="Arial" panose="020B0604020202020204" pitchFamily="34" charset="0"/>
              </a:rPr>
              <a:t>kan</a:t>
            </a:r>
            <a:r>
              <a:rPr lang="en-GB" altLang="nl-NL" dirty="0">
                <a:latin typeface="Arial" panose="020B0604020202020204" pitchFamily="34" charset="0"/>
              </a:rPr>
              <a:t> </a:t>
            </a:r>
            <a:r>
              <a:rPr lang="en-GB" altLang="nl-NL" dirty="0" err="1">
                <a:latin typeface="Arial" panose="020B0604020202020204" pitchFamily="34" charset="0"/>
              </a:rPr>
              <a:t>ook</a:t>
            </a:r>
            <a:r>
              <a:rPr lang="en-GB" altLang="nl-NL" dirty="0">
                <a:latin typeface="Arial" panose="020B0604020202020204" pitchFamily="34" charset="0"/>
              </a:rPr>
              <a:t> de </a:t>
            </a:r>
            <a:r>
              <a:rPr lang="en-GB" altLang="nl-NL" dirty="0" err="1">
                <a:latin typeface="Arial" panose="020B0604020202020204" pitchFamily="34" charset="0"/>
              </a:rPr>
              <a:t>achtergrond</a:t>
            </a:r>
            <a:r>
              <a:rPr lang="en-GB" altLang="nl-NL" dirty="0">
                <a:latin typeface="Arial" panose="020B0604020202020204" pitchFamily="34" charset="0"/>
              </a:rPr>
              <a:t> van de </a:t>
            </a:r>
            <a:r>
              <a:rPr lang="en-GB" altLang="nl-NL" dirty="0" err="1">
                <a:latin typeface="Arial" panose="020B0604020202020204" pitchFamily="34" charset="0"/>
              </a:rPr>
              <a:t>initierende</a:t>
            </a:r>
            <a:r>
              <a:rPr lang="en-GB" altLang="nl-NL" dirty="0">
                <a:latin typeface="Arial" panose="020B0604020202020204" pitchFamily="34" charset="0"/>
              </a:rPr>
              <a:t> </a:t>
            </a:r>
            <a:r>
              <a:rPr lang="en-GB" altLang="nl-NL" dirty="0" err="1">
                <a:latin typeface="Arial" panose="020B0604020202020204" pitchFamily="34" charset="0"/>
              </a:rPr>
              <a:t>wetenschappelijke</a:t>
            </a:r>
            <a:r>
              <a:rPr lang="en-GB" altLang="nl-NL" dirty="0">
                <a:latin typeface="Arial" panose="020B0604020202020204" pitchFamily="34" charset="0"/>
              </a:rPr>
              <a:t> Vereniging </a:t>
            </a:r>
            <a:r>
              <a:rPr lang="en-GB" altLang="nl-NL" dirty="0" err="1">
                <a:latin typeface="Arial" panose="020B0604020202020204" pitchFamily="34" charset="0"/>
              </a:rPr>
              <a:t>worden</a:t>
            </a:r>
            <a:r>
              <a:rPr lang="en-GB" altLang="nl-NL" dirty="0">
                <a:latin typeface="Arial" panose="020B0604020202020204" pitchFamily="34" charset="0"/>
              </a:rPr>
              <a:t> </a:t>
            </a:r>
            <a:r>
              <a:rPr lang="en-GB" altLang="nl-NL" dirty="0" err="1">
                <a:latin typeface="Arial" panose="020B0604020202020204" pitchFamily="34" charset="0"/>
              </a:rPr>
              <a:t>gebruikt</a:t>
            </a:r>
            <a:r>
              <a:rPr lang="en-GB" altLang="nl-NL" dirty="0">
                <a:latin typeface="Arial" panose="020B0604020202020204" pitchFamily="34" charset="0"/>
              </a:rPr>
              <a:t>. Of de logo’s van de </a:t>
            </a:r>
            <a:r>
              <a:rPr lang="en-GB" altLang="nl-NL" dirty="0" err="1">
                <a:latin typeface="Arial" panose="020B0604020202020204" pitchFamily="34" charset="0"/>
              </a:rPr>
              <a:t>deelnemende</a:t>
            </a:r>
            <a:r>
              <a:rPr lang="en-GB" altLang="nl-NL" dirty="0">
                <a:latin typeface="Arial" panose="020B0604020202020204" pitchFamily="34" charset="0"/>
              </a:rPr>
              <a:t> </a:t>
            </a:r>
            <a:r>
              <a:rPr lang="en-GB" altLang="nl-NL" dirty="0" err="1">
                <a:latin typeface="Arial" panose="020B0604020202020204" pitchFamily="34" charset="0"/>
              </a:rPr>
              <a:t>wetenschappelijke</a:t>
            </a:r>
            <a:r>
              <a:rPr lang="en-GB" altLang="nl-NL" dirty="0">
                <a:latin typeface="Arial" panose="020B0604020202020204" pitchFamily="34" charset="0"/>
              </a:rPr>
              <a:t> Vereniging </a:t>
            </a:r>
            <a:r>
              <a:rPr lang="en-GB" altLang="nl-NL" dirty="0" err="1">
                <a:latin typeface="Arial" panose="020B0604020202020204" pitchFamily="34" charset="0"/>
              </a:rPr>
              <a:t>kunnen</a:t>
            </a:r>
            <a:r>
              <a:rPr lang="en-GB" altLang="nl-NL" dirty="0">
                <a:latin typeface="Arial" panose="020B0604020202020204" pitchFamily="34" charset="0"/>
              </a:rPr>
              <a:t> </a:t>
            </a:r>
            <a:r>
              <a:rPr lang="en-GB" altLang="nl-NL" dirty="0" err="1">
                <a:latin typeface="Arial" panose="020B0604020202020204" pitchFamily="34" charset="0"/>
              </a:rPr>
              <a:t>worden</a:t>
            </a:r>
            <a:r>
              <a:rPr lang="en-GB" altLang="nl-NL" dirty="0">
                <a:latin typeface="Arial" panose="020B0604020202020204" pitchFamily="34" charset="0"/>
              </a:rPr>
              <a:t> </a:t>
            </a:r>
            <a:r>
              <a:rPr lang="en-GB" altLang="nl-NL" dirty="0" err="1">
                <a:latin typeface="Arial" panose="020B0604020202020204" pitchFamily="34" charset="0"/>
              </a:rPr>
              <a:t>ingevoegd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multidisciplinaire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zou</a:t>
            </a:r>
            <a:r>
              <a:rPr lang="en-GB" altLang="nl-NL" dirty="0">
                <a:latin typeface="Arial" panose="020B0604020202020204" pitchFamily="34" charset="0"/>
              </a:rPr>
              <a:t> de FMS-</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gebruikt</a:t>
            </a:r>
            <a:r>
              <a:rPr lang="en-GB" altLang="nl-NL" dirty="0">
                <a:latin typeface="Arial" panose="020B0604020202020204" pitchFamily="34" charset="0"/>
              </a:rPr>
              <a:t> </a:t>
            </a:r>
            <a:r>
              <a:rPr lang="en-GB" altLang="nl-NL" dirty="0" err="1">
                <a:latin typeface="Arial" panose="020B0604020202020204" pitchFamily="34" charset="0"/>
              </a:rPr>
              <a:t>kunnen</a:t>
            </a:r>
            <a:r>
              <a:rPr lang="en-GB" altLang="nl-NL" dirty="0">
                <a:latin typeface="Arial" panose="020B0604020202020204" pitchFamily="34" charset="0"/>
              </a:rPr>
              <a:t> </a:t>
            </a:r>
            <a:r>
              <a:rPr lang="en-GB" altLang="nl-NL" dirty="0" err="1">
                <a:latin typeface="Arial" panose="020B0604020202020204" pitchFamily="34" charset="0"/>
              </a:rPr>
              <a:t>worden</a:t>
            </a:r>
            <a:r>
              <a:rPr lang="en-GB" altLang="nl-NL" dirty="0">
                <a:latin typeface="Arial" panose="020B0604020202020204" pitchFamily="34" charset="0"/>
              </a:rPr>
              <a:t>.</a:t>
            </a:r>
          </a:p>
          <a:p>
            <a:pPr eaLnBrk="1" hangingPunct="1">
              <a:spcBef>
                <a:spcPts val="600"/>
              </a:spcBef>
            </a:pPr>
            <a:br>
              <a:rPr lang="en-GB" altLang="nl-NL" dirty="0">
                <a:latin typeface="Arial" panose="020B0604020202020204" pitchFamily="34" charset="0"/>
              </a:rPr>
            </a:br>
            <a:r>
              <a:rPr lang="en-GB" altLang="nl-NL" b="1" dirty="0">
                <a:latin typeface="Arial" panose="020B0604020202020204" pitchFamily="34" charset="0"/>
              </a:rPr>
              <a:t>Disclaimer</a:t>
            </a:r>
            <a:r>
              <a:rPr lang="en-GB" altLang="nl-NL" dirty="0">
                <a:latin typeface="Arial" panose="020B0604020202020204" pitchFamily="34" charset="0"/>
              </a:rPr>
              <a:t> </a:t>
            </a:r>
          </a:p>
          <a:p>
            <a:pPr eaLnBrk="1" hangingPunct="1">
              <a:spcBef>
                <a:spcPts val="600"/>
              </a:spcBef>
            </a:pP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diapresentatie</a:t>
            </a:r>
            <a:r>
              <a:rPr lang="en-GB" altLang="nl-NL" b="0" dirty="0">
                <a:latin typeface="Arial" panose="020B0604020202020204" pitchFamily="34" charset="0"/>
              </a:rPr>
              <a:t> is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implementatie</a:t>
            </a:r>
            <a:r>
              <a:rPr lang="en-GB" altLang="nl-NL" b="0" dirty="0">
                <a:latin typeface="Arial" panose="020B0604020202020204" pitchFamily="34" charset="0"/>
              </a:rPr>
              <a:t> tool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dient</a:t>
            </a:r>
            <a:r>
              <a:rPr lang="en-GB" altLang="nl-NL" b="0" dirty="0">
                <a:latin typeface="Arial" panose="020B0604020202020204" pitchFamily="34" charset="0"/>
              </a:rPr>
              <a:t> </a:t>
            </a:r>
            <a:r>
              <a:rPr lang="en-GB" altLang="nl-NL" b="0" dirty="0" err="1">
                <a:latin typeface="Arial" panose="020B0604020202020204" pitchFamily="34" charset="0"/>
              </a:rPr>
              <a:t>gebruikt</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naast</a:t>
            </a:r>
            <a:r>
              <a:rPr lang="en-GB" altLang="nl-NL" b="0" dirty="0">
                <a:latin typeface="Arial" panose="020B0604020202020204" pitchFamily="34" charset="0"/>
              </a:rPr>
              <a:t> de </a:t>
            </a:r>
            <a:r>
              <a:rPr lang="en-GB" altLang="nl-NL" b="0" dirty="0" err="1">
                <a:latin typeface="Arial" panose="020B0604020202020204" pitchFamily="34" charset="0"/>
              </a:rPr>
              <a:t>gepubliceerde</a:t>
            </a:r>
            <a:r>
              <a:rPr lang="en-GB" altLang="nl-NL" b="0" dirty="0">
                <a:latin typeface="Arial" panose="020B0604020202020204" pitchFamily="34" charset="0"/>
              </a:rPr>
              <a:t>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informatie</a:t>
            </a:r>
            <a:r>
              <a:rPr lang="en-GB" altLang="nl-NL" b="0" dirty="0">
                <a:latin typeface="Arial" panose="020B0604020202020204" pitchFamily="34" charset="0"/>
              </a:rPr>
              <a:t> </a:t>
            </a:r>
            <a:r>
              <a:rPr lang="en-GB" altLang="nl-NL" b="0" dirty="0" err="1">
                <a:latin typeface="Arial" panose="020B0604020202020204" pitchFamily="34" charset="0"/>
              </a:rPr>
              <a:t>vervangt</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zelf</a:t>
            </a:r>
            <a:r>
              <a:rPr lang="en-GB" altLang="nl-NL" b="0" dirty="0">
                <a:latin typeface="Arial" panose="020B0604020202020204" pitchFamily="34" charset="0"/>
              </a:rPr>
              <a:t>. </a:t>
            </a:r>
          </a:p>
          <a:p>
            <a:pPr eaLnBrk="1" hangingPunct="1"/>
            <a:endParaRPr lang="en-GB" altLang="nl-NL"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323708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is optioneel</a:t>
            </a:r>
          </a:p>
          <a:p>
            <a:endParaRPr lang="nl-NL" dirty="0"/>
          </a:p>
          <a:p>
            <a:r>
              <a:rPr lang="nl-NL" dirty="0"/>
              <a:t>Voeg hier (een) stroomschema(‘s) of stroomdiagram(men) toe ontwikkeld bij de richtlijn(herziening).</a:t>
            </a:r>
          </a:p>
          <a:p>
            <a:r>
              <a:rPr lang="nl-NL" dirty="0"/>
              <a:t>Indien de stroomdiagram niet past – voeg een hyperlink toe naar de </a:t>
            </a:r>
            <a:r>
              <a:rPr lang="nl-NL" dirty="0" err="1"/>
              <a:t>richtlijnendatabase</a:t>
            </a:r>
            <a:r>
              <a:rPr lang="nl-NL" dirty="0"/>
              <a:t> waar de stroomdiagram staat.</a:t>
            </a:r>
          </a:p>
          <a:p>
            <a:r>
              <a:rPr lang="nl-NL" dirty="0"/>
              <a:t>Bespreek de hoofdlijnen van de stroomdiagram. Leg hierbij de nadruk op wat er in de nieuwe richtlijn anders is in een stroomdiagram, dan in de huidige zorgsituatie.</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169865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a:t>
            </a:r>
            <a:r>
              <a:rPr lang="nl-NL" dirty="0" err="1"/>
              <a:t>Lichen</a:t>
            </a:r>
            <a:r>
              <a:rPr lang="nl-NL" dirty="0"/>
              <a:t> </a:t>
            </a:r>
            <a:r>
              <a:rPr lang="nl-NL" dirty="0" err="1"/>
              <a:t>planus</a:t>
            </a:r>
            <a:r>
              <a:rPr lang="nl-NL" dirty="0"/>
              <a:t> is hoogstwaarschijnlijk een T-lymfocyt gemedieerde ziekte waarbij met name CD8+ T-lymfocyten apoptose van de keratinocyten induceren. - Immuundysregulatie, infecties, omgevingsfactoren en genetische factoren spelen een rol in de etiologie van LP, maar de mate waarin laat geen betrouwbare conclusies toe. - Herpes infecties (</a:t>
            </a:r>
            <a:r>
              <a:rPr lang="nl-NL" dirty="0" err="1"/>
              <a:t>Epstein</a:t>
            </a:r>
            <a:r>
              <a:rPr lang="nl-NL" dirty="0"/>
              <a:t>-Barr Virus, Herpes virus 7 en Cytomegalie Virus) worden bij orale </a:t>
            </a:r>
            <a:r>
              <a:rPr lang="nl-NL" dirty="0" err="1"/>
              <a:t>lichen</a:t>
            </a:r>
            <a:r>
              <a:rPr lang="nl-NL" dirty="0"/>
              <a:t> </a:t>
            </a:r>
            <a:r>
              <a:rPr lang="nl-NL" dirty="0" err="1"/>
              <a:t>planus</a:t>
            </a:r>
            <a:r>
              <a:rPr lang="nl-NL" dirty="0"/>
              <a:t> in een 3-tal studies significant vaker gezien. De factor roken wordt in niet 1 studie meegenomen. - Er is een genetische associatie bij een klein deel van de patiënten. Dit is vooral in de </a:t>
            </a:r>
            <a:r>
              <a:rPr lang="nl-NL" dirty="0" err="1"/>
              <a:t>HLAregio</a:t>
            </a:r>
            <a:r>
              <a:rPr lang="nl-NL" dirty="0"/>
              <a:t> gelegen - Orale </a:t>
            </a:r>
            <a:r>
              <a:rPr lang="nl-NL" dirty="0" err="1"/>
              <a:t>lichen</a:t>
            </a:r>
            <a:r>
              <a:rPr lang="nl-NL" dirty="0"/>
              <a:t> </a:t>
            </a:r>
            <a:r>
              <a:rPr lang="nl-NL" dirty="0" err="1"/>
              <a:t>planus</a:t>
            </a:r>
            <a:r>
              <a:rPr lang="nl-NL" dirty="0"/>
              <a:t> kan gepaard gaan en/of veroorzaakt worden door een contactallergie. - Diverse geneesmiddelen kunnen een </a:t>
            </a:r>
            <a:r>
              <a:rPr lang="nl-NL" dirty="0" err="1"/>
              <a:t>lichenoïde</a:t>
            </a:r>
            <a:r>
              <a:rPr lang="nl-NL" dirty="0"/>
              <a:t> reactie geven op de huid en of het slijmvlies</a:t>
            </a:r>
          </a:p>
        </p:txBody>
      </p:sp>
      <p:sp>
        <p:nvSpPr>
          <p:cNvPr id="4" name="Tijdelijke aanduiding voor dianummer 3"/>
          <p:cNvSpPr>
            <a:spLocks noGrp="1"/>
          </p:cNvSpPr>
          <p:nvPr>
            <p:ph type="sldNum" sz="quarter" idx="5"/>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48814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Optioneel</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Korte beschrijving van de differentiaaldiagnose indien besproken in de richtlijn. </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2228530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4018178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Optioneel</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Korte beschrijving van de differentiaaldiagnose indien besproken in de richtlijn. </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63624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Optioneel</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Korte beschrijving van de differentiaaldiagnose indien besproken in de richtlijn. </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225727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Anamnese: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Belangrijke positieve en negatieve anamnestische gegevens beschrijven.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Lichamelijk onderzoek:</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belangrijke positieve en negatieve bevindingen van lichamelijk onderzoek beschrijven.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aanvullend onderzoek:</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1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ste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keus aanvullend onderzoek, wat altijd gedaan moet worden, wat NIET gedaan moet worden en wat overwogen kan worden.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Gouden  standaard, test karakteristieken (sensitiviteit, specificiteit, LR+, LR-.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Liever geen relatieve maten (RR, OR ).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Uiteraard mag dit onderwerp meerdere dia’s beslaan.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3793462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Afbeeldingen met toestemming geplaatst voor onderwijsdoeleinden </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1605601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Afbeeldingen met toestemming geplaatst voor onderwijsdoeleinden </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384919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Nieuwe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is </a:t>
            </a:r>
            <a:r>
              <a:rPr lang="en-GB" altLang="nl-NL" dirty="0" err="1">
                <a:latin typeface="Arial" panose="020B0604020202020204" pitchFamily="34" charset="0"/>
              </a:rPr>
              <a:t>opgesteld</a:t>
            </a:r>
            <a:r>
              <a:rPr lang="en-GB" altLang="nl-NL" dirty="0">
                <a:latin typeface="Arial" panose="020B0604020202020204" pitchFamily="34" charset="0"/>
              </a:rPr>
              <a:t> in XXX.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omvang</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over:</a:t>
            </a:r>
          </a:p>
          <a:p>
            <a:pPr eaLnBrk="1" hangingPunct="1">
              <a:spcBef>
                <a:spcPts val="600"/>
              </a:spcBef>
            </a:pPr>
            <a:r>
              <a:rPr lang="en-GB" altLang="nl-NL" dirty="0">
                <a:latin typeface="Arial" panose="020B0604020202020204" pitchFamily="34" charset="0"/>
              </a:rPr>
              <a:t>- Modules </a:t>
            </a:r>
            <a:r>
              <a:rPr lang="en-GB" altLang="nl-NL" dirty="0" err="1">
                <a:latin typeface="Arial" panose="020B0604020202020204" pitchFamily="34" charset="0"/>
              </a:rPr>
              <a:t>noemen</a:t>
            </a:r>
            <a:endParaRPr lang="en-GB" altLang="nl-NL" dirty="0">
              <a:latin typeface="Arial" panose="020B0604020202020204" pitchFamily="34" charset="0"/>
            </a:endParaRP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Herziening</a:t>
            </a:r>
            <a:r>
              <a:rPr lang="en-GB" altLang="nl-NL" dirty="0">
                <a:latin typeface="Arial" panose="020B0604020202020204" pitchFamily="34" charset="0"/>
              </a:rPr>
              <a:t>: </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werd</a:t>
            </a:r>
            <a:r>
              <a:rPr lang="en-GB" altLang="nl-NL" dirty="0">
                <a:latin typeface="Arial" panose="020B0604020202020204" pitchFamily="34" charset="0"/>
              </a:rPr>
              <a:t> voor het </a:t>
            </a:r>
            <a:r>
              <a:rPr lang="en-GB" altLang="nl-NL" dirty="0" err="1">
                <a:latin typeface="Arial" panose="020B0604020202020204" pitchFamily="34" charset="0"/>
              </a:rPr>
              <a:t>eerst</a:t>
            </a:r>
            <a:r>
              <a:rPr lang="en-GB" altLang="nl-NL" dirty="0">
                <a:latin typeface="Arial" panose="020B0604020202020204" pitchFamily="34" charset="0"/>
              </a:rPr>
              <a:t> </a:t>
            </a:r>
            <a:r>
              <a:rPr lang="en-GB" altLang="nl-NL" dirty="0" err="1">
                <a:latin typeface="Arial" panose="020B0604020202020204" pitchFamily="34" charset="0"/>
              </a:rPr>
              <a:t>opgesteld</a:t>
            </a:r>
            <a:r>
              <a:rPr lang="en-GB" altLang="nl-NL" dirty="0">
                <a:latin typeface="Arial" panose="020B0604020202020204" pitchFamily="34" charset="0"/>
              </a:rPr>
              <a:t> in XXX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werd</a:t>
            </a:r>
            <a:r>
              <a:rPr lang="en-GB" altLang="nl-NL" dirty="0">
                <a:latin typeface="Arial" panose="020B0604020202020204" pitchFamily="34" charset="0"/>
              </a:rPr>
              <a:t> </a:t>
            </a:r>
            <a:r>
              <a:rPr lang="en-GB" altLang="nl-NL" dirty="0" err="1">
                <a:latin typeface="Arial" panose="020B0604020202020204" pitchFamily="34" charset="0"/>
              </a:rPr>
              <a:t>herzien</a:t>
            </a:r>
            <a:r>
              <a:rPr lang="en-GB" altLang="nl-NL" dirty="0">
                <a:latin typeface="Arial" panose="020B0604020202020204" pitchFamily="34" charset="0"/>
              </a:rPr>
              <a:t> in XXX). De </a:t>
            </a:r>
            <a:r>
              <a:rPr lang="en-GB" altLang="nl-NL" dirty="0" err="1">
                <a:latin typeface="Arial" panose="020B0604020202020204" pitchFamily="34" charset="0"/>
              </a:rPr>
              <a:t>volgende</a:t>
            </a:r>
            <a:r>
              <a:rPr lang="en-GB" altLang="nl-NL" dirty="0">
                <a:latin typeface="Arial" panose="020B0604020202020204" pitchFamily="34" charset="0"/>
              </a:rPr>
              <a:t>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conform het </a:t>
            </a:r>
            <a:r>
              <a:rPr lang="en-GB" altLang="nl-NL" dirty="0" err="1">
                <a:latin typeface="Arial" panose="020B0604020202020204" pitchFamily="34" charset="0"/>
              </a:rPr>
              <a:t>onderhoudsplan</a:t>
            </a:r>
            <a:r>
              <a:rPr lang="en-GB" altLang="nl-NL" dirty="0">
                <a:latin typeface="Arial" panose="020B0604020202020204" pitchFamily="34" charset="0"/>
              </a:rPr>
              <a:t> in XXX. </a:t>
            </a:r>
          </a:p>
          <a:p>
            <a:pPr eaLnBrk="1" hangingPunct="1">
              <a:spcBef>
                <a:spcPts val="600"/>
              </a:spcBef>
            </a:pPr>
            <a:r>
              <a:rPr lang="en-GB" altLang="nl-NL" dirty="0">
                <a:latin typeface="Arial" panose="020B0604020202020204" pitchFamily="34" charset="0"/>
              </a:rPr>
              <a:t>In de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 de </a:t>
            </a:r>
            <a:r>
              <a:rPr lang="en-GB" altLang="nl-NL" dirty="0" err="1">
                <a:latin typeface="Arial" panose="020B0604020202020204" pitchFamily="34" charset="0"/>
              </a:rPr>
              <a:t>vragen</a:t>
            </a:r>
            <a:r>
              <a:rPr lang="en-GB" altLang="nl-NL" dirty="0">
                <a:latin typeface="Arial" panose="020B0604020202020204" pitchFamily="34" charset="0"/>
              </a:rPr>
              <a:t> xxx </a:t>
            </a:r>
            <a:r>
              <a:rPr lang="en-GB" altLang="nl-NL" dirty="0" err="1">
                <a:latin typeface="Arial" panose="020B0604020202020204" pitchFamily="34" charset="0"/>
              </a:rPr>
              <a:t>herzien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vervangen</a:t>
            </a:r>
            <a:r>
              <a:rPr lang="en-GB" altLang="nl-NL" dirty="0">
                <a:latin typeface="Arial" panose="020B0604020202020204" pitchFamily="34" charset="0"/>
              </a:rPr>
              <a:t> de </a:t>
            </a:r>
            <a:r>
              <a:rPr lang="en-GB" altLang="nl-NL" dirty="0" err="1">
                <a:latin typeface="Arial" panose="020B0604020202020204" pitchFamily="34" charset="0"/>
              </a:rPr>
              <a:t>eerdere</a:t>
            </a:r>
            <a:r>
              <a:rPr lang="en-GB" altLang="nl-NL" dirty="0">
                <a:latin typeface="Arial" panose="020B0604020202020204" pitchFamily="34" charset="0"/>
              </a:rPr>
              <a:t> </a:t>
            </a:r>
            <a:r>
              <a:rPr lang="en-GB" altLang="nl-NL" dirty="0" err="1">
                <a:latin typeface="Arial" panose="020B0604020202020204" pitchFamily="34" charset="0"/>
              </a:rPr>
              <a:t>versies</a:t>
            </a:r>
            <a:r>
              <a:rPr lang="en-GB" altLang="nl-NL" dirty="0">
                <a:latin typeface="Arial" panose="020B0604020202020204" pitchFamily="34" charset="0"/>
              </a:rPr>
              <a:t> van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vragen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aanbevelingen</a:t>
            </a:r>
            <a:r>
              <a:rPr lang="en-GB" altLang="nl-NL" dirty="0">
                <a:latin typeface="Arial" panose="020B0604020202020204" pitchFamily="34" charset="0"/>
              </a:rPr>
              <a:t>. </a:t>
            </a: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err="1">
                <a:latin typeface="Arial" panose="020B0604020202020204" pitchFamily="34" charset="0"/>
              </a:rPr>
              <a:t>Moeilijk</a:t>
            </a:r>
            <a:r>
              <a:rPr lang="en-GB" altLang="nl-NL" dirty="0">
                <a:latin typeface="Arial" panose="020B0604020202020204" pitchFamily="34" charset="0"/>
              </a:rPr>
              <a:t> </a:t>
            </a:r>
            <a:r>
              <a:rPr lang="en-GB" altLang="nl-NL" dirty="0" err="1">
                <a:latin typeface="Arial" panose="020B0604020202020204" pitchFamily="34" charset="0"/>
              </a:rPr>
              <a:t>te</a:t>
            </a:r>
            <a:r>
              <a:rPr lang="en-GB" altLang="nl-NL" dirty="0">
                <a:latin typeface="Arial" panose="020B0604020202020204" pitchFamily="34" charset="0"/>
              </a:rPr>
              <a:t> </a:t>
            </a:r>
            <a:r>
              <a:rPr lang="en-GB" altLang="nl-NL" dirty="0" err="1">
                <a:latin typeface="Arial" panose="020B0604020202020204" pitchFamily="34" charset="0"/>
              </a:rPr>
              <a:t>vatten</a:t>
            </a:r>
            <a:r>
              <a:rPr lang="en-GB" altLang="nl-NL" dirty="0">
                <a:latin typeface="Arial" panose="020B0604020202020204" pitchFamily="34" charset="0"/>
              </a:rPr>
              <a:t> in </a:t>
            </a:r>
            <a:r>
              <a:rPr lang="en-GB" altLang="nl-NL" dirty="0" err="1">
                <a:latin typeface="Arial" panose="020B0604020202020204" pitchFamily="34" charset="0"/>
              </a:rPr>
              <a:t>presentatie</a:t>
            </a:r>
            <a:r>
              <a:rPr lang="en-GB" altLang="nl-NL" dirty="0">
                <a:latin typeface="Arial" panose="020B0604020202020204" pitchFamily="34" charset="0"/>
              </a:rPr>
              <a:t>: </a:t>
            </a:r>
            <a:r>
              <a:rPr lang="en-GB" altLang="nl-NL" dirty="0" err="1">
                <a:latin typeface="Arial" panose="020B0604020202020204" pitchFamily="34" charset="0"/>
              </a:rPr>
              <a:t>creatief</a:t>
            </a:r>
            <a:r>
              <a:rPr lang="en-GB" altLang="nl-NL" dirty="0">
                <a:latin typeface="Arial" panose="020B0604020202020204" pitchFamily="34" charset="0"/>
              </a:rPr>
              <a:t> </a:t>
            </a:r>
            <a:r>
              <a:rPr lang="en-GB" altLang="nl-NL" dirty="0" err="1">
                <a:latin typeface="Arial" panose="020B0604020202020204" pitchFamily="34" charset="0"/>
              </a:rPr>
              <a:t>zijn</a:t>
            </a:r>
            <a:r>
              <a:rPr lang="en-GB" altLang="nl-NL" dirty="0">
                <a:latin typeface="Arial" panose="020B0604020202020204" pitchFamily="34" charset="0"/>
              </a:rPr>
              <a:t>..</a:t>
            </a: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a:latin typeface="Arial" panose="020B0604020202020204" pitchFamily="34" charset="0"/>
              </a:rPr>
              <a:t>Over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presentatie</a:t>
            </a:r>
            <a:r>
              <a:rPr lang="en-GB" altLang="nl-NL" dirty="0">
                <a:latin typeface="Arial" panose="020B0604020202020204" pitchFamily="34" charset="0"/>
              </a:rPr>
              <a:t>:</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De </a:t>
            </a:r>
            <a:r>
              <a:rPr lang="en-GB" altLang="nl-NL" dirty="0" err="1">
                <a:latin typeface="Arial" panose="020B0604020202020204" pitchFamily="34" charset="0"/>
              </a:rPr>
              <a:t>presentatie</a:t>
            </a:r>
            <a:r>
              <a:rPr lang="en-GB" altLang="nl-NL" dirty="0">
                <a:latin typeface="Arial" panose="020B0604020202020204" pitchFamily="34" charset="0"/>
              </a:rPr>
              <a:t> start met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korte</a:t>
            </a:r>
            <a:r>
              <a:rPr lang="en-GB" altLang="nl-NL" dirty="0">
                <a:latin typeface="Arial" panose="020B0604020202020204" pitchFamily="34" charset="0"/>
              </a:rPr>
              <a:t> </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waarom</a:t>
            </a:r>
            <a:r>
              <a:rPr lang="en-GB" altLang="nl-NL" dirty="0">
                <a:latin typeface="Arial" panose="020B0604020202020204" pitchFamily="34" charset="0"/>
              </a:rPr>
              <a:t>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belangrijk</a:t>
            </a:r>
            <a:r>
              <a:rPr lang="en-GB" altLang="nl-NL" dirty="0">
                <a:latin typeface="Arial" panose="020B0604020202020204" pitchFamily="34" charset="0"/>
              </a:rPr>
              <a:t> is</a:t>
            </a:r>
          </a:p>
          <a:p>
            <a:pPr marL="171450" indent="-171450" eaLnBrk="1" hangingPunct="1">
              <a:spcBef>
                <a:spcPts val="600"/>
              </a:spcBef>
              <a:buFont typeface="Arial" panose="020B0604020202020204" pitchFamily="34" charset="0"/>
              <a:buChar cha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Blijf zo dicht mogelijk bij de oorspronkelijke richtlijntekst, zodat voorkomen wordt dat inhoudelijk de presentatie op punten gaat afwijken van de oorspronkelijke richtlijntekst.</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rPr>
              <a:t>Bij</a:t>
            </a:r>
            <a:r>
              <a:rPr lang="en-GB" altLang="nl-NL" dirty="0">
                <a:latin typeface="Arial" panose="020B0604020202020204" pitchFamily="34" charset="0"/>
              </a:rPr>
              <a:t> </a:t>
            </a:r>
            <a:r>
              <a:rPr lang="en-GB" altLang="nl-NL" dirty="0" err="1">
                <a:latin typeface="Arial" panose="020B0604020202020204" pitchFamily="34" charset="0"/>
              </a:rPr>
              <a:t>herziening</a:t>
            </a:r>
            <a:r>
              <a:rPr lang="en-GB" altLang="nl-NL" dirty="0">
                <a:latin typeface="Arial" panose="020B0604020202020204" pitchFamily="34" charset="0"/>
                <a:sym typeface="Wingdings" panose="05000000000000000000" pitchFamily="2" charset="2"/>
              </a:rPr>
              <a:t> – </a:t>
            </a:r>
            <a:r>
              <a:rPr lang="en-GB" altLang="nl-NL" dirty="0" err="1">
                <a:latin typeface="Arial" panose="020B0604020202020204" pitchFamily="34" charset="0"/>
                <a:sym typeface="Wingdings" panose="05000000000000000000" pitchFamily="2" charset="2"/>
              </a:rPr>
              <a:t>ook</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benoemen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welke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delen</a:t>
            </a:r>
            <a:r>
              <a:rPr lang="en-GB" altLang="nl-NL" dirty="0">
                <a:latin typeface="Arial" panose="020B0604020202020204" pitchFamily="34" charset="0"/>
                <a:sym typeface="Wingdings" panose="05000000000000000000" pitchFamily="2" charset="2"/>
              </a:rPr>
              <a:t> van de </a:t>
            </a:r>
            <a:r>
              <a:rPr lang="en-GB" altLang="nl-NL" dirty="0" err="1">
                <a:latin typeface="Arial" panose="020B0604020202020204" pitchFamily="34" charset="0"/>
                <a:sym typeface="Wingdings" panose="05000000000000000000" pitchFamily="2" charset="2"/>
              </a:rPr>
              <a:t>richtlijn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niet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herzien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zijn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aan</a:t>
            </a:r>
            <a:r>
              <a:rPr lang="en-GB" altLang="nl-NL" dirty="0">
                <a:latin typeface="Arial" panose="020B0604020202020204" pitchFamily="34" charset="0"/>
                <a:sym typeface="Wingdings" panose="05000000000000000000" pitchFamily="2" charset="2"/>
              </a:rPr>
              <a:t> de hand van </a:t>
            </a:r>
            <a:r>
              <a:rPr lang="en-GB" altLang="nl-NL" dirty="0" err="1">
                <a:latin typeface="Arial" panose="020B0604020202020204" pitchFamily="34" charset="0"/>
                <a:sym typeface="Wingdings" panose="05000000000000000000" pitchFamily="2" charset="2"/>
              </a:rPr>
              <a:t>een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lijst</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vragen</a:t>
            </a:r>
            <a:r>
              <a:rPr lang="en-GB" altLang="nl-NL" dirty="0">
                <a:latin typeface="Arial" panose="020B0604020202020204" pitchFamily="34" charset="0"/>
                <a:sym typeface="Wingdings" panose="05000000000000000000" pitchFamily="2" charset="2"/>
              </a:rPr>
              <a:t> die de </a:t>
            </a:r>
            <a:r>
              <a:rPr lang="en-GB" altLang="nl-NL" dirty="0" err="1">
                <a:latin typeface="Arial" panose="020B0604020202020204" pitchFamily="34" charset="0"/>
                <a:sym typeface="Wingdings" panose="05000000000000000000" pitchFamily="2" charset="2"/>
              </a:rPr>
              <a:t>discussie</a:t>
            </a:r>
            <a:r>
              <a:rPr lang="en-GB" altLang="nl-NL" dirty="0">
                <a:latin typeface="Arial" panose="020B0604020202020204" pitchFamily="34" charset="0"/>
                <a:sym typeface="Wingdings" panose="05000000000000000000" pitchFamily="2" charset="2"/>
              </a:rPr>
              <a:t> op gang </a:t>
            </a:r>
            <a:r>
              <a:rPr lang="en-GB" altLang="nl-NL" dirty="0" err="1">
                <a:latin typeface="Arial" panose="020B0604020202020204" pitchFamily="34" charset="0"/>
                <a:sym typeface="Wingdings" panose="05000000000000000000" pitchFamily="2" charset="2"/>
              </a:rPr>
              <a:t>kan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brengen</a:t>
            </a:r>
            <a:endParaRPr lang="en-GB" altLang="nl-NL" dirty="0">
              <a:latin typeface="Arial" panose="020B0604020202020204" pitchFamily="34" charset="0"/>
              <a:sym typeface="Wingdings" panose="05000000000000000000" pitchFamily="2" charset="2"/>
            </a:endParaRP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Verdere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informatie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en</a:t>
            </a:r>
            <a:r>
              <a:rPr lang="en-GB" altLang="nl-NL" dirty="0">
                <a:latin typeface="Arial" panose="020B0604020202020204" pitchFamily="34" charset="0"/>
                <a:sym typeface="Wingdings" panose="05000000000000000000" pitchFamily="2" charset="2"/>
              </a:rPr>
              <a:t> tools </a:t>
            </a:r>
            <a:r>
              <a:rPr lang="en-GB" altLang="nl-NL" dirty="0" err="1">
                <a:latin typeface="Arial" panose="020B0604020202020204" pitchFamily="34" charset="0"/>
                <a:sym typeface="Wingdings" panose="05000000000000000000" pitchFamily="2" charset="2"/>
              </a:rPr>
              <a:t>bij</a:t>
            </a:r>
            <a:r>
              <a:rPr lang="en-GB" altLang="nl-NL" dirty="0">
                <a:latin typeface="Arial" panose="020B0604020202020204" pitchFamily="34" charset="0"/>
                <a:sym typeface="Wingdings" panose="05000000000000000000" pitchFamily="2" charset="2"/>
              </a:rPr>
              <a:t> de </a:t>
            </a:r>
            <a:r>
              <a:rPr lang="en-GB" altLang="nl-NL" dirty="0" err="1">
                <a:latin typeface="Arial" panose="020B0604020202020204" pitchFamily="34" charset="0"/>
                <a:sym typeface="Wingdings" panose="05000000000000000000" pitchFamily="2" charset="2"/>
              </a:rPr>
              <a:t>richtlijn</a:t>
            </a:r>
            <a:endParaRPr lang="en-GB" altLang="nl-NL" dirty="0">
              <a:latin typeface="Arial" panose="020B0604020202020204" pitchFamily="34" charset="0"/>
              <a:sym typeface="Wingdings" panose="05000000000000000000" pitchFamily="2" charset="2"/>
            </a:endParaRPr>
          </a:p>
          <a:p>
            <a:pPr marL="0" indent="0" eaLnBrk="1" hangingPunct="1">
              <a:spcBef>
                <a:spcPts val="600"/>
              </a:spcBef>
              <a:buFont typeface="Arial" panose="020B0604020202020204" pitchFamily="34" charset="0"/>
              <a:buNone/>
            </a:pPr>
            <a:endParaRPr lang="en-GB" altLang="nl-NL" dirty="0">
              <a:latin typeface="Arial" panose="020B0604020202020204" pitchFamily="34" charset="0"/>
              <a:sym typeface="Wingdings" panose="05000000000000000000" pitchFamily="2" charset="2"/>
            </a:endParaRPr>
          </a:p>
          <a:p>
            <a:pPr marL="0" indent="0" eaLnBrk="1" hangingPunct="1">
              <a:spcBef>
                <a:spcPts val="600"/>
              </a:spcBef>
              <a:buFont typeface="Arial" panose="020B0604020202020204" pitchFamily="34" charset="0"/>
              <a:buNone/>
            </a:pPr>
            <a:r>
              <a:rPr lang="en-GB" altLang="nl-NL" b="1" dirty="0">
                <a:latin typeface="Arial" panose="020B0604020202020204" pitchFamily="34" charset="0"/>
                <a:sym typeface="Wingdings" panose="05000000000000000000" pitchFamily="2" charset="2"/>
              </a:rPr>
              <a:t>Kopjes met </a:t>
            </a:r>
            <a:r>
              <a:rPr lang="en-GB" altLang="nl-NL" b="1" dirty="0" err="1">
                <a:latin typeface="Arial" panose="020B0604020202020204" pitchFamily="34" charset="0"/>
                <a:sym typeface="Wingdings" panose="05000000000000000000" pitchFamily="2" charset="2"/>
              </a:rPr>
              <a:t>optioneel</a:t>
            </a:r>
            <a:endParaRPr lang="en-GB" altLang="nl-NL" b="1" dirty="0">
              <a:latin typeface="Arial" panose="020B0604020202020204" pitchFamily="34" charset="0"/>
              <a:sym typeface="Wingdings" panose="05000000000000000000" pitchFamily="2" charset="2"/>
            </a:endParaRPr>
          </a:p>
          <a:p>
            <a:pPr marL="0" indent="0" eaLnBrk="1" hangingPunct="1">
              <a:spcBef>
                <a:spcPts val="600"/>
              </a:spcBef>
              <a:buFont typeface="Arial" panose="020B0604020202020204" pitchFamily="34" charset="0"/>
              <a:buNone/>
            </a:pPr>
            <a:r>
              <a:rPr lang="en-GB" altLang="nl-NL" dirty="0" err="1">
                <a:latin typeface="Arial" panose="020B0604020202020204" pitchFamily="34" charset="0"/>
                <a:sym typeface="Wingdings" panose="05000000000000000000" pitchFamily="2" charset="2"/>
              </a:rPr>
              <a:t>Kunnen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eventueel</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worden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weggehaald</a:t>
            </a:r>
            <a:r>
              <a:rPr lang="en-GB" altLang="nl-NL" dirty="0">
                <a:latin typeface="Arial" panose="020B0604020202020204" pitchFamily="34" charset="0"/>
                <a:sym typeface="Wingdings" panose="05000000000000000000" pitchFamily="2" charset="2"/>
              </a:rPr>
              <a:t> – de </a:t>
            </a:r>
            <a:r>
              <a:rPr lang="en-GB" altLang="nl-NL" dirty="0" err="1">
                <a:latin typeface="Arial" panose="020B0604020202020204" pitchFamily="34" charset="0"/>
                <a:sym typeface="Wingdings" panose="05000000000000000000" pitchFamily="2" charset="2"/>
              </a:rPr>
              <a:t>bijbehorende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dia’s</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kunnen</a:t>
            </a:r>
            <a:r>
              <a:rPr lang="en-GB" altLang="nl-NL" dirty="0">
                <a:latin typeface="Arial" panose="020B0604020202020204" pitchFamily="34" charset="0"/>
                <a:sym typeface="Wingdings" panose="05000000000000000000" pitchFamily="2" charset="2"/>
              </a:rPr>
              <a:t> dan </a:t>
            </a:r>
            <a:r>
              <a:rPr lang="en-GB" altLang="nl-NL" dirty="0" err="1">
                <a:latin typeface="Arial" panose="020B0604020202020204" pitchFamily="34" charset="0"/>
                <a:sym typeface="Wingdings" panose="05000000000000000000" pitchFamily="2" charset="2"/>
              </a:rPr>
              <a:t>worden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verwijderd</a:t>
            </a:r>
            <a:r>
              <a:rPr lang="en-GB" altLang="nl-NL" dirty="0">
                <a:latin typeface="Arial" panose="020B0604020202020204" pitchFamily="34" charset="0"/>
                <a:sym typeface="Wingdings" panose="05000000000000000000" pitchFamily="2" charset="2"/>
              </a:rPr>
              <a:t>.</a:t>
            </a:r>
          </a:p>
          <a:p>
            <a:pPr marL="0" indent="0" eaLnBrk="1" hangingPunct="1">
              <a:spcBef>
                <a:spcPts val="600"/>
              </a:spcBef>
              <a:buFont typeface="Arial" panose="020B0604020202020204" pitchFamily="34" charset="0"/>
              <a:buNone/>
            </a:pPr>
            <a:r>
              <a:rPr lang="en-GB" altLang="nl-NL" dirty="0">
                <a:latin typeface="Arial" panose="020B0604020202020204" pitchFamily="34" charset="0"/>
                <a:sym typeface="Wingdings" panose="05000000000000000000" pitchFamily="2" charset="2"/>
              </a:rPr>
              <a:t>De </a:t>
            </a:r>
            <a:r>
              <a:rPr lang="en-GB" altLang="nl-NL" dirty="0" err="1">
                <a:latin typeface="Arial" panose="020B0604020202020204" pitchFamily="34" charset="0"/>
                <a:sym typeface="Wingdings" panose="05000000000000000000" pitchFamily="2" charset="2"/>
              </a:rPr>
              <a:t>huidige</a:t>
            </a:r>
            <a:r>
              <a:rPr lang="en-GB" altLang="nl-NL" dirty="0">
                <a:latin typeface="Arial" panose="020B0604020202020204" pitchFamily="34" charset="0"/>
                <a:sym typeface="Wingdings" panose="05000000000000000000" pitchFamily="2" charset="2"/>
              </a:rPr>
              <a:t> slide is erg vol, </a:t>
            </a:r>
            <a:r>
              <a:rPr lang="en-GB" altLang="nl-NL" dirty="0" err="1">
                <a:latin typeface="Arial" panose="020B0604020202020204" pitchFamily="34" charset="0"/>
                <a:sym typeface="Wingdings" panose="05000000000000000000" pitchFamily="2" charset="2"/>
              </a:rPr>
              <a:t>dus</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indien</a:t>
            </a:r>
            <a:r>
              <a:rPr lang="en-GB" altLang="nl-NL" dirty="0">
                <a:latin typeface="Arial" panose="020B0604020202020204" pitchFamily="34" charset="0"/>
                <a:sym typeface="Wingdings" panose="05000000000000000000" pitchFamily="2" charset="2"/>
              </a:rPr>
              <a:t> alle kopjes </a:t>
            </a:r>
            <a:r>
              <a:rPr lang="en-GB" altLang="nl-NL" dirty="0" err="1">
                <a:latin typeface="Arial" panose="020B0604020202020204" pitchFamily="34" charset="0"/>
                <a:sym typeface="Wingdings" panose="05000000000000000000" pitchFamily="2" charset="2"/>
              </a:rPr>
              <a:t>behouden</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worden</a:t>
            </a:r>
            <a:r>
              <a:rPr lang="en-GB" altLang="nl-NL" dirty="0">
                <a:latin typeface="Arial" panose="020B0604020202020204" pitchFamily="34" charset="0"/>
                <a:sym typeface="Wingdings" panose="05000000000000000000" pitchFamily="2" charset="2"/>
              </a:rPr>
              <a:t> – </a:t>
            </a:r>
            <a:r>
              <a:rPr lang="en-GB" altLang="nl-NL" dirty="0" err="1">
                <a:latin typeface="Arial" panose="020B0604020202020204" pitchFamily="34" charset="0"/>
                <a:sym typeface="Wingdings" panose="05000000000000000000" pitchFamily="2" charset="2"/>
              </a:rPr>
              <a:t>overweeg</a:t>
            </a:r>
            <a:r>
              <a:rPr lang="en-GB" altLang="nl-NL" dirty="0">
                <a:latin typeface="Arial" panose="020B0604020202020204" pitchFamily="34" charset="0"/>
                <a:sym typeface="Wingdings" panose="05000000000000000000" pitchFamily="2" charset="2"/>
              </a:rPr>
              <a:t> om </a:t>
            </a:r>
            <a:r>
              <a:rPr lang="en-GB" altLang="nl-NL" dirty="0" err="1">
                <a:latin typeface="Arial" panose="020B0604020202020204" pitchFamily="34" charset="0"/>
                <a:sym typeface="Wingdings" panose="05000000000000000000" pitchFamily="2" charset="2"/>
              </a:rPr>
              <a:t>deze</a:t>
            </a:r>
            <a:r>
              <a:rPr lang="en-GB" altLang="nl-NL" dirty="0">
                <a:latin typeface="Arial" panose="020B0604020202020204" pitchFamily="34" charset="0"/>
                <a:sym typeface="Wingdings" panose="05000000000000000000" pitchFamily="2" charset="2"/>
              </a:rPr>
              <a:t> slide in twee slides op te </a:t>
            </a:r>
            <a:r>
              <a:rPr lang="en-GB" altLang="nl-NL" dirty="0" err="1">
                <a:latin typeface="Arial" panose="020B0604020202020204" pitchFamily="34" charset="0"/>
                <a:sym typeface="Wingdings" panose="05000000000000000000" pitchFamily="2" charset="2"/>
              </a:rPr>
              <a:t>splitsen</a:t>
            </a:r>
            <a:r>
              <a:rPr lang="en-GB" altLang="nl-NL" dirty="0">
                <a:latin typeface="Arial" panose="020B0604020202020204" pitchFamily="34" charset="0"/>
                <a:sym typeface="Wingdings" panose="05000000000000000000" pitchFamily="2" charset="2"/>
              </a:rPr>
              <a:t>.</a:t>
            </a:r>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1688485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kan ook een andere vraag gesteld worden (voorbeeldvraag)</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270384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2153588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Afbeeldingen met toestemming geplaatst voor onderwijsdoeleinden </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1807200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24</a:t>
            </a:fld>
            <a:endParaRPr lang="nl-NL" dirty="0"/>
          </a:p>
        </p:txBody>
      </p:sp>
    </p:spTree>
    <p:extLst>
      <p:ext uri="{BB962C8B-B14F-4D97-AF65-F5344CB8AC3E}">
        <p14:creationId xmlns:p14="http://schemas.microsoft.com/office/powerpoint/2010/main" val="2473936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Of andere richtlijnontwikkelaar</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50877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Kernaanbevelingen en eerste keus behandeling (niet opties zijn….)</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Bewezen onzinnige interventies die in de praktijk worden gebruikt als dusdanig benoemen en ontraden.</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Uiteraard mag dit onderwerp meerdere dia’s beslaan.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26</a:t>
            </a:fld>
            <a:endParaRPr lang="nl-NL" dirty="0"/>
          </a:p>
        </p:txBody>
      </p:sp>
    </p:spTree>
    <p:extLst>
      <p:ext uri="{BB962C8B-B14F-4D97-AF65-F5344CB8AC3E}">
        <p14:creationId xmlns:p14="http://schemas.microsoft.com/office/powerpoint/2010/main" val="197534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WEINIG BEWIJS UIT LITERATUUR</a:t>
            </a:r>
            <a:r>
              <a:rPr lang="nl-NL" baseline="0" dirty="0"/>
              <a:t> VOOR CUTANE LP, WEL VEEL BEWIJS VOOR GENITALE LP</a:t>
            </a:r>
            <a:r>
              <a:rPr lang="nl-NL" dirty="0"/>
              <a:t>, DESONDANKS WEL GOED RESULTAAT</a:t>
            </a:r>
          </a:p>
          <a:p>
            <a:r>
              <a:rPr lang="nl-NL" dirty="0"/>
              <a:t>13 patiënten met </a:t>
            </a:r>
            <a:r>
              <a:rPr lang="nl-NL" dirty="0" err="1"/>
              <a:t>lichen</a:t>
            </a:r>
            <a:r>
              <a:rPr lang="nl-NL" dirty="0"/>
              <a:t> </a:t>
            </a:r>
            <a:r>
              <a:rPr lang="nl-NL" dirty="0" err="1"/>
              <a:t>planopilaris</a:t>
            </a:r>
            <a:r>
              <a:rPr lang="nl-NL" dirty="0"/>
              <a:t> (LPP) in Koeweit behandeld met tweemaal daags </a:t>
            </a:r>
            <a:r>
              <a:rPr lang="nl-NL" dirty="0" err="1"/>
              <a:t>tacrolimus</a:t>
            </a:r>
            <a:endParaRPr lang="nl-NL" dirty="0"/>
          </a:p>
        </p:txBody>
      </p:sp>
      <p:sp>
        <p:nvSpPr>
          <p:cNvPr id="4" name="Slide Number Placeholder 3"/>
          <p:cNvSpPr>
            <a:spLocks noGrp="1"/>
          </p:cNvSpPr>
          <p:nvPr>
            <p:ph type="sldNum" sz="quarter" idx="10"/>
          </p:nvPr>
        </p:nvSpPr>
        <p:spPr/>
        <p:txBody>
          <a:bodyPr/>
          <a:lstStyle/>
          <a:p>
            <a:fld id="{697381A9-0C9E-4D3A-A28B-AC4E168A57BC}" type="slidenum">
              <a:rPr lang="nl-NL" smtClean="0"/>
              <a:pPr/>
              <a:t>27</a:t>
            </a:fld>
            <a:endParaRPr lang="nl-NL" dirty="0"/>
          </a:p>
        </p:txBody>
      </p:sp>
    </p:spTree>
    <p:extLst>
      <p:ext uri="{BB962C8B-B14F-4D97-AF65-F5344CB8AC3E}">
        <p14:creationId xmlns:p14="http://schemas.microsoft.com/office/powerpoint/2010/main" val="2494982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Kernaanbevelingen en eerste keus behandeling (niet opties zijn….)</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Bewezen onzinnige interventies die in de praktijk worden gebruikt als dusdanig benoemen en ontraden.</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Uiteraard mag dit onderwerp meerdere dia’s beslaan.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28</a:t>
            </a:fld>
            <a:endParaRPr lang="nl-NL" dirty="0"/>
          </a:p>
        </p:txBody>
      </p:sp>
    </p:spTree>
    <p:extLst>
      <p:ext uri="{BB962C8B-B14F-4D97-AF65-F5344CB8AC3E}">
        <p14:creationId xmlns:p14="http://schemas.microsoft.com/office/powerpoint/2010/main" val="250052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Kernaanbevelingen en eerste keus behandeling (niet opties zijn….)</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Bewezen onzinnige interventies die in de praktijk worden gebruikt als dusdanig benoemen en ontraden.</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Uiteraard mag dit onderwerp meerdere dia’s beslaan.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29</a:t>
            </a:fld>
            <a:endParaRPr lang="nl-NL" dirty="0"/>
          </a:p>
        </p:txBody>
      </p:sp>
    </p:spTree>
    <p:extLst>
      <p:ext uri="{BB962C8B-B14F-4D97-AF65-F5344CB8AC3E}">
        <p14:creationId xmlns:p14="http://schemas.microsoft.com/office/powerpoint/2010/main" val="4941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Voeg eventueel een link toe naar de </a:t>
            </a:r>
            <a:r>
              <a:rPr lang="nl-NL" dirty="0" err="1"/>
              <a:t>richtlijnendatabase</a:t>
            </a:r>
            <a:r>
              <a:rPr lang="nl-NL" dirty="0"/>
              <a:t> in deze dia.</a:t>
            </a:r>
          </a:p>
          <a:p>
            <a:endParaRPr lang="nl-NL" dirty="0"/>
          </a:p>
          <a:p>
            <a:r>
              <a:rPr lang="nl-NL" dirty="0"/>
              <a:t>* Of andere richtlijnontwikkelaar, benoem welke</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1733508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Kernaanbevelingen en eerste keus behandeling (niet opties zijn….)</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Bewezen onzinnige interventies die in de praktijk worden gebruikt als dusdanig benoemen en ontraden.</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Uiteraard mag dit onderwerp meerdere dia’s beslaan.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30</a:t>
            </a:fld>
            <a:endParaRPr lang="nl-NL" dirty="0"/>
          </a:p>
        </p:txBody>
      </p:sp>
    </p:spTree>
    <p:extLst>
      <p:ext uri="{BB962C8B-B14F-4D97-AF65-F5344CB8AC3E}">
        <p14:creationId xmlns:p14="http://schemas.microsoft.com/office/powerpoint/2010/main" val="556230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Kernaanbevelingen en eerste keus behandeling (niet opties zijn….)</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Bewezen onzinnige interventies die in de praktijk worden gebruikt als dusdanig benoemen en ontraden.</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Uiteraard mag dit onderwerp meerdere dia’s beslaan.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31</a:t>
            </a:fld>
            <a:endParaRPr lang="nl-NL" dirty="0"/>
          </a:p>
        </p:txBody>
      </p:sp>
    </p:spTree>
    <p:extLst>
      <p:ext uri="{BB962C8B-B14F-4D97-AF65-F5344CB8AC3E}">
        <p14:creationId xmlns:p14="http://schemas.microsoft.com/office/powerpoint/2010/main" val="2550941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Kernaanbevelingen en eerste keus behandeling (niet opties zijn….)</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Bewezen onzinnige interventies die in de praktijk worden gebruikt als dusdanig benoemen en ontraden.</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Uiteraard mag dit onderwerp meerdere dia’s beslaan.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32</a:t>
            </a:fld>
            <a:endParaRPr lang="nl-NL" dirty="0"/>
          </a:p>
        </p:txBody>
      </p:sp>
    </p:spTree>
    <p:extLst>
      <p:ext uri="{BB962C8B-B14F-4D97-AF65-F5344CB8AC3E}">
        <p14:creationId xmlns:p14="http://schemas.microsoft.com/office/powerpoint/2010/main" val="2522394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dia is optioneel.</a:t>
            </a:r>
          </a:p>
          <a:p>
            <a:pPr>
              <a:lnSpc>
                <a:spcPct val="115000"/>
              </a:lnSpc>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Vervolg beleid: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hoe en op welke termijn moet ingesteld beleid geëvalueerd worden.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opname of verwijs criteria</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poliklinisch vervolg</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33</a:t>
            </a:fld>
            <a:endParaRPr lang="nl-NL" dirty="0"/>
          </a:p>
        </p:txBody>
      </p:sp>
    </p:spTree>
    <p:extLst>
      <p:ext uri="{BB962C8B-B14F-4D97-AF65-F5344CB8AC3E}">
        <p14:creationId xmlns:p14="http://schemas.microsoft.com/office/powerpoint/2010/main" val="793580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dia is optioneel.</a:t>
            </a:r>
          </a:p>
          <a:p>
            <a:pPr>
              <a:lnSpc>
                <a:spcPct val="115000"/>
              </a:lnSpc>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Vervolg beleid: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hoe en op welke termijn moet ingesteld beleid geëvalueerd worden.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opname of verwijs criteria</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poliklinisch vervolg</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34</a:t>
            </a:fld>
            <a:endParaRPr lang="nl-NL" dirty="0"/>
          </a:p>
        </p:txBody>
      </p:sp>
    </p:spTree>
    <p:extLst>
      <p:ext uri="{BB962C8B-B14F-4D97-AF65-F5344CB8AC3E}">
        <p14:creationId xmlns:p14="http://schemas.microsoft.com/office/powerpoint/2010/main" val="739542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dia is optioneel.</a:t>
            </a:r>
          </a:p>
          <a:p>
            <a:pPr>
              <a:lnSpc>
                <a:spcPct val="115000"/>
              </a:lnSpc>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Vervolg beleid: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hoe en op welke termijn moet ingesteld beleid geëvalueerd worden.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opname of verwijs criteria</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poliklinisch vervolg</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35</a:t>
            </a:fld>
            <a:endParaRPr lang="nl-NL" dirty="0"/>
          </a:p>
        </p:txBody>
      </p:sp>
    </p:spTree>
    <p:extLst>
      <p:ext uri="{BB962C8B-B14F-4D97-AF65-F5344CB8AC3E}">
        <p14:creationId xmlns:p14="http://schemas.microsoft.com/office/powerpoint/2010/main" val="1255351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hoor je als dokter minimaal met de patiënt te bespreken.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Minimale informatie voorziening: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prognose</a:t>
            </a:r>
          </a:p>
          <a:p>
            <a:pPr marL="0" indent="0">
              <a:lnSpc>
                <a:spcPct val="115000"/>
              </a:lnSpc>
              <a:spcAft>
                <a:spcPts val="1000"/>
              </a:spcAft>
              <a:buFontTx/>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bijwerkingen en alarmsymptomen. </a:t>
            </a:r>
          </a:p>
          <a:p>
            <a:pPr marL="0" indent="0">
              <a:lnSpc>
                <a:spcPct val="115000"/>
              </a:lnSpc>
              <a:spcAft>
                <a:spcPts val="1000"/>
              </a:spcAft>
              <a:buFontTx/>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Tx/>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Vermeld op deze dia de volgende links indien van toepassing:</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drie vragen https://3goedevragen.nl/logo-pfn/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Patiënteninformatie</a:t>
            </a:r>
            <a:r>
              <a:rPr lang="nl-NL" sz="1800" dirty="0">
                <a:effectLst/>
                <a:latin typeface="Calibri" panose="020F0502020204030204" pitchFamily="34" charset="0"/>
                <a:ea typeface="Calibri" panose="020F0502020204030204" pitchFamily="34" charset="0"/>
                <a:cs typeface="Times New Roman" panose="02020603050405020304" pitchFamily="18" charset="0"/>
              </a:rPr>
              <a:t>/voorlichting: &lt;link PO&gt;, thuisarts.nl, &lt;link evt. keuzehulpen&gt;</a:t>
            </a:r>
          </a:p>
          <a:p>
            <a:pPr marL="0" indent="0">
              <a:lnSpc>
                <a:spcPct val="115000"/>
              </a:lnSpc>
              <a:spcAft>
                <a:spcPts val="1000"/>
              </a:spcAft>
              <a:buFontTx/>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36</a:t>
            </a:fld>
            <a:endParaRPr lang="nl-NL" dirty="0"/>
          </a:p>
        </p:txBody>
      </p:sp>
    </p:spTree>
    <p:extLst>
      <p:ext uri="{BB962C8B-B14F-4D97-AF65-F5344CB8AC3E}">
        <p14:creationId xmlns:p14="http://schemas.microsoft.com/office/powerpoint/2010/main" val="4050141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hoor je als dokter minimaal met de patiënt te bespreken.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Minimale informatie voorziening: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prognose</a:t>
            </a:r>
          </a:p>
          <a:p>
            <a:pPr marL="0" indent="0">
              <a:lnSpc>
                <a:spcPct val="115000"/>
              </a:lnSpc>
              <a:spcAft>
                <a:spcPts val="1000"/>
              </a:spcAft>
              <a:buFontTx/>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bijwerkingen en alarmsymptomen. </a:t>
            </a:r>
          </a:p>
          <a:p>
            <a:pPr marL="0" indent="0">
              <a:lnSpc>
                <a:spcPct val="115000"/>
              </a:lnSpc>
              <a:spcAft>
                <a:spcPts val="1000"/>
              </a:spcAft>
              <a:buFontTx/>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Tx/>
              <a:buNone/>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Vermeld op deze dia de volgende links indien van toepassing:</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drie vragen https://3goedevragen.nl/logo-pfn/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Patiënteninformatie</a:t>
            </a:r>
            <a:r>
              <a:rPr lang="nl-NL" sz="1800" dirty="0">
                <a:effectLst/>
                <a:latin typeface="Calibri" panose="020F0502020204030204" pitchFamily="34" charset="0"/>
                <a:ea typeface="Calibri" panose="020F0502020204030204" pitchFamily="34" charset="0"/>
                <a:cs typeface="Times New Roman" panose="02020603050405020304" pitchFamily="18" charset="0"/>
              </a:rPr>
              <a:t>/voorlichting: &lt;link PO&gt;, thuisarts.nl, &lt;link evt. keuzehulpen&gt;</a:t>
            </a:r>
          </a:p>
          <a:p>
            <a:pPr marL="0" indent="0">
              <a:lnSpc>
                <a:spcPct val="115000"/>
              </a:lnSpc>
              <a:spcAft>
                <a:spcPts val="1000"/>
              </a:spcAft>
              <a:buFontTx/>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37</a:t>
            </a:fld>
            <a:endParaRPr lang="nl-NL" dirty="0"/>
          </a:p>
        </p:txBody>
      </p:sp>
    </p:spTree>
    <p:extLst>
      <p:ext uri="{BB962C8B-B14F-4D97-AF65-F5344CB8AC3E}">
        <p14:creationId xmlns:p14="http://schemas.microsoft.com/office/powerpoint/2010/main" val="2185537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Benoem hier of de zorg anders georganiseerd dient te worden na deze richtlijn. Zo ja – wat dient er anders te worden georganiseerd?</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Aanwijzingen over communicatie met collega’s in eerste en tweede lijn etc. Bijvoorbeeld – welke informatie dient een verwijsbrief minimala te bevatten.</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Kwaliteitsnormen voor organisatie van zorg.</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Wie doet wat en wanneer.</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38</a:t>
            </a:fld>
            <a:endParaRPr lang="nl-NL" dirty="0"/>
          </a:p>
        </p:txBody>
      </p:sp>
    </p:spTree>
    <p:extLst>
      <p:ext uri="{BB962C8B-B14F-4D97-AF65-F5344CB8AC3E}">
        <p14:creationId xmlns:p14="http://schemas.microsoft.com/office/powerpoint/2010/main" val="1491715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Benoem hier of de zorg anders georganiseerd dient te worden na deze richtlijn. Zo ja – wat dient er anders te worden georganiseerd?</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Aanwijzingen over communicatie met collega’s in eerste en tweede lijn etc. Bijvoorbeeld – welke informatie dient een verwijsbrief minimala te bevatten.</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15000"/>
              </a:lnSpc>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Kwaliteitsnormen voor organisatie van zorg.</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Wie doet wat en wanneer.</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39</a:t>
            </a:fld>
            <a:endParaRPr lang="nl-NL" dirty="0"/>
          </a:p>
        </p:txBody>
      </p:sp>
    </p:spTree>
    <p:extLst>
      <p:ext uri="{BB962C8B-B14F-4D97-AF65-F5344CB8AC3E}">
        <p14:creationId xmlns:p14="http://schemas.microsoft.com/office/powerpoint/2010/main" val="382606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Of andere richtlijnontwikkelaar</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27434656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Op welke punten verwacht je dat de richtlijn lastig te implementeren zal zijn?</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Waar ligt dit aan?</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Zijn er aanbevelingen waarbij de verwachting is dat deze veel discussie zullen oproepen in het veld? Welke aanbevelingen zijn dit? </a:t>
            </a: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waren de argumenten van de werkgroep om de aanbevelingen te formuleren zoals zij er nu staan?</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Overige discussiepunten.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40</a:t>
            </a:fld>
            <a:endParaRPr lang="nl-NL" dirty="0"/>
          </a:p>
        </p:txBody>
      </p:sp>
    </p:spTree>
    <p:extLst>
      <p:ext uri="{BB962C8B-B14F-4D97-AF65-F5344CB8AC3E}">
        <p14:creationId xmlns:p14="http://schemas.microsoft.com/office/powerpoint/2010/main" val="543647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Optioneel</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Bespreek hier een (fictief)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patiëntencasus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Leg de nadruk op hoe de zorg er voor deze patiënt er anders uit komt te zien na publicatie van deze richtlijn, dan in de huidige situatie.</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41</a:t>
            </a:fld>
            <a:endParaRPr lang="nl-NL" dirty="0"/>
          </a:p>
        </p:txBody>
      </p:sp>
    </p:spTree>
    <p:extLst>
      <p:ext uri="{BB962C8B-B14F-4D97-AF65-F5344CB8AC3E}">
        <p14:creationId xmlns:p14="http://schemas.microsoft.com/office/powerpoint/2010/main" val="11609475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Benoem hier nogmaals wat de belangrijkste veranderingen zijn, en wat men voortaan anders moet doen in de zorg voor patiënten met XXX.</a:t>
            </a:r>
          </a:p>
          <a:p>
            <a:pPr>
              <a:spcAft>
                <a:spcPts val="1000"/>
              </a:spcAft>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Wat wil je dat het publiek onthoudt na deze presentatie?</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42</a:t>
            </a:fld>
            <a:endParaRPr lang="nl-NL" dirty="0"/>
          </a:p>
        </p:txBody>
      </p:sp>
    </p:spTree>
    <p:extLst>
      <p:ext uri="{BB962C8B-B14F-4D97-AF65-F5344CB8AC3E}">
        <p14:creationId xmlns:p14="http://schemas.microsoft.com/office/powerpoint/2010/main" val="2135899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spcAft>
                <a:spcPts val="10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Afsluiting</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43</a:t>
            </a:fld>
            <a:endParaRPr lang="nl-NL" dirty="0"/>
          </a:p>
        </p:txBody>
      </p:sp>
    </p:spTree>
    <p:extLst>
      <p:ext uri="{BB962C8B-B14F-4D97-AF65-F5344CB8AC3E}">
        <p14:creationId xmlns:p14="http://schemas.microsoft.com/office/powerpoint/2010/main" val="3081383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Hierna zijn een paar dia’s die gebruikt kunnen worden als hulpmiddel bij het opstellen van de presentatie.</a:t>
            </a:r>
          </a:p>
          <a:p>
            <a:endParaRPr lang="nl-NL" dirty="0"/>
          </a:p>
          <a:p>
            <a:r>
              <a:rPr lang="nl-NL" dirty="0"/>
              <a:t>Deze dia’s kunnen </a:t>
            </a:r>
            <a:r>
              <a:rPr lang="nl-NL" dirty="0" err="1"/>
              <a:t>evt</a:t>
            </a:r>
            <a:r>
              <a:rPr lang="nl-NL" dirty="0"/>
              <a:t> ook worden getoond tijdens een discussie over de richtlijn na de presentatie.</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44</a:t>
            </a:fld>
            <a:endParaRPr lang="nl-NL" dirty="0"/>
          </a:p>
        </p:txBody>
      </p:sp>
    </p:spTree>
    <p:extLst>
      <p:ext uri="{BB962C8B-B14F-4D97-AF65-F5344CB8AC3E}">
        <p14:creationId xmlns:p14="http://schemas.microsoft.com/office/powerpoint/2010/main" val="38453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a:latin typeface="Arial" panose="020B0604020202020204" pitchFamily="34" charset="0"/>
              </a:rPr>
              <a:t>Kan </a:t>
            </a:r>
            <a:r>
              <a:rPr lang="en-GB" altLang="nl-NL" b="1" dirty="0" err="1">
                <a:latin typeface="Arial" panose="020B0604020202020204" pitchFamily="34" charset="0"/>
              </a:rPr>
              <a:t>als</a:t>
            </a:r>
            <a:r>
              <a:rPr lang="en-GB" altLang="nl-NL" b="1" dirty="0">
                <a:latin typeface="Arial" panose="020B0604020202020204" pitchFamily="34" charset="0"/>
              </a:rPr>
              <a:t> </a:t>
            </a:r>
            <a:r>
              <a:rPr lang="en-GB" altLang="nl-NL" b="1" dirty="0" err="1">
                <a:latin typeface="Arial" panose="020B0604020202020204" pitchFamily="34" charset="0"/>
              </a:rPr>
              <a:t>aanvulling</a:t>
            </a:r>
            <a:r>
              <a:rPr lang="en-GB" altLang="nl-NL" b="1" dirty="0">
                <a:latin typeface="Arial" panose="020B0604020202020204" pitchFamily="34" charset="0"/>
              </a:rPr>
              <a:t> </a:t>
            </a:r>
            <a:r>
              <a:rPr lang="en-GB" altLang="nl-NL" b="1" dirty="0" err="1">
                <a:latin typeface="Arial" panose="020B0604020202020204" pitchFamily="34" charset="0"/>
              </a:rPr>
              <a:t>worden</a:t>
            </a:r>
            <a:r>
              <a:rPr lang="en-GB" altLang="nl-NL" b="1" dirty="0">
                <a:latin typeface="Arial" panose="020B0604020202020204" pitchFamily="34" charset="0"/>
              </a:rPr>
              <a:t> </a:t>
            </a:r>
            <a:r>
              <a:rPr lang="en-GB" altLang="nl-NL" b="1" dirty="0" err="1">
                <a:latin typeface="Arial" panose="020B0604020202020204" pitchFamily="34" charset="0"/>
              </a:rPr>
              <a:t>gebruikt</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Notitie</a:t>
            </a:r>
            <a:r>
              <a:rPr lang="en-GB" altLang="nl-NL" b="1" dirty="0">
                <a:latin typeface="Arial" panose="020B0604020202020204" pitchFamily="34" charset="0"/>
              </a:rPr>
              <a:t> voor </a:t>
            </a:r>
            <a:r>
              <a:rPr lang="en-GB" altLang="nl-NL" b="1" dirty="0" err="1">
                <a:latin typeface="Arial" panose="020B0604020202020204" pitchFamily="34" charset="0"/>
              </a:rPr>
              <a:t>presentator</a:t>
            </a:r>
            <a:endParaRPr lang="en-GB" altLang="nl-NL" b="1" dirty="0">
              <a:latin typeface="Arial" panose="020B0604020202020204" pitchFamily="34" charset="0"/>
            </a:endParaRPr>
          </a:p>
          <a:p>
            <a:pPr eaLnBrk="1" hangingPunct="1"/>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vragen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suggesties</a:t>
            </a:r>
            <a:r>
              <a:rPr lang="en-GB" altLang="nl-NL" b="0" dirty="0">
                <a:latin typeface="Arial" panose="020B0604020202020204" pitchFamily="34" charset="0"/>
              </a:rPr>
              <a:t> die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ontwikkeld</a:t>
            </a:r>
            <a:r>
              <a:rPr lang="en-GB" altLang="nl-NL" b="0" dirty="0">
                <a:latin typeface="Arial" panose="020B0604020202020204" pitchFamily="34" charset="0"/>
              </a:rPr>
              <a:t> om de </a:t>
            </a:r>
            <a:r>
              <a:rPr lang="en-GB" altLang="nl-NL" b="0" dirty="0" err="1">
                <a:latin typeface="Arial" panose="020B0604020202020204" pitchFamily="34" charset="0"/>
              </a:rPr>
              <a:t>discussie</a:t>
            </a:r>
            <a:r>
              <a:rPr lang="en-GB" altLang="nl-NL" b="0" dirty="0">
                <a:latin typeface="Arial" panose="020B0604020202020204" pitchFamily="34" charset="0"/>
              </a:rPr>
              <a:t> </a:t>
            </a:r>
            <a:r>
              <a:rPr lang="en-GB" altLang="nl-NL" b="0" dirty="0" err="1">
                <a:latin typeface="Arial" panose="020B0604020202020204" pitchFamily="34" charset="0"/>
              </a:rPr>
              <a:t>bij</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presentatie</a:t>
            </a:r>
            <a:r>
              <a:rPr lang="en-GB" altLang="nl-NL" b="0" dirty="0">
                <a:latin typeface="Arial" panose="020B0604020202020204" pitchFamily="34" charset="0"/>
              </a:rPr>
              <a:t> </a:t>
            </a:r>
            <a:r>
              <a:rPr lang="en-GB" altLang="nl-NL" b="0" dirty="0" err="1">
                <a:latin typeface="Arial" panose="020B0604020202020204" pitchFamily="34" charset="0"/>
              </a:rPr>
              <a:t>te</a:t>
            </a:r>
            <a:r>
              <a:rPr lang="en-GB" altLang="nl-NL" b="0" dirty="0">
                <a:latin typeface="Arial" panose="020B0604020202020204" pitchFamily="34" charset="0"/>
              </a:rPr>
              <a:t> op gang </a:t>
            </a:r>
            <a:r>
              <a:rPr lang="en-GB" altLang="nl-NL" b="0" dirty="0" err="1">
                <a:latin typeface="Arial" panose="020B0604020202020204" pitchFamily="34" charset="0"/>
              </a:rPr>
              <a:t>te</a:t>
            </a:r>
            <a:r>
              <a:rPr lang="en-GB" altLang="nl-NL" b="0" dirty="0">
                <a:latin typeface="Arial" panose="020B0604020202020204" pitchFamily="34" charset="0"/>
              </a:rPr>
              <a:t> </a:t>
            </a:r>
            <a:r>
              <a:rPr lang="en-GB" altLang="nl-NL" b="0" dirty="0" err="1">
                <a:latin typeface="Arial" panose="020B0604020202020204" pitchFamily="34" charset="0"/>
              </a:rPr>
              <a:t>brengen</a:t>
            </a:r>
            <a:r>
              <a:rPr lang="en-GB" altLang="nl-NL" b="0" dirty="0">
                <a:latin typeface="Arial" panose="020B0604020202020204" pitchFamily="34" charset="0"/>
              </a:rPr>
              <a:t> – </a:t>
            </a:r>
            <a:r>
              <a:rPr lang="en-GB" altLang="nl-NL" b="0" dirty="0" err="1">
                <a:latin typeface="Arial" panose="020B0604020202020204" pitchFamily="34" charset="0"/>
              </a:rPr>
              <a:t>vervang</a:t>
            </a:r>
            <a:r>
              <a:rPr lang="en-GB" altLang="nl-NL" b="0" dirty="0">
                <a:latin typeface="Arial" panose="020B0604020202020204" pitchFamily="34" charset="0"/>
              </a:rPr>
              <a:t> </a:t>
            </a:r>
            <a:r>
              <a:rPr lang="en-GB" altLang="nl-NL" b="0" dirty="0" err="1">
                <a:latin typeface="Arial" panose="020B0604020202020204" pitchFamily="34" charset="0"/>
              </a:rPr>
              <a:t>deze</a:t>
            </a:r>
            <a:r>
              <a:rPr lang="en-GB" altLang="nl-NL" b="0" dirty="0">
                <a:latin typeface="Arial" panose="020B0604020202020204" pitchFamily="34" charset="0"/>
              </a:rPr>
              <a:t> of pas </a:t>
            </a:r>
            <a:r>
              <a:rPr lang="en-GB" altLang="nl-NL" b="0" dirty="0" err="1">
                <a:latin typeface="Arial" panose="020B0604020202020204" pitchFamily="34" charset="0"/>
              </a:rPr>
              <a:t>deze</a:t>
            </a:r>
            <a:r>
              <a:rPr lang="en-GB" altLang="nl-NL" b="0" dirty="0">
                <a:latin typeface="Arial" panose="020B0604020202020204" pitchFamily="34" charset="0"/>
              </a:rPr>
              <a:t> </a:t>
            </a:r>
            <a:r>
              <a:rPr lang="en-GB" altLang="nl-NL" b="0" dirty="0" err="1">
                <a:latin typeface="Arial" panose="020B0604020202020204" pitchFamily="34" charset="0"/>
              </a:rPr>
              <a:t>punten</a:t>
            </a:r>
            <a:r>
              <a:rPr lang="en-GB" altLang="nl-NL" b="0" dirty="0">
                <a:latin typeface="Arial" panose="020B0604020202020204" pitchFamily="34" charset="0"/>
              </a:rPr>
              <a:t> </a:t>
            </a:r>
            <a:r>
              <a:rPr lang="en-GB" altLang="nl-NL" b="0" dirty="0" err="1">
                <a:latin typeface="Arial" panose="020B0604020202020204" pitchFamily="34" charset="0"/>
              </a:rPr>
              <a:t>aan</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gelang</a:t>
            </a:r>
            <a:r>
              <a:rPr lang="en-GB" altLang="nl-NL" b="0" dirty="0">
                <a:latin typeface="Arial" panose="020B0604020202020204" pitchFamily="34" charset="0"/>
              </a:rPr>
              <a:t> </a:t>
            </a:r>
            <a:r>
              <a:rPr lang="en-GB" altLang="nl-NL" b="0" dirty="0" err="1">
                <a:latin typeface="Arial" panose="020B0604020202020204" pitchFamily="34" charset="0"/>
              </a:rPr>
              <a:t>uw</a:t>
            </a:r>
            <a:r>
              <a:rPr lang="en-GB" altLang="nl-NL" b="0" dirty="0">
                <a:latin typeface="Arial" panose="020B0604020202020204" pitchFamily="34" charset="0"/>
              </a:rPr>
              <a:t> </a:t>
            </a:r>
            <a:r>
              <a:rPr lang="en-GB" altLang="nl-NL" b="0" dirty="0" err="1">
                <a:latin typeface="Arial" panose="020B0604020202020204" pitchFamily="34" charset="0"/>
              </a:rPr>
              <a:t>lokale</a:t>
            </a:r>
            <a:r>
              <a:rPr lang="en-GB" altLang="nl-NL" b="0" dirty="0">
                <a:latin typeface="Arial" panose="020B0604020202020204" pitchFamily="34" charset="0"/>
              </a:rPr>
              <a:t> </a:t>
            </a:r>
            <a:r>
              <a:rPr lang="en-GB" altLang="nl-NL" b="0" dirty="0" err="1">
                <a:latin typeface="Arial" panose="020B0604020202020204" pitchFamily="34" charset="0"/>
              </a:rPr>
              <a:t>situatie</a:t>
            </a:r>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1" dirty="0" err="1">
                <a:latin typeface="Arial" panose="020B0604020202020204" pitchFamily="34" charset="0"/>
              </a:rPr>
              <a:t>Additionele</a:t>
            </a:r>
            <a:r>
              <a:rPr lang="en-GB" altLang="nl-NL" b="1" dirty="0">
                <a:latin typeface="Arial" panose="020B0604020202020204" pitchFamily="34" charset="0"/>
              </a:rPr>
              <a:t> </a:t>
            </a:r>
            <a:r>
              <a:rPr lang="en-GB" altLang="nl-NL" b="1" dirty="0" err="1">
                <a:latin typeface="Arial" panose="020B0604020202020204" pitchFamily="34" charset="0"/>
              </a:rPr>
              <a:t>vragen</a:t>
            </a:r>
            <a:endParaRPr lang="en-GB" altLang="nl-NL" b="1" dirty="0">
              <a:latin typeface="Arial" panose="020B0604020202020204" pitchFamily="34" charset="0"/>
            </a:endParaRPr>
          </a:p>
          <a:p>
            <a:pPr eaLnBrk="1" hangingPunct="1"/>
            <a:endParaRPr lang="en-GB" altLang="nl-NL" b="1" dirty="0">
              <a:latin typeface="Arial" panose="020B0604020202020204" pitchFamily="34" charset="0"/>
            </a:endParaRPr>
          </a:p>
          <a:p>
            <a:pPr eaLnBrk="1" hangingPunct="1"/>
            <a:r>
              <a:rPr lang="en-GB" altLang="nl-NL" b="1" dirty="0" err="1">
                <a:latin typeface="Arial" panose="020B0604020202020204" pitchFamily="34" charset="0"/>
              </a:rPr>
              <a:t>Verdere</a:t>
            </a:r>
            <a:r>
              <a:rPr lang="en-GB" altLang="nl-NL" b="1" dirty="0">
                <a:latin typeface="Arial" panose="020B0604020202020204" pitchFamily="34" charset="0"/>
              </a:rPr>
              <a:t> </a:t>
            </a:r>
            <a:r>
              <a:rPr lang="en-GB" altLang="nl-NL" b="1" dirty="0" err="1">
                <a:latin typeface="Arial" panose="020B0604020202020204" pitchFamily="34" charset="0"/>
              </a:rPr>
              <a:t>informatie</a:t>
            </a:r>
            <a:endParaRPr lang="en-GB" altLang="nl-NL" b="1"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45</a:t>
            </a:fld>
            <a:endParaRPr lang="nl-NL" dirty="0"/>
          </a:p>
        </p:txBody>
      </p:sp>
    </p:spTree>
    <p:extLst>
      <p:ext uri="{BB962C8B-B14F-4D97-AF65-F5344CB8AC3E}">
        <p14:creationId xmlns:p14="http://schemas.microsoft.com/office/powerpoint/2010/main" val="34944289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aantal</a:t>
            </a:r>
            <a:r>
              <a:rPr lang="en-GB" altLang="nl-NL" b="0" dirty="0">
                <a:latin typeface="Arial" panose="020B0604020202020204" pitchFamily="34" charset="0"/>
              </a:rPr>
              <a:t> tools </a:t>
            </a:r>
            <a:r>
              <a:rPr lang="en-GB" altLang="nl-NL" b="0" dirty="0" err="1">
                <a:latin typeface="Arial" panose="020B0604020202020204" pitchFamily="34" charset="0"/>
              </a:rPr>
              <a:t>opgesteld</a:t>
            </a:r>
            <a:r>
              <a:rPr lang="en-GB" altLang="nl-NL" b="0" dirty="0">
                <a:latin typeface="Arial" panose="020B0604020202020204" pitchFamily="34" charset="0"/>
              </a:rPr>
              <a:t>:</a:t>
            </a:r>
          </a:p>
          <a:p>
            <a:pPr eaLnBrk="1" hangingPunct="1"/>
            <a:r>
              <a:rPr lang="en-GB" altLang="nl-NL" b="0" dirty="0" err="1">
                <a:latin typeface="Arial" panose="020B0604020202020204" pitchFamily="34" charset="0"/>
              </a:rPr>
              <a:t>Hier</a:t>
            </a:r>
            <a:r>
              <a:rPr lang="en-GB" altLang="nl-NL" b="0" dirty="0">
                <a:latin typeface="Arial" panose="020B0604020202020204" pitchFamily="34" charset="0"/>
              </a:rPr>
              <a:t> </a:t>
            </a:r>
            <a:r>
              <a:rPr lang="en-GB" altLang="nl-NL" b="0" dirty="0" err="1">
                <a:latin typeface="Arial" panose="020B0604020202020204" pitchFamily="34" charset="0"/>
              </a:rPr>
              <a:t>kan</a:t>
            </a:r>
            <a:r>
              <a:rPr lang="en-GB" altLang="nl-NL" b="0" dirty="0">
                <a:latin typeface="Arial" panose="020B0604020202020204" pitchFamily="34" charset="0"/>
              </a:rPr>
              <a:t> </a:t>
            </a:r>
            <a:r>
              <a:rPr lang="en-GB" altLang="nl-NL" b="0" dirty="0" err="1">
                <a:latin typeface="Arial" panose="020B0604020202020204" pitchFamily="34" charset="0"/>
              </a:rPr>
              <a:t>worden</a:t>
            </a:r>
            <a:r>
              <a:rPr lang="en-GB" altLang="nl-NL" b="0" dirty="0">
                <a:latin typeface="Arial" panose="020B0604020202020204" pitchFamily="34" charset="0"/>
              </a:rPr>
              <a:t> </a:t>
            </a:r>
            <a:r>
              <a:rPr lang="en-GB" altLang="nl-NL" b="0" dirty="0" err="1">
                <a:latin typeface="Arial" panose="020B0604020202020204" pitchFamily="34" charset="0"/>
              </a:rPr>
              <a:t>verwezen</a:t>
            </a:r>
            <a:r>
              <a:rPr lang="en-GB" altLang="nl-NL" b="0" dirty="0">
                <a:latin typeface="Arial" panose="020B0604020202020204" pitchFamily="34" charset="0"/>
              </a:rPr>
              <a:t> </a:t>
            </a:r>
            <a:r>
              <a:rPr lang="en-GB" altLang="nl-NL" b="0" dirty="0" err="1">
                <a:latin typeface="Arial" panose="020B0604020202020204" pitchFamily="34" charset="0"/>
              </a:rPr>
              <a:t>naar</a:t>
            </a:r>
            <a:r>
              <a:rPr lang="en-GB" altLang="nl-NL" b="0" dirty="0">
                <a:latin typeface="Arial" panose="020B0604020202020204" pitchFamily="34" charset="0"/>
              </a:rPr>
              <a:t> </a:t>
            </a:r>
            <a:r>
              <a:rPr lang="en-GB" altLang="nl-NL" b="0" dirty="0" err="1">
                <a:latin typeface="Arial" panose="020B0604020202020204" pitchFamily="34" charset="0"/>
              </a:rPr>
              <a:t>relevante</a:t>
            </a:r>
            <a:r>
              <a:rPr lang="en-GB" altLang="nl-NL" b="0" dirty="0">
                <a:latin typeface="Arial" panose="020B0604020202020204" pitchFamily="34" charset="0"/>
              </a:rPr>
              <a:t> </a:t>
            </a:r>
            <a:r>
              <a:rPr lang="en-GB" altLang="nl-NL" b="0" dirty="0" err="1">
                <a:latin typeface="Arial" panose="020B0604020202020204" pitchFamily="34" charset="0"/>
              </a:rPr>
              <a:t>implementatietools</a:t>
            </a:r>
            <a:r>
              <a:rPr lang="en-GB" altLang="nl-NL" b="0" dirty="0">
                <a:latin typeface="Arial" panose="020B0604020202020204" pitchFamily="34" charset="0"/>
              </a:rPr>
              <a:t> </a:t>
            </a:r>
            <a:r>
              <a:rPr lang="en-GB" altLang="nl-NL" b="0" dirty="0" err="1">
                <a:latin typeface="Arial" panose="020B0604020202020204" pitchFamily="34" charset="0"/>
              </a:rPr>
              <a:t>zoals</a:t>
            </a:r>
            <a:r>
              <a:rPr lang="en-GB" altLang="nl-NL" b="0" dirty="0">
                <a:latin typeface="Arial" panose="020B0604020202020204" pitchFamily="34" charset="0"/>
              </a:rPr>
              <a:t> </a:t>
            </a:r>
            <a:r>
              <a:rPr lang="en-GB" altLang="nl-NL" b="0" dirty="0" err="1">
                <a:latin typeface="Arial" panose="020B0604020202020204" pitchFamily="34" charset="0"/>
              </a:rPr>
              <a:t>samenvattingen</a:t>
            </a:r>
            <a:r>
              <a:rPr lang="en-GB" altLang="nl-NL" b="0" dirty="0">
                <a:latin typeface="Arial" panose="020B0604020202020204" pitchFamily="34" charset="0"/>
              </a:rPr>
              <a:t>, webinars e-learnings, </a:t>
            </a:r>
            <a:r>
              <a:rPr lang="en-GB" altLang="nl-NL" b="0" dirty="0" err="1">
                <a:latin typeface="Arial" panose="020B0604020202020204" pitchFamily="34" charset="0"/>
              </a:rPr>
              <a:t>stroomdiagrammen</a:t>
            </a:r>
            <a:r>
              <a:rPr lang="en-GB" altLang="nl-NL" b="0" dirty="0">
                <a:latin typeface="Arial" panose="020B0604020202020204" pitchFamily="34" charset="0"/>
              </a:rPr>
              <a:t>, </a:t>
            </a:r>
            <a:r>
              <a:rPr lang="en-GB" altLang="nl-NL" b="0" dirty="0" err="1">
                <a:latin typeface="Arial" panose="020B0604020202020204" pitchFamily="34" charset="0"/>
              </a:rPr>
              <a:t>voorbeelden</a:t>
            </a:r>
            <a:r>
              <a:rPr lang="en-GB" altLang="nl-NL" b="0" dirty="0">
                <a:latin typeface="Arial" panose="020B0604020202020204" pitchFamily="34" charset="0"/>
              </a:rPr>
              <a:t> van locale </a:t>
            </a:r>
            <a:r>
              <a:rPr lang="en-GB" altLang="nl-NL" b="0" dirty="0" err="1">
                <a:latin typeface="Arial" panose="020B0604020202020204" pitchFamily="34" charset="0"/>
              </a:rPr>
              <a:t>protocollen</a:t>
            </a:r>
            <a:r>
              <a:rPr lang="en-GB" altLang="nl-NL" b="0">
                <a:latin typeface="Arial" panose="020B0604020202020204" pitchFamily="34" charset="0"/>
              </a:rPr>
              <a:t> etc.</a:t>
            </a:r>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endParaRPr lang="en-GB" altLang="nl-NL" b="0" dirty="0">
              <a:latin typeface="Arial" panose="020B0604020202020204" pitchFamily="34" charset="0"/>
            </a:endParaRPr>
          </a:p>
          <a:p>
            <a:pPr eaLnBrk="1" hangingPunct="1"/>
            <a:r>
              <a:rPr lang="en-GB" altLang="nl-NL" b="0" dirty="0" err="1">
                <a:latin typeface="Arial" panose="020B0604020202020204" pitchFamily="34" charset="0"/>
              </a:rPr>
              <a:t>Als</a:t>
            </a:r>
            <a:r>
              <a:rPr lang="en-GB" altLang="nl-NL" b="0" dirty="0">
                <a:latin typeface="Arial" panose="020B0604020202020204" pitchFamily="34" charset="0"/>
              </a:rPr>
              <a:t> u </a:t>
            </a:r>
            <a:r>
              <a:rPr lang="en-GB" altLang="nl-NL" b="0" dirty="0" err="1">
                <a:latin typeface="Arial" panose="020B0604020202020204" pitchFamily="34" charset="0"/>
              </a:rPr>
              <a:t>deze</a:t>
            </a:r>
            <a:r>
              <a:rPr lang="en-GB" altLang="nl-NL" b="0" dirty="0">
                <a:latin typeface="Arial" panose="020B0604020202020204" pitchFamily="34" charset="0"/>
              </a:rPr>
              <a:t> presentative </a:t>
            </a:r>
            <a:r>
              <a:rPr lang="en-GB" altLang="nl-NL" b="0" dirty="0" err="1">
                <a:latin typeface="Arial" panose="020B0604020202020204" pitchFamily="34" charset="0"/>
              </a:rPr>
              <a:t>geeft</a:t>
            </a:r>
            <a:r>
              <a:rPr lang="en-GB" altLang="nl-NL" b="0" dirty="0">
                <a:latin typeface="Arial" panose="020B0604020202020204" pitchFamily="34" charset="0"/>
              </a:rPr>
              <a:t> met </a:t>
            </a:r>
            <a:r>
              <a:rPr lang="en-GB" altLang="nl-NL" b="0" dirty="0" err="1">
                <a:latin typeface="Arial" panose="020B0604020202020204" pitchFamily="34" charset="0"/>
              </a:rPr>
              <a:t>internetverbinding</a:t>
            </a:r>
            <a:r>
              <a:rPr lang="en-GB" altLang="nl-NL" b="0" dirty="0">
                <a:latin typeface="Arial" panose="020B0604020202020204" pitchFamily="34" charset="0"/>
              </a:rPr>
              <a:t> </a:t>
            </a:r>
            <a:r>
              <a:rPr lang="en-GB" altLang="nl-NL" b="0" dirty="0" err="1">
                <a:latin typeface="Arial" panose="020B0604020202020204" pitchFamily="34" charset="0"/>
              </a:rPr>
              <a:t>kunt</a:t>
            </a:r>
            <a:r>
              <a:rPr lang="en-GB" altLang="nl-NL" b="0" dirty="0">
                <a:latin typeface="Arial" panose="020B0604020202020204" pitchFamily="34" charset="0"/>
              </a:rPr>
              <a:t> u via </a:t>
            </a:r>
            <a:r>
              <a:rPr lang="en-GB" altLang="nl-NL" b="0" dirty="0" err="1">
                <a:latin typeface="Arial" panose="020B0604020202020204" pitchFamily="34" charset="0"/>
              </a:rPr>
              <a:t>deze</a:t>
            </a:r>
            <a:r>
              <a:rPr lang="en-GB" altLang="nl-NL" b="0" dirty="0">
                <a:latin typeface="Arial" panose="020B0604020202020204" pitchFamily="34" charset="0"/>
              </a:rPr>
              <a:t> link direct </a:t>
            </a:r>
            <a:r>
              <a:rPr lang="en-GB" altLang="nl-NL" b="0" dirty="0" err="1">
                <a:latin typeface="Arial" panose="020B0604020202020204" pitchFamily="34" charset="0"/>
              </a:rPr>
              <a:t>naar</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en</a:t>
            </a:r>
            <a:r>
              <a:rPr lang="en-GB" altLang="nl-NL" b="0" dirty="0">
                <a:latin typeface="Arial" panose="020B0604020202020204" pitchFamily="34" charset="0"/>
              </a:rPr>
              <a:t> </a:t>
            </a:r>
            <a:r>
              <a:rPr lang="en-GB" altLang="nl-NL" b="0" dirty="0" err="1">
                <a:latin typeface="Arial" panose="020B0604020202020204" pitchFamily="34" charset="0"/>
              </a:rPr>
              <a:t>bijgevoegde</a:t>
            </a:r>
            <a:r>
              <a:rPr lang="en-GB" altLang="nl-NL" b="0" dirty="0">
                <a:latin typeface="Arial" panose="020B0604020202020204" pitchFamily="34" charset="0"/>
              </a:rPr>
              <a:t> tools in de </a:t>
            </a:r>
            <a:r>
              <a:rPr lang="en-GB" altLang="nl-NL" b="0" dirty="0" err="1">
                <a:latin typeface="Arial" panose="020B0604020202020204" pitchFamily="34" charset="0"/>
              </a:rPr>
              <a:t>richtlijnendatabase</a:t>
            </a:r>
            <a:r>
              <a:rPr lang="en-GB" altLang="nl-NL" b="0" dirty="0">
                <a:latin typeface="Arial" panose="020B0604020202020204" pitchFamily="34" charset="0"/>
              </a:rPr>
              <a:t>: XXX</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46</a:t>
            </a:fld>
            <a:endParaRPr lang="nl-NL" dirty="0"/>
          </a:p>
        </p:txBody>
      </p:sp>
    </p:spTree>
    <p:extLst>
      <p:ext uri="{BB962C8B-B14F-4D97-AF65-F5344CB8AC3E}">
        <p14:creationId xmlns:p14="http://schemas.microsoft.com/office/powerpoint/2010/main" val="607008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48</a:t>
            </a:fld>
            <a:endParaRPr lang="nl-NL" dirty="0"/>
          </a:p>
        </p:txBody>
      </p:sp>
    </p:spTree>
    <p:extLst>
      <p:ext uri="{BB962C8B-B14F-4D97-AF65-F5344CB8AC3E}">
        <p14:creationId xmlns:p14="http://schemas.microsoft.com/office/powerpoint/2010/main" val="2041113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49</a:t>
            </a:fld>
            <a:endParaRPr lang="nl-NL" dirty="0"/>
          </a:p>
        </p:txBody>
      </p:sp>
    </p:spTree>
    <p:extLst>
      <p:ext uri="{BB962C8B-B14F-4D97-AF65-F5344CB8AC3E}">
        <p14:creationId xmlns:p14="http://schemas.microsoft.com/office/powerpoint/2010/main" val="64198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Meestal gaat een richtlijn over een aandoening – beschrijf in dat geval de betreffende patiëntpopulatie.</a:t>
            </a:r>
          </a:p>
          <a:p>
            <a:r>
              <a:rPr lang="nl-NL" dirty="0"/>
              <a:t>Soms gaat een richtlijn over een deel van een </a:t>
            </a:r>
            <a:r>
              <a:rPr lang="nl-NL" dirty="0" err="1"/>
              <a:t>zorgpad</a:t>
            </a:r>
            <a:r>
              <a:rPr lang="nl-NL" dirty="0"/>
              <a:t> (bijvoorbeeld: diagnostiek van patiënten met bepaalde symptomen, nazorg en revalidatie van een groep patiënten), beschrijf in dit geval hier ook de afbakening.</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426837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337698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dirty="0"/>
              <a:t>Wat is er nieuw in de richtlijn? -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Bij een herziening van een richtlijn: wat zijn de belangrijkste wijzigingen ten opzichte van de vorige richtlijn?</a:t>
            </a:r>
          </a:p>
          <a:p>
            <a:r>
              <a:rPr lang="nl-NL" sz="1800" dirty="0">
                <a:effectLst/>
                <a:latin typeface="Calibri" panose="020F0502020204030204" pitchFamily="34" charset="0"/>
                <a:cs typeface="Times New Roman" panose="02020603050405020304" pitchFamily="18" charset="0"/>
              </a:rPr>
              <a:t>Benoem hier de belangrijkste wijzigingen ten opzichte van de huidige zorgsituatie. Uiteraard kan dit ook op meerdere dia’s.</a:t>
            </a:r>
          </a:p>
          <a:p>
            <a:endParaRPr lang="nl-NL" sz="1800" dirty="0">
              <a:effectLst/>
              <a:latin typeface="Calibri" panose="020F0502020204030204" pitchFamily="34" charset="0"/>
              <a:cs typeface="Times New Roman" panose="02020603050405020304" pitchFamily="18" charset="0"/>
            </a:endParaRPr>
          </a:p>
          <a:p>
            <a:r>
              <a:rPr lang="nl-NL" sz="1800" dirty="0">
                <a:effectLst/>
                <a:latin typeface="Calibri" panose="020F0502020204030204" pitchFamily="34" charset="0"/>
                <a:cs typeface="Times New Roman" panose="02020603050405020304" pitchFamily="18" charset="0"/>
              </a:rPr>
              <a:t>Wat is een aandachtspunt? – dit punt is optioneel. Hier kunnen kernpunten benoemd worden, uit oude of herziene richtlijn, die in de praktijk niet geïmplementeerd lijken. Bijvoorbeeld, d</a:t>
            </a:r>
            <a:r>
              <a:rPr lang="nl-NL" sz="1800" dirty="0">
                <a:effectLst/>
                <a:latin typeface="Calibri" panose="020F0502020204030204" pitchFamily="34" charset="0"/>
                <a:ea typeface="Calibri" panose="020F0502020204030204" pitchFamily="34" charset="0"/>
                <a:cs typeface="Times New Roman" panose="02020603050405020304" pitchFamily="18" charset="0"/>
              </a:rPr>
              <a:t>e aanbevelingen die slecht geïmplementeerd zijn in de praktijk of waarbij er praktijkvariatie is. </a:t>
            </a:r>
            <a:endParaRPr lang="nl-NL" sz="1800" dirty="0">
              <a:effectLst/>
              <a:latin typeface="Calibri" panose="020F0502020204030204" pitchFamily="34" charset="0"/>
              <a:cs typeface="Times New Roman" panose="02020603050405020304" pitchFamily="18" charset="0"/>
            </a:endParaRPr>
          </a:p>
          <a:p>
            <a:endParaRPr lang="nl-NL" sz="1800" dirty="0">
              <a:effectLst/>
              <a:latin typeface="Calibri" panose="020F0502020204030204" pitchFamily="34" charset="0"/>
              <a:cs typeface="Times New Roman" panose="02020603050405020304" pitchFamily="18" charset="0"/>
            </a:endParaRPr>
          </a:p>
          <a:p>
            <a:r>
              <a:rPr lang="nl-NL" sz="1800" dirty="0">
                <a:effectLst/>
                <a:latin typeface="Calibri" panose="020F0502020204030204" pitchFamily="34" charset="0"/>
                <a:cs typeface="Times New Roman" panose="02020603050405020304" pitchFamily="18" charset="0"/>
              </a:rPr>
              <a:t>Onderdelen van de richtlijn die niet zijn herzien:</a:t>
            </a:r>
          </a:p>
          <a:p>
            <a:r>
              <a:rPr lang="nl-NL" sz="1800" dirty="0">
                <a:effectLst/>
                <a:latin typeface="Calibri" panose="020F0502020204030204" pitchFamily="34" charset="0"/>
                <a:cs typeface="Times New Roman" panose="02020603050405020304" pitchFamily="18" charset="0"/>
              </a:rPr>
              <a:t>Benoem hier in hoofdlijnen welke modules ongewijzigd zijn gebleven. Bijvoorbeeld – modules over screening, medicamenteuze behandeling en recidief zijn niet herzien.</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334377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Of andere richtlijnontwikkelaar</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273026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is optioneel</a:t>
            </a:r>
          </a:p>
          <a:p>
            <a:endParaRPr lang="nl-NL" dirty="0"/>
          </a:p>
          <a:p>
            <a:r>
              <a:rPr lang="nl-NL" dirty="0"/>
              <a:t>Voeg hier (een) stroomschema(‘s) of stroomdiagram(men) toe ontwikkeld bij de richtlijn(herziening).</a:t>
            </a:r>
          </a:p>
          <a:p>
            <a:r>
              <a:rPr lang="nl-NL" dirty="0"/>
              <a:t>Indien de stroomdiagram niet past – voeg een hyperlink toe naar de </a:t>
            </a:r>
            <a:r>
              <a:rPr lang="nl-NL" dirty="0" err="1"/>
              <a:t>richtlijnendatabase</a:t>
            </a:r>
            <a:r>
              <a:rPr lang="nl-NL" dirty="0"/>
              <a:t> waar de stroomdiagram staat.</a:t>
            </a:r>
          </a:p>
          <a:p>
            <a:r>
              <a:rPr lang="nl-NL" dirty="0"/>
              <a:t>Bespreek de hoofdlijnen van de stroomdiagram. Leg hierbij de nadruk op wat er in de nieuwe richtlijn anders is in een stroomdiagram, dan in de huidige zorgsituatie.</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3515302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0.xml"/><Relationship Id="rId1" Type="http://schemas.openxmlformats.org/officeDocument/2006/relationships/customXml" Target="../../customXml/item9.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nl-NL" noProof="1"/>
              <a:t>[Titel]</a:t>
            </a:r>
          </a:p>
        </p:txBody>
      </p:sp>
      <p:sp>
        <p:nvSpPr>
          <p:cNvPr id="3"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1"/>
            <a:ext cx="12191999" cy="3160491"/>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185" y="-6480"/>
            <a:ext cx="4586400" cy="3366000"/>
          </a:xfrm>
          <a:blipFill dpi="0" rotWithShape="1">
            <a:blip r:embed="rId4" cstate="email">
              <a:extLst>
                <a:ext uri="{28A0092B-C50C-407E-A947-70E740481C1C}">
                  <a14:useLocalDpi xmlns:a14="http://schemas.microsoft.com/office/drawing/2010/main" val="0"/>
                </a:ext>
              </a:extLst>
            </a:blip>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2" name="Group 832">
            <a:extLst>
              <a:ext uri="{FF2B5EF4-FFF2-40B4-BE49-F238E27FC236}">
                <a16:creationId xmlns:a16="http://schemas.microsoft.com/office/drawing/2014/main" id="{FC20E163-4B87-4631-B61C-45BD3E8B4F16}"/>
              </a:ext>
            </a:extLst>
          </p:cNvPr>
          <p:cNvGrpSpPr>
            <a:grpSpLocks noSelect="1" noChangeAspect="1"/>
          </p:cNvGrpSpPr>
          <p:nvPr userDrawn="1"/>
        </p:nvGrpSpPr>
        <p:grpSpPr bwMode="gray">
          <a:xfrm>
            <a:off x="3436051" y="2387963"/>
            <a:ext cx="5323071" cy="2082073"/>
            <a:chOff x="264" y="274"/>
            <a:chExt cx="1332" cy="521"/>
          </a:xfrm>
        </p:grpSpPr>
        <p:sp>
          <p:nvSpPr>
            <p:cNvPr id="3" name="Freeform 833">
              <a:extLst>
                <a:ext uri="{FF2B5EF4-FFF2-40B4-BE49-F238E27FC236}">
                  <a16:creationId xmlns:a16="http://schemas.microsoft.com/office/drawing/2014/main" id="{2ED650BC-A6DD-41BF-A8F1-8FE644ED9B50}"/>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 name="Freeform 834">
              <a:extLst>
                <a:ext uri="{FF2B5EF4-FFF2-40B4-BE49-F238E27FC236}">
                  <a16:creationId xmlns:a16="http://schemas.microsoft.com/office/drawing/2014/main" id="{789DD9CC-685D-4E9C-B832-006E2F32C4E9}"/>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Freeform 835">
              <a:extLst>
                <a:ext uri="{FF2B5EF4-FFF2-40B4-BE49-F238E27FC236}">
                  <a16:creationId xmlns:a16="http://schemas.microsoft.com/office/drawing/2014/main" id="{E011F262-693B-4909-B620-1662D012FF8B}"/>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eeform 836">
              <a:extLst>
                <a:ext uri="{FF2B5EF4-FFF2-40B4-BE49-F238E27FC236}">
                  <a16:creationId xmlns:a16="http://schemas.microsoft.com/office/drawing/2014/main" id="{42B3EB3C-A8A0-49AF-A14C-3CD268F2ED52}"/>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837">
              <a:extLst>
                <a:ext uri="{FF2B5EF4-FFF2-40B4-BE49-F238E27FC236}">
                  <a16:creationId xmlns:a16="http://schemas.microsoft.com/office/drawing/2014/main" id="{E4165864-F241-4D93-9BE6-D351A868DED1}"/>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838">
              <a:extLst>
                <a:ext uri="{FF2B5EF4-FFF2-40B4-BE49-F238E27FC236}">
                  <a16:creationId xmlns:a16="http://schemas.microsoft.com/office/drawing/2014/main" id="{AEB2505F-5214-4760-A36D-467052816B1F}"/>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839">
              <a:extLst>
                <a:ext uri="{FF2B5EF4-FFF2-40B4-BE49-F238E27FC236}">
                  <a16:creationId xmlns:a16="http://schemas.microsoft.com/office/drawing/2014/main" id="{5178B86D-F8AB-4979-AB21-4E0359F9F0B7}"/>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40">
              <a:extLst>
                <a:ext uri="{FF2B5EF4-FFF2-40B4-BE49-F238E27FC236}">
                  <a16:creationId xmlns:a16="http://schemas.microsoft.com/office/drawing/2014/main" id="{10C5A9BA-0593-4396-BD5D-32C4E82FAC18}"/>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19675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56688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3716" y="4505937"/>
            <a:ext cx="1541463"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218657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313" y="2420887"/>
            <a:ext cx="10440000" cy="3736721"/>
          </a:xfrm>
        </p:spPr>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4420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1836000"/>
            <a:ext cx="5040000" cy="4365308"/>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1836000"/>
            <a:ext cx="5040000" cy="4365308"/>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2422800"/>
            <a:ext cx="5040000" cy="37368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2422800"/>
            <a:ext cx="5040000" cy="3736800"/>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8391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
        <p:nvSpPr>
          <p:cNvPr id="4"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4224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0" y="1588"/>
            <a:ext cx="2308225"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2672907" y="368804"/>
            <a:ext cx="8676000" cy="1296000"/>
          </a:xfrm>
          <a:prstGeom prst="rect">
            <a:avLst/>
          </a:prstGeom>
        </p:spPr>
        <p:txBody>
          <a:bodyPr vert="horz" lIns="0" tIns="0" rIns="0" bIns="0" rtlCol="0" anchor="ctr">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937313" y="1837609"/>
            <a:ext cx="10440000" cy="4320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p:txBody>
      </p:sp>
      <p:sp>
        <p:nvSpPr>
          <p:cNvPr id="4" name="Tijdelijke aanduiding voor datum 3"/>
          <p:cNvSpPr>
            <a:spLocks noGrp="1" noSelect="1"/>
          </p:cNvSpPr>
          <p:nvPr>
            <p:ph type="dt" sz="half" idx="2"/>
          </p:nvPr>
        </p:nvSpPr>
        <p:spPr bwMode="gray">
          <a:xfrm>
            <a:off x="9900000" y="6372000"/>
            <a:ext cx="126055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20 januari 2022</a:t>
            </a:fld>
            <a:endParaRPr lang="nl-NL" noProof="1"/>
          </a:p>
        </p:txBody>
      </p:sp>
      <p:sp>
        <p:nvSpPr>
          <p:cNvPr id="5" name="Tijdelijke aanduiding voor voettekst 4"/>
          <p:cNvSpPr>
            <a:spLocks noGrp="1" noSelect="1"/>
          </p:cNvSpPr>
          <p:nvPr>
            <p:ph type="ftr" sz="quarter" idx="3"/>
          </p:nvPr>
        </p:nvSpPr>
        <p:spPr bwMode="gray">
          <a:xfrm>
            <a:off x="2749215" y="6372000"/>
            <a:ext cx="691276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11210132" y="6372000"/>
            <a:ext cx="389689"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 </a:t>
            </a:r>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5" r:id="rId1"/>
    <p:sldLayoutId id="2147483710" r:id="rId2"/>
    <p:sldLayoutId id="2147483719" r:id="rId3"/>
    <p:sldLayoutId id="2147483711" r:id="rId4"/>
    <p:sldLayoutId id="2147483720" r:id="rId5"/>
    <p:sldLayoutId id="2147483713" r:id="rId6"/>
    <p:sldLayoutId id="2147483721" r:id="rId7"/>
    <p:sldLayoutId id="2147483714" r:id="rId8"/>
    <p:sldLayoutId id="2147483728" r:id="rId9"/>
    <p:sldLayoutId id="2147483730" r:id="rId10"/>
    <p:sldLayoutId id="2147483729" r:id="rId11"/>
    <p:sldLayoutId id="2147483718" r:id="rId12"/>
  </p:sldLayoutIdLst>
  <p:hf sldNum="0" hdr="0" ftr="0" dt="0"/>
  <p:txStyles>
    <p:titleStyle>
      <a:lvl1pPr algn="l" defTabSz="1088937" rtl="0" eaLnBrk="1" latinLnBrk="0" hangingPunct="1">
        <a:spcBef>
          <a:spcPct val="0"/>
        </a:spcBef>
        <a:buNone/>
        <a:defRPr sz="3802" b="1" kern="1200">
          <a:solidFill>
            <a:schemeClr val="accent1"/>
          </a:solidFill>
          <a:latin typeface="+mj-lt"/>
          <a:ea typeface="+mj-ea"/>
          <a:cs typeface="+mj-cs"/>
        </a:defRPr>
      </a:lvl1pPr>
    </p:titleStyle>
    <p:bodyStyle>
      <a:lvl1pPr marL="252000" indent="-252000" algn="l" defTabSz="1088937" rtl="0" eaLnBrk="1" latinLnBrk="0" hangingPunct="1">
        <a:spcBef>
          <a:spcPts val="1000"/>
        </a:spcBef>
        <a:buClr>
          <a:schemeClr val="accent2"/>
        </a:buClr>
        <a:buFont typeface="Arial" pitchFamily="34" charset="0"/>
        <a:buChar char="•"/>
        <a:defRPr sz="2400" b="0" kern="1200" baseline="0">
          <a:solidFill>
            <a:schemeClr val="accent1"/>
          </a:solidFill>
          <a:latin typeface="+mn-lt"/>
          <a:ea typeface="+mn-ea"/>
          <a:cs typeface="+mn-cs"/>
        </a:defRPr>
      </a:lvl1pPr>
      <a:lvl2pPr marL="504000" indent="-252000" algn="l" defTabSz="1088937" rtl="0" eaLnBrk="1" latinLnBrk="0" hangingPunct="1">
        <a:spcBef>
          <a:spcPts val="500"/>
        </a:spcBef>
        <a:buClr>
          <a:schemeClr val="accent3"/>
        </a:buClr>
        <a:buFont typeface="Arial" pitchFamily="34" charset="0"/>
        <a:buChar char="•"/>
        <a:defRPr sz="2400" kern="1200">
          <a:solidFill>
            <a:schemeClr val="accent1"/>
          </a:solidFill>
          <a:latin typeface="+mn-lt"/>
          <a:ea typeface="+mn-ea"/>
          <a:cs typeface="+mn-cs"/>
        </a:defRPr>
      </a:lvl2pPr>
      <a:lvl3pPr marL="756000" indent="-252000" algn="l" defTabSz="1088937" rtl="0" eaLnBrk="1" latinLnBrk="0" hangingPunct="1">
        <a:spcBef>
          <a:spcPts val="0"/>
        </a:spcBef>
        <a:buClr>
          <a:schemeClr val="accent4"/>
        </a:buClr>
        <a:buFont typeface="Arial" pitchFamily="34" charset="0"/>
        <a:buChar char="•"/>
        <a:defRPr sz="2400" b="0" kern="1200">
          <a:solidFill>
            <a:schemeClr val="accent1"/>
          </a:solidFill>
          <a:latin typeface="+mn-lt"/>
          <a:ea typeface="+mn-ea"/>
          <a:cs typeface="+mn-cs"/>
        </a:defRPr>
      </a:lvl3pPr>
      <a:lvl4pPr marL="0" indent="0" algn="l" defTabSz="1088937" rtl="0" eaLnBrk="1" latinLnBrk="0" hangingPunct="1">
        <a:spcBef>
          <a:spcPts val="2400"/>
        </a:spcBef>
        <a:buFont typeface="Arial" pitchFamily="34" charset="0"/>
        <a:buNone/>
        <a:defRPr sz="2400" b="1" kern="1200">
          <a:solidFill>
            <a:schemeClr val="accent1"/>
          </a:solidFill>
          <a:latin typeface="+mn-lt"/>
          <a:ea typeface="+mn-ea"/>
          <a:cs typeface="+mn-cs"/>
        </a:defRPr>
      </a:lvl4pPr>
      <a:lvl5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5pPr>
      <a:lvl6pPr marL="252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6pPr>
      <a:lvl7pPr marL="504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7pPr>
      <a:lvl8pPr marL="756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8pPr>
      <a:lvl9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C88CA41-16C3-4FEC-BA92-B3557F7C3FA2}"/>
              </a:ext>
            </a:extLst>
          </p:cNvPr>
          <p:cNvSpPr>
            <a:spLocks noGrp="1" noRot="1" noMove="1" noResize="1" noEditPoints="1" noChangeShapeType="1"/>
          </p:cNvSpPr>
          <p:nvPr>
            <p:ph type="ctrTitle"/>
          </p:nvPr>
        </p:nvSpPr>
        <p:spPr bwMode="gray"/>
        <p:txBody>
          <a:bodyPr/>
          <a:lstStyle/>
          <a:p>
            <a:r>
              <a:rPr lang="nl-NL" dirty="0"/>
              <a:t>Richtlijn Lichen planus</a:t>
            </a:r>
          </a:p>
        </p:txBody>
      </p:sp>
      <p:sp>
        <p:nvSpPr>
          <p:cNvPr id="6" name="Ondertitel 5">
            <a:extLst>
              <a:ext uri="{FF2B5EF4-FFF2-40B4-BE49-F238E27FC236}">
                <a16:creationId xmlns:a16="http://schemas.microsoft.com/office/drawing/2014/main" id="{01369D7B-1692-451C-BE3D-785F563D4A07}"/>
              </a:ext>
            </a:extLst>
          </p:cNvPr>
          <p:cNvSpPr>
            <a:spLocks noGrp="1" noRot="1" noMove="1" noResize="1" noEditPoints="1" noChangeShapeType="1"/>
          </p:cNvSpPr>
          <p:nvPr>
            <p:ph type="subTitle" idx="1"/>
          </p:nvPr>
        </p:nvSpPr>
        <p:spPr bwMode="gray"/>
        <p:txBody>
          <a:bodyPr/>
          <a:lstStyle/>
          <a:p>
            <a:r>
              <a:rPr lang="nl-NL" dirty="0"/>
              <a:t> </a:t>
            </a:r>
          </a:p>
        </p:txBody>
      </p:sp>
      <p:pic>
        <p:nvPicPr>
          <p:cNvPr id="3" name="Tijdelijke aanduiding voor afbeelding 2">
            <a:extLst>
              <a:ext uri="{FF2B5EF4-FFF2-40B4-BE49-F238E27FC236}">
                <a16:creationId xmlns:a16="http://schemas.microsoft.com/office/drawing/2014/main" id="{63982354-627A-44C7-BE94-51DCA3A4AAC6}"/>
              </a:ext>
            </a:extLst>
          </p:cNvPr>
          <p:cNvPicPr>
            <a:picLocks noGrp="1" noSelect="1" noChangeAspect="1"/>
          </p:cNvPicPr>
          <p:nvPr>
            <p:ph type="pic" sz="quarter" idx="13"/>
          </p:nvPr>
        </p:nvPicPr>
        <p:blipFill>
          <a:blip r:embed="rId3" cstate="email">
            <a:extLst>
              <a:ext uri="{28A0092B-C50C-407E-A947-70E740481C1C}">
                <a14:useLocalDpi xmlns:a14="http://schemas.microsoft.com/office/drawing/2010/main" val="0"/>
              </a:ext>
            </a:extLst>
          </a:blip>
          <a:srcRect/>
          <a:stretch>
            <a:fillRect/>
          </a:stretch>
        </p:blipFill>
        <p:spPr bwMode="gray"/>
      </p:pic>
      <p:sp>
        <p:nvSpPr>
          <p:cNvPr id="9" name="Tijdelijke aanduiding voor tekst 8">
            <a:extLst>
              <a:ext uri="{FF2B5EF4-FFF2-40B4-BE49-F238E27FC236}">
                <a16:creationId xmlns:a16="http://schemas.microsoft.com/office/drawing/2014/main" id="{47830313-E362-4400-9EFC-67FB34B1A3CA}"/>
              </a:ext>
            </a:extLst>
          </p:cNvPr>
          <p:cNvSpPr>
            <a:spLocks noGrp="1" noRot="1" noMove="1" noResize="1" noEditPoints="1" noChangeShapeType="1"/>
          </p:cNvSpPr>
          <p:nvPr>
            <p:ph type="body" sz="quarter" idx="16"/>
          </p:nvPr>
        </p:nvSpPr>
        <p:spPr bwMode="gray"/>
        <p:txBody>
          <a:bodyPr/>
          <a:lstStyle/>
          <a:p>
            <a:endParaRPr lang="nl-NL"/>
          </a:p>
        </p:txBody>
      </p:sp>
      <p:sp>
        <p:nvSpPr>
          <p:cNvPr id="8" name="Tijdelijke aanduiding voor tekst 7">
            <a:extLst>
              <a:ext uri="{FF2B5EF4-FFF2-40B4-BE49-F238E27FC236}">
                <a16:creationId xmlns:a16="http://schemas.microsoft.com/office/drawing/2014/main" id="{3C1DCA5E-9B05-42B1-9345-A9F0D9A1DDF8}"/>
              </a:ext>
            </a:extLst>
          </p:cNvPr>
          <p:cNvSpPr>
            <a:spLocks noGrp="1" noRot="1" noMove="1" noResize="1" noEditPoints="1" noChangeShapeType="1"/>
          </p:cNvSpPr>
          <p:nvPr>
            <p:ph type="body" sz="quarter" idx="15"/>
          </p:nvPr>
        </p:nvSpPr>
        <p:spPr bwMode="gray"/>
        <p:txBody>
          <a:bodyPr/>
          <a:lstStyle/>
          <a:p>
            <a:r>
              <a:rPr lang="nl-NL" dirty="0"/>
              <a:t>  </a:t>
            </a:r>
          </a:p>
        </p:txBody>
      </p:sp>
      <p:pic>
        <p:nvPicPr>
          <p:cNvPr id="5" name="Afbeelding 4">
            <a:extLst>
              <a:ext uri="{FF2B5EF4-FFF2-40B4-BE49-F238E27FC236}">
                <a16:creationId xmlns:a16="http://schemas.microsoft.com/office/drawing/2014/main" id="{ACB92617-D990-4357-8591-66B1DDA287E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545859" y="5039266"/>
            <a:ext cx="3214832" cy="15206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Over de Richtlijn Lichen planus</a:t>
            </a:r>
          </a:p>
        </p:txBody>
      </p:sp>
      <p:pic>
        <p:nvPicPr>
          <p:cNvPr id="7" name="Tijdelijke aanduiding voor inhoud 6">
            <a:extLst>
              <a:ext uri="{FF2B5EF4-FFF2-40B4-BE49-F238E27FC236}">
                <a16:creationId xmlns:a16="http://schemas.microsoft.com/office/drawing/2014/main" id="{61AA1FD6-BA29-40D2-B8A8-88B9A715F5F9}"/>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672907" y="1484784"/>
            <a:ext cx="6563218" cy="4319588"/>
          </a:xfrm>
        </p:spPr>
      </p:pic>
    </p:spTree>
    <p:extLst>
      <p:ext uri="{BB962C8B-B14F-4D97-AF65-F5344CB8AC3E}">
        <p14:creationId xmlns:p14="http://schemas.microsoft.com/office/powerpoint/2010/main" val="365447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dirty="0"/>
              <a:t>Immuundysregulatie </a:t>
            </a:r>
          </a:p>
          <a:p>
            <a:r>
              <a:rPr lang="nl-NL" dirty="0"/>
              <a:t>Hoogstwaarschijnlijk een T-lymfocyt gemedieerde ziekte waarbij met name CD8+ T-lymfocyten apoptose van de keratinocyten induceren.</a:t>
            </a:r>
          </a:p>
          <a:p>
            <a:r>
              <a:rPr lang="nl-NL" dirty="0"/>
              <a:t>Infecties</a:t>
            </a:r>
          </a:p>
          <a:p>
            <a:r>
              <a:rPr lang="nl-NL" dirty="0"/>
              <a:t>Omgevingsfactoren </a:t>
            </a:r>
          </a:p>
          <a:p>
            <a:r>
              <a:rPr lang="nl-NL" dirty="0"/>
              <a:t>Genetische factoren  </a:t>
            </a:r>
          </a:p>
          <a:p>
            <a:r>
              <a:rPr lang="nl-NL" dirty="0"/>
              <a:t>Geneesmiddelen, welke? </a:t>
            </a:r>
          </a:p>
          <a:p>
            <a:r>
              <a:rPr lang="nl-NL" dirty="0"/>
              <a:t>ACE-remmers (Phillips 1994, </a:t>
            </a:r>
            <a:r>
              <a:rPr lang="nl-NL" dirty="0" err="1"/>
              <a:t>Rotstein</a:t>
            </a:r>
            <a:r>
              <a:rPr lang="nl-NL" dirty="0"/>
              <a:t> 1989), </a:t>
            </a:r>
            <a:r>
              <a:rPr lang="nl-NL" dirty="0" err="1"/>
              <a:t>thiaziden</a:t>
            </a:r>
            <a:r>
              <a:rPr lang="nl-NL" dirty="0"/>
              <a:t> (Johnston 2002), </a:t>
            </a:r>
            <a:r>
              <a:rPr lang="nl-NL" dirty="0" err="1"/>
              <a:t>bèta-blokkers</a:t>
            </a:r>
            <a:r>
              <a:rPr lang="nl-NL" dirty="0"/>
              <a:t> (</a:t>
            </a:r>
            <a:r>
              <a:rPr lang="nl-NL" dirty="0" err="1"/>
              <a:t>Fessa</a:t>
            </a:r>
            <a:r>
              <a:rPr lang="nl-NL" dirty="0"/>
              <a:t> 2012) en checkpoint inhibitors (Hashimoto 2021, Le 2021).</a:t>
            </a:r>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Achtergrond: Etiologie</a:t>
            </a:r>
          </a:p>
        </p:txBody>
      </p:sp>
    </p:spTree>
    <p:extLst>
      <p:ext uri="{BB962C8B-B14F-4D97-AF65-F5344CB8AC3E}">
        <p14:creationId xmlns:p14="http://schemas.microsoft.com/office/powerpoint/2010/main" val="101610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dirty="0">
                <a:latin typeface="+mj-lt"/>
              </a:rPr>
              <a:t>De prevalentie van LP </a:t>
            </a:r>
            <a:r>
              <a:rPr lang="nl-NL" dirty="0">
                <a:effectLst/>
                <a:latin typeface="+mj-lt"/>
                <a:ea typeface="Calibri" panose="020F0502020204030204" pitchFamily="34" charset="0"/>
                <a:cs typeface="Times New Roman" panose="02020603050405020304" pitchFamily="18" charset="0"/>
              </a:rPr>
              <a:t>varieert van 0,2% tot 13,75%</a:t>
            </a:r>
            <a:r>
              <a:rPr lang="nl-NL" baseline="30000" dirty="0">
                <a:effectLst/>
                <a:latin typeface="+mj-lt"/>
                <a:ea typeface="Calibri" panose="020F0502020204030204" pitchFamily="34" charset="0"/>
                <a:cs typeface="Times New Roman" panose="02020603050405020304" pitchFamily="18" charset="0"/>
              </a:rPr>
              <a:t>1,2</a:t>
            </a:r>
            <a:r>
              <a:rPr lang="nl-NL" dirty="0">
                <a:effectLst/>
                <a:latin typeface="+mj-lt"/>
                <a:ea typeface="Calibri" panose="020F0502020204030204" pitchFamily="34" charset="0"/>
                <a:cs typeface="Times New Roman" panose="02020603050405020304" pitchFamily="18" charset="0"/>
              </a:rPr>
              <a:t>.  </a:t>
            </a:r>
            <a:r>
              <a:rPr lang="nl-NL" dirty="0">
                <a:latin typeface="+mj-lt"/>
                <a:ea typeface="Calibri" panose="020F0502020204030204" pitchFamily="34" charset="0"/>
                <a:cs typeface="Times New Roman" panose="02020603050405020304" pitchFamily="18" charset="0"/>
              </a:rPr>
              <a:t>Studiepopulatie verschilt sterk per studie </a:t>
            </a:r>
            <a:r>
              <a:rPr lang="nl-NL" dirty="0">
                <a:latin typeface="+mj-lt"/>
                <a:ea typeface="Calibri" panose="020F0502020204030204" pitchFamily="34" charset="0"/>
                <a:cs typeface="Times New Roman" panose="02020603050405020304" pitchFamily="18" charset="0"/>
                <a:sym typeface="Wingdings" panose="05000000000000000000" pitchFamily="2" charset="2"/>
              </a:rPr>
              <a:t> vergelijken is lastig</a:t>
            </a:r>
            <a:endParaRPr lang="nl-NL" dirty="0">
              <a:latin typeface="+mj-lt"/>
              <a:ea typeface="Calibri" panose="020F0502020204030204" pitchFamily="34" charset="0"/>
              <a:cs typeface="Times New Roman" panose="02020603050405020304" pitchFamily="18" charset="0"/>
            </a:endParaRPr>
          </a:p>
          <a:p>
            <a:endParaRPr lang="nl-NL" dirty="0">
              <a:latin typeface="+mj-lt"/>
              <a:cs typeface="Times New Roman" panose="02020603050405020304" pitchFamily="18" charset="0"/>
            </a:endParaRPr>
          </a:p>
          <a:p>
            <a:r>
              <a:rPr lang="nl-NL" dirty="0">
                <a:latin typeface="+mj-lt"/>
                <a:cs typeface="Times New Roman" panose="02020603050405020304" pitchFamily="18" charset="0"/>
              </a:rPr>
              <a:t>De meeste studies beschrijven het subtype orale LP</a:t>
            </a:r>
          </a:p>
          <a:p>
            <a:endParaRPr lang="nl-NL" dirty="0">
              <a:latin typeface="+mj-lt"/>
              <a:cs typeface="Times New Roman" panose="02020603050405020304" pitchFamily="18" charset="0"/>
            </a:endParaRPr>
          </a:p>
          <a:p>
            <a:r>
              <a:rPr lang="nl-NL" dirty="0">
                <a:latin typeface="+mj-lt"/>
                <a:cs typeface="Times New Roman" panose="02020603050405020304" pitchFamily="18" charset="0"/>
              </a:rPr>
              <a:t>LP kan op meerdere locaties voorkomen </a:t>
            </a:r>
          </a:p>
          <a:p>
            <a:pPr lvl="1"/>
            <a:r>
              <a:rPr lang="nl-NL" dirty="0">
                <a:latin typeface="+mj-lt"/>
                <a:cs typeface="Times New Roman" panose="02020603050405020304" pitchFamily="18" charset="0"/>
                <a:sym typeface="Wingdings" panose="05000000000000000000" pitchFamily="2" charset="2"/>
              </a:rPr>
              <a:t>11,2-15% van de patiënten met LP heeft &gt; 1 subtype</a:t>
            </a:r>
            <a:r>
              <a:rPr lang="nl-NL" baseline="30000" dirty="0">
                <a:latin typeface="+mj-lt"/>
                <a:cs typeface="Times New Roman" panose="02020603050405020304" pitchFamily="18" charset="0"/>
                <a:sym typeface="Wingdings" panose="05000000000000000000" pitchFamily="2" charset="2"/>
              </a:rPr>
              <a:t>1,3,4</a:t>
            </a:r>
          </a:p>
          <a:p>
            <a:pPr lvl="1"/>
            <a:r>
              <a:rPr lang="nl-NL" dirty="0">
                <a:latin typeface="+mj-lt"/>
                <a:cs typeface="Times New Roman" panose="02020603050405020304" pitchFamily="18" charset="0"/>
                <a:sym typeface="Wingdings" panose="05000000000000000000" pitchFamily="2" charset="2"/>
              </a:rPr>
              <a:t>&gt;47% van patiënten met vulvaire LP heeft &gt;1 subtype</a:t>
            </a:r>
            <a:r>
              <a:rPr lang="nl-NL" baseline="30000" dirty="0">
                <a:latin typeface="+mj-lt"/>
                <a:cs typeface="Times New Roman" panose="02020603050405020304" pitchFamily="18" charset="0"/>
                <a:sym typeface="Wingdings" panose="05000000000000000000" pitchFamily="2" charset="2"/>
              </a:rPr>
              <a:t>5</a:t>
            </a:r>
          </a:p>
          <a:p>
            <a:pPr lvl="1"/>
            <a:endParaRPr lang="nl-NL" dirty="0">
              <a:latin typeface="+mj-lt"/>
              <a:cs typeface="Times New Roman" panose="02020603050405020304" pitchFamily="18" charset="0"/>
              <a:sym typeface="Wingdings" panose="05000000000000000000" pitchFamily="2" charset="2"/>
            </a:endParaRPr>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Achtergrond: Epidemiologie</a:t>
            </a:r>
          </a:p>
        </p:txBody>
      </p:sp>
    </p:spTree>
    <p:extLst>
      <p:ext uri="{BB962C8B-B14F-4D97-AF65-F5344CB8AC3E}">
        <p14:creationId xmlns:p14="http://schemas.microsoft.com/office/powerpoint/2010/main" val="336453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Differentiële diagnose verschilt per subtype</a:t>
            </a:r>
          </a:p>
          <a:p>
            <a:r>
              <a:rPr lang="nl-NL" b="1" dirty="0">
                <a:latin typeface="+mj-lt"/>
              </a:rPr>
              <a:t>Cutane</a:t>
            </a:r>
            <a:r>
              <a:rPr lang="nl-NL" dirty="0">
                <a:latin typeface="+mj-lt"/>
              </a:rPr>
              <a:t> </a:t>
            </a:r>
            <a:r>
              <a:rPr lang="nl-NL" b="1" dirty="0">
                <a:latin typeface="+mj-lt"/>
              </a:rPr>
              <a:t>LP</a:t>
            </a:r>
          </a:p>
          <a:p>
            <a:pPr lvl="1"/>
            <a:r>
              <a:rPr lang="nl-NL" sz="2200" dirty="0">
                <a:latin typeface="+mj-lt"/>
              </a:rPr>
              <a:t>De DD verschilt per type cutane </a:t>
            </a:r>
            <a:r>
              <a:rPr lang="nl-NL" sz="2200" dirty="0" err="1">
                <a:latin typeface="+mj-lt"/>
              </a:rPr>
              <a:t>lichen</a:t>
            </a:r>
            <a:r>
              <a:rPr lang="nl-NL" sz="2200" dirty="0">
                <a:latin typeface="+mj-lt"/>
              </a:rPr>
              <a:t> </a:t>
            </a:r>
            <a:r>
              <a:rPr lang="nl-NL" sz="2200" dirty="0" err="1">
                <a:latin typeface="+mj-lt"/>
              </a:rPr>
              <a:t>planus</a:t>
            </a:r>
            <a:endParaRPr lang="nl-NL" sz="2200" dirty="0">
              <a:latin typeface="+mj-lt"/>
            </a:endParaRPr>
          </a:p>
          <a:p>
            <a:pPr marL="252000" lvl="1" indent="0">
              <a:buNone/>
            </a:pPr>
            <a:endParaRPr lang="nl-NL" sz="2200" dirty="0">
              <a:latin typeface="+mj-lt"/>
            </a:endParaRPr>
          </a:p>
          <a:p>
            <a:r>
              <a:rPr lang="nl-NL" b="1" dirty="0">
                <a:latin typeface="+mj-lt"/>
              </a:rPr>
              <a:t>Genitale</a:t>
            </a:r>
            <a:r>
              <a:rPr lang="nl-NL" dirty="0">
                <a:latin typeface="+mj-lt"/>
              </a:rPr>
              <a:t> </a:t>
            </a:r>
            <a:r>
              <a:rPr lang="nl-NL" b="1" dirty="0">
                <a:latin typeface="+mj-lt"/>
              </a:rPr>
              <a:t>LP</a:t>
            </a:r>
          </a:p>
          <a:p>
            <a:pPr lvl="1"/>
            <a:r>
              <a:rPr lang="nl-NL" sz="2200" dirty="0">
                <a:latin typeface="+mj-lt"/>
              </a:rPr>
              <a:t>Lichen sclerosus (zie volgende dia), balanitis/vulvitis </a:t>
            </a:r>
            <a:r>
              <a:rPr lang="nl-NL" sz="2200" dirty="0" err="1">
                <a:latin typeface="+mj-lt"/>
              </a:rPr>
              <a:t>plasmacellularis</a:t>
            </a:r>
            <a:r>
              <a:rPr lang="nl-NL" sz="2200" dirty="0">
                <a:latin typeface="+mj-lt"/>
              </a:rPr>
              <a:t> (van Zoon), </a:t>
            </a:r>
            <a:r>
              <a:rPr lang="nl-NL" sz="2200" i="1" dirty="0">
                <a:latin typeface="+mj-lt"/>
              </a:rPr>
              <a:t>graft versus host </a:t>
            </a:r>
            <a:r>
              <a:rPr lang="nl-NL" sz="2200" i="1" dirty="0" err="1">
                <a:latin typeface="+mj-lt"/>
              </a:rPr>
              <a:t>disease</a:t>
            </a:r>
            <a:r>
              <a:rPr lang="nl-NL" sz="2200" dirty="0">
                <a:latin typeface="+mj-lt"/>
              </a:rPr>
              <a:t>, intra epitheliale neoplasie, slijmvlies </a:t>
            </a:r>
            <a:r>
              <a:rPr lang="nl-NL" sz="2200" dirty="0" err="1">
                <a:latin typeface="+mj-lt"/>
              </a:rPr>
              <a:t>pemfigoid</a:t>
            </a:r>
            <a:r>
              <a:rPr lang="nl-NL" sz="2200" dirty="0">
                <a:latin typeface="+mj-lt"/>
              </a:rPr>
              <a:t>, ziekte van Behcet</a:t>
            </a:r>
            <a:endParaRPr lang="nl-NL" sz="1800" b="0" i="0" u="none" strike="noStrike" baseline="0" dirty="0">
              <a:solidFill>
                <a:srgbClr val="000000"/>
              </a:solidFill>
            </a:endParaRPr>
          </a:p>
          <a:p>
            <a:pPr lvl="1"/>
            <a:endParaRPr lang="nl-NL" sz="2000" dirty="0">
              <a:latin typeface="+mj-lt"/>
            </a:endParaRPr>
          </a:p>
          <a:p>
            <a:endParaRPr lang="nl-NL" dirty="0"/>
          </a:p>
          <a:p>
            <a:endParaRPr lang="nl-NL" dirty="0"/>
          </a:p>
          <a:p>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Achtergrond: Differentiële diagnose</a:t>
            </a:r>
          </a:p>
        </p:txBody>
      </p:sp>
    </p:spTree>
    <p:extLst>
      <p:ext uri="{BB962C8B-B14F-4D97-AF65-F5344CB8AC3E}">
        <p14:creationId xmlns:p14="http://schemas.microsoft.com/office/powerpoint/2010/main" val="186355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7">
            <a:extLst>
              <a:ext uri="{FF2B5EF4-FFF2-40B4-BE49-F238E27FC236}">
                <a16:creationId xmlns:a16="http://schemas.microsoft.com/office/drawing/2014/main" id="{9C7EC86C-4E4D-47A3-A27B-0F6463D7C5FA}"/>
              </a:ext>
            </a:extLst>
          </p:cNvPr>
          <p:cNvGraphicFramePr>
            <a:graphicFrameLocks noGrp="1"/>
          </p:cNvGraphicFramePr>
          <p:nvPr>
            <p:ph idx="1"/>
            <p:extLst>
              <p:ext uri="{D42A27DB-BD31-4B8C-83A1-F6EECF244321}">
                <p14:modId xmlns:p14="http://schemas.microsoft.com/office/powerpoint/2010/main" val="185124127"/>
              </p:ext>
            </p:extLst>
          </p:nvPr>
        </p:nvGraphicFramePr>
        <p:xfrm>
          <a:off x="87464" y="90297"/>
          <a:ext cx="12020246" cy="6357239"/>
        </p:xfrm>
        <a:graphic>
          <a:graphicData uri="http://schemas.openxmlformats.org/drawingml/2006/table">
            <a:tbl>
              <a:tblPr firstRow="1" bandRow="1">
                <a:tableStyleId>{21E4AEA4-8DFA-4A89-87EB-49C32662AFE0}</a:tableStyleId>
              </a:tblPr>
              <a:tblGrid>
                <a:gridCol w="6010123">
                  <a:extLst>
                    <a:ext uri="{9D8B030D-6E8A-4147-A177-3AD203B41FA5}">
                      <a16:colId xmlns:a16="http://schemas.microsoft.com/office/drawing/2014/main" val="2453063563"/>
                    </a:ext>
                  </a:extLst>
                </a:gridCol>
                <a:gridCol w="6010123">
                  <a:extLst>
                    <a:ext uri="{9D8B030D-6E8A-4147-A177-3AD203B41FA5}">
                      <a16:colId xmlns:a16="http://schemas.microsoft.com/office/drawing/2014/main" val="584594229"/>
                    </a:ext>
                  </a:extLst>
                </a:gridCol>
              </a:tblGrid>
              <a:tr h="410439">
                <a:tc>
                  <a:txBody>
                    <a:bodyPr/>
                    <a:lstStyle/>
                    <a:p>
                      <a:r>
                        <a:rPr lang="nl-NL" dirty="0"/>
                        <a:t>Anogenitale </a:t>
                      </a:r>
                      <a:r>
                        <a:rPr lang="nl-NL" dirty="0" err="1"/>
                        <a:t>lichen</a:t>
                      </a:r>
                      <a:r>
                        <a:rPr lang="nl-NL" dirty="0"/>
                        <a:t> sclerosus</a:t>
                      </a:r>
                    </a:p>
                  </a:txBody>
                  <a:tcPr/>
                </a:tc>
                <a:tc>
                  <a:txBody>
                    <a:bodyPr/>
                    <a:lstStyle/>
                    <a:p>
                      <a:r>
                        <a:rPr lang="nl-NL" dirty="0"/>
                        <a:t>Genitale </a:t>
                      </a:r>
                      <a:r>
                        <a:rPr lang="nl-NL" dirty="0" err="1"/>
                        <a:t>lichen</a:t>
                      </a:r>
                      <a:r>
                        <a:rPr lang="nl-NL" dirty="0"/>
                        <a:t> planus</a:t>
                      </a:r>
                    </a:p>
                  </a:txBody>
                  <a:tcPr/>
                </a:tc>
                <a:extLst>
                  <a:ext uri="{0D108BD9-81ED-4DB2-BD59-A6C34878D82A}">
                    <a16:rowId xmlns:a16="http://schemas.microsoft.com/office/drawing/2014/main" val="3371355672"/>
                  </a:ext>
                </a:extLst>
              </a:tr>
              <a:tr h="410439">
                <a:tc gridSpan="2">
                  <a:txBody>
                    <a:bodyPr/>
                    <a:lstStyle/>
                    <a:p>
                      <a:pPr algn="ctr"/>
                      <a:r>
                        <a:rPr lang="nl-NL" b="1" dirty="0"/>
                        <a:t>Mannen en vrouwen</a:t>
                      </a:r>
                    </a:p>
                    <a:p>
                      <a:pPr algn="ctr"/>
                      <a:endParaRPr lang="nl-NL" b="1" dirty="0"/>
                    </a:p>
                  </a:txBody>
                  <a:tcPr/>
                </a:tc>
                <a:tc hMerge="1">
                  <a:txBody>
                    <a:bodyPr/>
                    <a:lstStyle/>
                    <a:p>
                      <a:endParaRPr lang="nl-NL" dirty="0"/>
                    </a:p>
                  </a:txBody>
                  <a:tcPr/>
                </a:tc>
                <a:extLst>
                  <a:ext uri="{0D108BD9-81ED-4DB2-BD59-A6C34878D82A}">
                    <a16:rowId xmlns:a16="http://schemas.microsoft.com/office/drawing/2014/main" val="3363717859"/>
                  </a:ext>
                </a:extLst>
              </a:tr>
              <a:tr h="729698">
                <a:tc>
                  <a:txBody>
                    <a:bodyPr/>
                    <a:lstStyle/>
                    <a:p>
                      <a:pPr marL="342900" indent="-342900">
                        <a:buFont typeface="Arial" panose="020B0604020202020204" pitchFamily="34" charset="0"/>
                        <a:buChar char="•"/>
                      </a:pPr>
                      <a:r>
                        <a:rPr lang="nl-NL" sz="2101" kern="1200" dirty="0">
                          <a:solidFill>
                            <a:schemeClr val="dk1"/>
                          </a:solidFill>
                          <a:effectLst/>
                        </a:rPr>
                        <a:t>Hypopigmentatie, hyperkeratose, sclerose, </a:t>
                      </a:r>
                      <a:r>
                        <a:rPr lang="nl-NL" sz="2101" kern="1200" dirty="0" err="1">
                          <a:solidFill>
                            <a:schemeClr val="dk1"/>
                          </a:solidFill>
                          <a:effectLst/>
                        </a:rPr>
                        <a:t>excoriaties</a:t>
                      </a:r>
                      <a:r>
                        <a:rPr lang="nl-NL" sz="2101" kern="1200" dirty="0">
                          <a:solidFill>
                            <a:schemeClr val="dk1"/>
                          </a:solidFill>
                          <a:effectLst/>
                        </a:rPr>
                        <a:t>, </a:t>
                      </a:r>
                      <a:r>
                        <a:rPr lang="nl-NL" sz="2101" kern="1200" dirty="0" err="1">
                          <a:solidFill>
                            <a:schemeClr val="dk1"/>
                          </a:solidFill>
                          <a:effectLst/>
                        </a:rPr>
                        <a:t>ecchymosen</a:t>
                      </a:r>
                      <a:r>
                        <a:rPr lang="nl-NL" sz="2101" kern="1200" dirty="0">
                          <a:solidFill>
                            <a:schemeClr val="dk1"/>
                          </a:solidFill>
                          <a:effectLst/>
                        </a:rPr>
                        <a:t>, atrofie</a:t>
                      </a:r>
                      <a:endParaRPr lang="nl-NL" dirty="0"/>
                    </a:p>
                  </a:txBody>
                  <a:tcPr/>
                </a:tc>
                <a:tc>
                  <a:txBody>
                    <a:bodyPr/>
                    <a:lstStyle/>
                    <a:p>
                      <a:pPr marL="342900" indent="-342900">
                        <a:buFont typeface="Arial" panose="020B0604020202020204" pitchFamily="34" charset="0"/>
                        <a:buChar char="•"/>
                      </a:pPr>
                      <a:r>
                        <a:rPr lang="nl-NL" sz="2101" kern="1200" dirty="0">
                          <a:solidFill>
                            <a:schemeClr val="dk1"/>
                          </a:solidFill>
                          <a:effectLst/>
                        </a:rPr>
                        <a:t>Glanzend erytheem, erosies, </a:t>
                      </a:r>
                      <a:r>
                        <a:rPr lang="nl-NL" sz="2101" kern="1200" dirty="0" err="1">
                          <a:solidFill>
                            <a:schemeClr val="dk1"/>
                          </a:solidFill>
                          <a:effectLst/>
                        </a:rPr>
                        <a:t>Wickhamse</a:t>
                      </a:r>
                      <a:r>
                        <a:rPr lang="nl-NL" sz="2101" kern="1200" dirty="0">
                          <a:solidFill>
                            <a:schemeClr val="dk1"/>
                          </a:solidFill>
                          <a:effectLst/>
                        </a:rPr>
                        <a:t> striae</a:t>
                      </a:r>
                      <a:endParaRPr lang="nl-NL" dirty="0"/>
                    </a:p>
                  </a:txBody>
                  <a:tcPr/>
                </a:tc>
                <a:extLst>
                  <a:ext uri="{0D108BD9-81ED-4DB2-BD59-A6C34878D82A}">
                    <a16:rowId xmlns:a16="http://schemas.microsoft.com/office/drawing/2014/main" val="1639846733"/>
                  </a:ext>
                </a:extLst>
              </a:tr>
              <a:tr h="410439">
                <a:tc>
                  <a:txBody>
                    <a:bodyPr/>
                    <a:lstStyle/>
                    <a:p>
                      <a:pPr marL="342900" indent="-342900">
                        <a:buFont typeface="Arial" panose="020B0604020202020204" pitchFamily="34" charset="0"/>
                        <a:buChar char="•"/>
                      </a:pPr>
                      <a:r>
                        <a:rPr lang="nl-NL" sz="2101" kern="1200" dirty="0">
                          <a:solidFill>
                            <a:schemeClr val="dk1"/>
                          </a:solidFill>
                          <a:effectLst/>
                        </a:rPr>
                        <a:t>Jeuk (en pijn) </a:t>
                      </a:r>
                      <a:endParaRPr lang="nl-NL" dirty="0"/>
                    </a:p>
                  </a:txBody>
                  <a:tcPr/>
                </a:tc>
                <a:tc>
                  <a:txBody>
                    <a:bodyPr/>
                    <a:lstStyle/>
                    <a:p>
                      <a:pPr marL="342900" indent="-342900">
                        <a:buFont typeface="Arial" panose="020B0604020202020204" pitchFamily="34" charset="0"/>
                        <a:buChar char="•"/>
                      </a:pPr>
                      <a:r>
                        <a:rPr lang="nl-NL" sz="2101" kern="1200" dirty="0">
                          <a:solidFill>
                            <a:schemeClr val="dk1"/>
                          </a:solidFill>
                          <a:effectLst/>
                        </a:rPr>
                        <a:t>Pijn (en jeuk) </a:t>
                      </a:r>
                      <a:endParaRPr lang="nl-NL" dirty="0"/>
                    </a:p>
                  </a:txBody>
                  <a:tcPr/>
                </a:tc>
                <a:extLst>
                  <a:ext uri="{0D108BD9-81ED-4DB2-BD59-A6C34878D82A}">
                    <a16:rowId xmlns:a16="http://schemas.microsoft.com/office/drawing/2014/main" val="1765007548"/>
                  </a:ext>
                </a:extLst>
              </a:tr>
              <a:tr h="410439">
                <a:tc>
                  <a:txBody>
                    <a:bodyPr/>
                    <a:lstStyle/>
                    <a:p>
                      <a:pPr marL="342900" indent="-342900">
                        <a:buFont typeface="Arial" panose="020B0604020202020204" pitchFamily="34" charset="0"/>
                        <a:buChar char="•"/>
                      </a:pPr>
                      <a:r>
                        <a:rPr lang="nl-NL" sz="2101" kern="1200" dirty="0" err="1">
                          <a:solidFill>
                            <a:schemeClr val="dk1"/>
                          </a:solidFill>
                          <a:effectLst/>
                        </a:rPr>
                        <a:t>Extragenitale</a:t>
                      </a:r>
                      <a:r>
                        <a:rPr lang="nl-NL" sz="2101" kern="1200" dirty="0">
                          <a:solidFill>
                            <a:schemeClr val="dk1"/>
                          </a:solidFill>
                          <a:effectLst/>
                        </a:rPr>
                        <a:t> LS (zelden): cutaan </a:t>
                      </a:r>
                      <a:endParaRPr lang="nl-NL" dirty="0"/>
                    </a:p>
                  </a:txBody>
                  <a:tcPr/>
                </a:tc>
                <a:tc>
                  <a:txBody>
                    <a:bodyPr/>
                    <a:lstStyle/>
                    <a:p>
                      <a:pPr marL="342900" indent="-342900">
                        <a:buFont typeface="Arial" panose="020B0604020202020204" pitchFamily="34" charset="0"/>
                        <a:buChar char="•"/>
                      </a:pPr>
                      <a:r>
                        <a:rPr lang="nl-NL" sz="2101" kern="1200" dirty="0" err="1">
                          <a:solidFill>
                            <a:schemeClr val="dk1"/>
                          </a:solidFill>
                          <a:effectLst/>
                        </a:rPr>
                        <a:t>Extragenitale</a:t>
                      </a:r>
                      <a:r>
                        <a:rPr lang="nl-NL" sz="2101" kern="1200" dirty="0">
                          <a:solidFill>
                            <a:schemeClr val="dk1"/>
                          </a:solidFill>
                          <a:effectLst/>
                        </a:rPr>
                        <a:t> LP (mogelijk): </a:t>
                      </a:r>
                      <a:r>
                        <a:rPr lang="nl-NL" sz="2101" kern="1200" dirty="0" err="1">
                          <a:solidFill>
                            <a:schemeClr val="dk1"/>
                          </a:solidFill>
                          <a:effectLst/>
                        </a:rPr>
                        <a:t>oa</a:t>
                      </a:r>
                      <a:r>
                        <a:rPr lang="nl-NL" sz="2101" kern="1200" dirty="0">
                          <a:solidFill>
                            <a:schemeClr val="dk1"/>
                          </a:solidFill>
                          <a:effectLst/>
                        </a:rPr>
                        <a:t> oraal, haren, nagels</a:t>
                      </a:r>
                      <a:endParaRPr lang="nl-NL" dirty="0"/>
                    </a:p>
                  </a:txBody>
                  <a:tcPr/>
                </a:tc>
                <a:extLst>
                  <a:ext uri="{0D108BD9-81ED-4DB2-BD59-A6C34878D82A}">
                    <a16:rowId xmlns:a16="http://schemas.microsoft.com/office/drawing/2014/main" val="2040764842"/>
                  </a:ext>
                </a:extLst>
              </a:tr>
              <a:tr h="410439">
                <a:tc gridSpan="2">
                  <a:txBody>
                    <a:bodyPr/>
                    <a:lstStyle/>
                    <a:p>
                      <a:pPr algn="ctr"/>
                      <a:r>
                        <a:rPr lang="nl-NL" b="1" dirty="0"/>
                        <a:t>Vrouwen</a:t>
                      </a:r>
                    </a:p>
                    <a:p>
                      <a:pPr algn="ctr"/>
                      <a:endParaRPr lang="nl-NL" b="1" dirty="0"/>
                    </a:p>
                  </a:txBody>
                  <a:tcPr/>
                </a:tc>
                <a:tc hMerge="1">
                  <a:txBody>
                    <a:bodyPr/>
                    <a:lstStyle/>
                    <a:p>
                      <a:endParaRPr lang="nl-NL" dirty="0"/>
                    </a:p>
                  </a:txBody>
                  <a:tcPr/>
                </a:tc>
                <a:extLst>
                  <a:ext uri="{0D108BD9-81ED-4DB2-BD59-A6C34878D82A}">
                    <a16:rowId xmlns:a16="http://schemas.microsoft.com/office/drawing/2014/main" val="4294911199"/>
                  </a:ext>
                </a:extLst>
              </a:tr>
              <a:tr h="729698">
                <a:tc>
                  <a:txBody>
                    <a:bodyPr/>
                    <a:lstStyle/>
                    <a:p>
                      <a:pPr marL="342900" indent="-342900">
                        <a:buFont typeface="Arial" panose="020B0604020202020204" pitchFamily="34" charset="0"/>
                        <a:buChar char="•"/>
                      </a:pPr>
                      <a:r>
                        <a:rPr lang="nl-NL" sz="2101" kern="1200" dirty="0">
                          <a:solidFill>
                            <a:schemeClr val="dk1"/>
                          </a:solidFill>
                          <a:effectLst/>
                        </a:rPr>
                        <a:t>Verstrijken labia </a:t>
                      </a:r>
                      <a:r>
                        <a:rPr lang="nl-NL" sz="2101" kern="1200" dirty="0" err="1">
                          <a:solidFill>
                            <a:schemeClr val="dk1"/>
                          </a:solidFill>
                          <a:effectLst/>
                        </a:rPr>
                        <a:t>minora</a:t>
                      </a:r>
                      <a:r>
                        <a:rPr lang="nl-NL" sz="2101" kern="1200" dirty="0">
                          <a:solidFill>
                            <a:schemeClr val="dk1"/>
                          </a:solidFill>
                          <a:effectLst/>
                        </a:rPr>
                        <a:t> en fusie van het preputium van de clitoris</a:t>
                      </a:r>
                    </a:p>
                  </a:txBody>
                  <a:tcPr/>
                </a:tc>
                <a:tc>
                  <a:txBody>
                    <a:bodyPr/>
                    <a:lstStyle/>
                    <a:p>
                      <a:pPr marL="342900" indent="-342900">
                        <a:buFont typeface="Arial" panose="020B0604020202020204" pitchFamily="34" charset="0"/>
                        <a:buChar char="•"/>
                      </a:pPr>
                      <a:r>
                        <a:rPr lang="nl-NL" sz="2101" kern="1200" dirty="0">
                          <a:solidFill>
                            <a:schemeClr val="dk1"/>
                          </a:solidFill>
                          <a:effectLst/>
                        </a:rPr>
                        <a:t>Verstrijken labia </a:t>
                      </a:r>
                      <a:r>
                        <a:rPr lang="nl-NL" sz="2101" kern="1200" dirty="0" err="1">
                          <a:solidFill>
                            <a:schemeClr val="dk1"/>
                          </a:solidFill>
                          <a:effectLst/>
                        </a:rPr>
                        <a:t>minora</a:t>
                      </a:r>
                      <a:r>
                        <a:rPr lang="nl-NL" sz="2101" kern="1200" dirty="0">
                          <a:solidFill>
                            <a:schemeClr val="dk1"/>
                          </a:solidFill>
                          <a:effectLst/>
                        </a:rPr>
                        <a:t> en fusie van het preputium van de clitoris</a:t>
                      </a:r>
                      <a:endParaRPr lang="nl-NL" dirty="0"/>
                    </a:p>
                  </a:txBody>
                  <a:tcPr/>
                </a:tc>
                <a:extLst>
                  <a:ext uri="{0D108BD9-81ED-4DB2-BD59-A6C34878D82A}">
                    <a16:rowId xmlns:a16="http://schemas.microsoft.com/office/drawing/2014/main" val="2991792588"/>
                  </a:ext>
                </a:extLst>
              </a:tr>
              <a:tr h="724890">
                <a:tc>
                  <a:txBody>
                    <a:bodyPr/>
                    <a:lstStyle/>
                    <a:p>
                      <a:pPr marL="342900" indent="-342900">
                        <a:buFont typeface="Arial" panose="020B0604020202020204" pitchFamily="34" charset="0"/>
                        <a:buChar char="•"/>
                      </a:pPr>
                      <a:r>
                        <a:rPr lang="nl-NL" sz="2101" kern="1200" dirty="0">
                          <a:solidFill>
                            <a:schemeClr val="dk1"/>
                          </a:solidFill>
                          <a:effectLst/>
                        </a:rPr>
                        <a:t>Vulva én perianaal 8-figuur </a:t>
                      </a:r>
                      <a:endParaRPr lang="nl-NL" dirty="0"/>
                    </a:p>
                  </a:txBody>
                  <a:tcPr/>
                </a:tc>
                <a:tc>
                  <a:txBody>
                    <a:bodyPr/>
                    <a:lstStyle/>
                    <a:p>
                      <a:pPr marL="342900" indent="-342900">
                        <a:buFont typeface="Arial" panose="020B0604020202020204" pitchFamily="34" charset="0"/>
                        <a:buChar char="•"/>
                      </a:pPr>
                      <a:r>
                        <a:rPr lang="nl-NL" sz="2101" kern="1200" dirty="0">
                          <a:solidFill>
                            <a:schemeClr val="dk1"/>
                          </a:solidFill>
                          <a:effectLst/>
                        </a:rPr>
                        <a:t>Vulva en vagina (bloederige fluor, obliteratie/stricturen) </a:t>
                      </a:r>
                      <a:endParaRPr lang="nl-NL" dirty="0"/>
                    </a:p>
                  </a:txBody>
                  <a:tcPr/>
                </a:tc>
                <a:extLst>
                  <a:ext uri="{0D108BD9-81ED-4DB2-BD59-A6C34878D82A}">
                    <a16:rowId xmlns:a16="http://schemas.microsoft.com/office/drawing/2014/main" val="4248233636"/>
                  </a:ext>
                </a:extLst>
              </a:tr>
              <a:tr h="410439">
                <a:tc gridSpan="2">
                  <a:txBody>
                    <a:bodyPr/>
                    <a:lstStyle/>
                    <a:p>
                      <a:pPr algn="ctr"/>
                      <a:r>
                        <a:rPr lang="nl-NL" b="1" dirty="0"/>
                        <a:t>Mannen</a:t>
                      </a:r>
                    </a:p>
                    <a:p>
                      <a:pPr algn="ctr"/>
                      <a:endParaRPr lang="nl-NL" b="1" dirty="0"/>
                    </a:p>
                  </a:txBody>
                  <a:tcPr/>
                </a:tc>
                <a:tc hMerge="1">
                  <a:txBody>
                    <a:bodyPr/>
                    <a:lstStyle/>
                    <a:p>
                      <a:endParaRPr lang="nl-NL"/>
                    </a:p>
                  </a:txBody>
                  <a:tcPr/>
                </a:tc>
                <a:extLst>
                  <a:ext uri="{0D108BD9-81ED-4DB2-BD59-A6C34878D82A}">
                    <a16:rowId xmlns:a16="http://schemas.microsoft.com/office/drawing/2014/main" val="1235749636"/>
                  </a:ext>
                </a:extLst>
              </a:tr>
              <a:tr h="724890">
                <a:tc>
                  <a:txBody>
                    <a:bodyPr/>
                    <a:lstStyle/>
                    <a:p>
                      <a:pPr marL="342900" marR="0" lvl="0" indent="-342900" algn="l" defTabSz="1088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101" kern="1200" dirty="0">
                          <a:solidFill>
                            <a:schemeClr val="dk1"/>
                          </a:solidFill>
                          <a:effectLst/>
                        </a:rPr>
                        <a:t>Verkleving preputium aan de glans penis, (pseudo)phimosis</a:t>
                      </a:r>
                      <a:endParaRPr lang="nl-NL" dirty="0"/>
                    </a:p>
                  </a:txBody>
                  <a:tcPr/>
                </a:tc>
                <a:tc>
                  <a:txBody>
                    <a:bodyPr/>
                    <a:lstStyle/>
                    <a:p>
                      <a:pPr marL="342900" indent="-342900">
                        <a:buFont typeface="Arial" panose="020B0604020202020204" pitchFamily="34" charset="0"/>
                        <a:buChar char="•"/>
                      </a:pPr>
                      <a:r>
                        <a:rPr lang="nl-NL" sz="2101" kern="1200" dirty="0">
                          <a:solidFill>
                            <a:schemeClr val="dk1"/>
                          </a:solidFill>
                          <a:effectLst/>
                        </a:rPr>
                        <a:t>Verkleving preputium aan de glans penis, (pseudo)phimosis</a:t>
                      </a:r>
                      <a:endParaRPr lang="nl-NL" dirty="0"/>
                    </a:p>
                  </a:txBody>
                  <a:tcPr/>
                </a:tc>
                <a:extLst>
                  <a:ext uri="{0D108BD9-81ED-4DB2-BD59-A6C34878D82A}">
                    <a16:rowId xmlns:a16="http://schemas.microsoft.com/office/drawing/2014/main" val="467686858"/>
                  </a:ext>
                </a:extLst>
              </a:tr>
            </a:tbl>
          </a:graphicData>
        </a:graphic>
      </p:graphicFrame>
    </p:spTree>
    <p:extLst>
      <p:ext uri="{BB962C8B-B14F-4D97-AF65-F5344CB8AC3E}">
        <p14:creationId xmlns:p14="http://schemas.microsoft.com/office/powerpoint/2010/main" val="102237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Differentiële diagnose verschilt per subtype</a:t>
            </a:r>
          </a:p>
          <a:p>
            <a:r>
              <a:rPr lang="nl-NL" b="1" dirty="0">
                <a:latin typeface="+mj-lt"/>
              </a:rPr>
              <a:t>Orale LP</a:t>
            </a:r>
          </a:p>
          <a:p>
            <a:pPr lvl="1"/>
            <a:r>
              <a:rPr lang="nl-NL" sz="2200" dirty="0" err="1">
                <a:latin typeface="+mj-lt"/>
              </a:rPr>
              <a:t>Leukoedeem</a:t>
            </a:r>
            <a:r>
              <a:rPr lang="nl-NL" sz="2200" dirty="0">
                <a:latin typeface="+mj-lt"/>
              </a:rPr>
              <a:t>, leukoplakie, </a:t>
            </a:r>
            <a:r>
              <a:rPr lang="nl-NL" sz="2200" dirty="0" err="1">
                <a:latin typeface="+mj-lt"/>
              </a:rPr>
              <a:t>candidose</a:t>
            </a:r>
            <a:r>
              <a:rPr lang="nl-NL" sz="2200" dirty="0">
                <a:latin typeface="+mj-lt"/>
              </a:rPr>
              <a:t>, carcinoom, orale lichenoïde laesie, </a:t>
            </a:r>
            <a:r>
              <a:rPr lang="nl-NL" sz="2200" i="1" dirty="0">
                <a:latin typeface="+mj-lt"/>
              </a:rPr>
              <a:t>graft versus host </a:t>
            </a:r>
            <a:r>
              <a:rPr lang="nl-NL" sz="2200" i="1" dirty="0" err="1">
                <a:latin typeface="+mj-lt"/>
              </a:rPr>
              <a:t>disease</a:t>
            </a:r>
            <a:r>
              <a:rPr lang="nl-NL" sz="2200" dirty="0">
                <a:latin typeface="+mj-lt"/>
              </a:rPr>
              <a:t>, </a:t>
            </a:r>
            <a:r>
              <a:rPr lang="nl-NL" sz="2200" dirty="0" err="1">
                <a:latin typeface="+mj-lt"/>
              </a:rPr>
              <a:t>d</a:t>
            </a:r>
            <a:r>
              <a:rPr lang="nl-NL" sz="2200" b="0" i="0" u="none" strike="noStrike" baseline="0" dirty="0" err="1">
                <a:latin typeface="+mj-lt"/>
              </a:rPr>
              <a:t>iscoïde</a:t>
            </a:r>
            <a:r>
              <a:rPr lang="nl-NL" sz="2200" b="0" i="0" u="none" strike="noStrike" baseline="0" dirty="0">
                <a:latin typeface="+mj-lt"/>
              </a:rPr>
              <a:t> lupus </a:t>
            </a:r>
            <a:r>
              <a:rPr lang="nl-NL" sz="2200" b="0" i="0" u="none" strike="noStrike" baseline="0" dirty="0" err="1">
                <a:latin typeface="+mj-lt"/>
              </a:rPr>
              <a:t>erythematodes</a:t>
            </a:r>
            <a:r>
              <a:rPr lang="nl-NL" sz="2200" dirty="0">
                <a:latin typeface="+mj-lt"/>
              </a:rPr>
              <a:t>, auto-</a:t>
            </a:r>
            <a:r>
              <a:rPr lang="nl-NL" sz="2200" dirty="0" err="1">
                <a:latin typeface="+mj-lt"/>
              </a:rPr>
              <a:t>immuunblaarziekte</a:t>
            </a:r>
            <a:r>
              <a:rPr lang="nl-NL" sz="2200" dirty="0">
                <a:latin typeface="+mj-lt"/>
              </a:rPr>
              <a:t> </a:t>
            </a:r>
          </a:p>
          <a:p>
            <a:pPr lvl="1"/>
            <a:endParaRPr lang="nl-NL" b="0" i="0" u="none" strike="noStrike" baseline="0" dirty="0">
              <a:latin typeface="+mj-lt"/>
            </a:endParaRPr>
          </a:p>
          <a:p>
            <a:r>
              <a:rPr lang="nl-NL" b="1" dirty="0">
                <a:latin typeface="+mj-lt"/>
              </a:rPr>
              <a:t>Oesofageale LP </a:t>
            </a:r>
          </a:p>
          <a:p>
            <a:pPr lvl="1"/>
            <a:r>
              <a:rPr lang="nl-NL" sz="2200" b="0" i="0" u="none" strike="noStrike" baseline="0" dirty="0">
                <a:latin typeface="+mj-lt"/>
              </a:rPr>
              <a:t>Eosinofiele oesofagitis, </a:t>
            </a:r>
            <a:r>
              <a:rPr lang="nl-NL" sz="2200" dirty="0">
                <a:latin typeface="+mj-lt"/>
              </a:rPr>
              <a:t>r</a:t>
            </a:r>
            <a:r>
              <a:rPr lang="nl-NL" sz="2200" b="0" i="0" u="none" strike="noStrike" baseline="0" dirty="0">
                <a:latin typeface="+mj-lt"/>
              </a:rPr>
              <a:t>eflux oesofagitis, virale oesofagitis (HSV, HIV), </a:t>
            </a:r>
            <a:r>
              <a:rPr lang="nl-NL" sz="2200" i="1" dirty="0">
                <a:latin typeface="+mj-lt"/>
              </a:rPr>
              <a:t>graft versus host </a:t>
            </a:r>
            <a:r>
              <a:rPr lang="nl-NL" sz="2200" i="1" dirty="0" err="1">
                <a:latin typeface="+mj-lt"/>
              </a:rPr>
              <a:t>disease</a:t>
            </a:r>
            <a:r>
              <a:rPr lang="nl-NL" sz="2200" i="1" dirty="0">
                <a:latin typeface="+mj-lt"/>
              </a:rPr>
              <a:t>, </a:t>
            </a:r>
            <a:r>
              <a:rPr lang="nl-NL" sz="2200" dirty="0">
                <a:latin typeface="+mj-lt"/>
              </a:rPr>
              <a:t>auto-</a:t>
            </a:r>
            <a:r>
              <a:rPr lang="nl-NL" sz="2200" dirty="0" err="1">
                <a:latin typeface="+mj-lt"/>
              </a:rPr>
              <a:t>immuunblaarziekte</a:t>
            </a:r>
            <a:r>
              <a:rPr lang="nl-NL" sz="2200" dirty="0">
                <a:latin typeface="+mj-lt"/>
              </a:rPr>
              <a:t>, carcinoom, geneesmiddelen gerelateerde slokdarm laesie (bijv. mycofenolaat), morbus Crohn</a:t>
            </a:r>
            <a:endParaRPr lang="nl-NL" sz="2200" b="0" i="0" u="none" strike="noStrike" baseline="0" dirty="0">
              <a:latin typeface="+mj-lt"/>
            </a:endParaRPr>
          </a:p>
          <a:p>
            <a:pPr algn="l"/>
            <a:endParaRPr lang="nl-NL" sz="1800" b="0" i="0" u="none" strike="noStrike" baseline="0" dirty="0">
              <a:solidFill>
                <a:srgbClr val="000000"/>
              </a:solidFill>
            </a:endParaRPr>
          </a:p>
          <a:p>
            <a:endParaRPr lang="nl-NL" sz="1800" b="0" i="0" u="none" strike="noStrike" baseline="0" dirty="0">
              <a:solidFill>
                <a:srgbClr val="000000"/>
              </a:solidFill>
            </a:endParaRPr>
          </a:p>
          <a:p>
            <a:pPr lvl="1"/>
            <a:endParaRPr lang="nl-NL" sz="2000" dirty="0">
              <a:latin typeface="+mj-lt"/>
            </a:endParaRPr>
          </a:p>
          <a:p>
            <a:endParaRPr lang="nl-NL" dirty="0"/>
          </a:p>
          <a:p>
            <a:endParaRPr lang="nl-NL" dirty="0"/>
          </a:p>
          <a:p>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Achtergrond: Differentiële diagnose</a:t>
            </a:r>
          </a:p>
        </p:txBody>
      </p:sp>
    </p:spTree>
    <p:extLst>
      <p:ext uri="{BB962C8B-B14F-4D97-AF65-F5344CB8AC3E}">
        <p14:creationId xmlns:p14="http://schemas.microsoft.com/office/powerpoint/2010/main" val="3708290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Differentiële diagnose verschilt per subtype</a:t>
            </a:r>
          </a:p>
          <a:p>
            <a:r>
              <a:rPr lang="nl-NL" b="1" dirty="0">
                <a:latin typeface="+mj-lt"/>
              </a:rPr>
              <a:t>LPP </a:t>
            </a:r>
          </a:p>
          <a:p>
            <a:pPr lvl="1"/>
            <a:r>
              <a:rPr lang="nl-NL" sz="2200" dirty="0">
                <a:latin typeface="+mj-lt"/>
              </a:rPr>
              <a:t>Andere verlittekenende vormen van alopecie: Frontale </a:t>
            </a:r>
            <a:r>
              <a:rPr lang="nl-NL" sz="2200" dirty="0" err="1">
                <a:latin typeface="+mj-lt"/>
              </a:rPr>
              <a:t>fibroserende</a:t>
            </a:r>
            <a:r>
              <a:rPr lang="nl-NL" sz="2200" dirty="0">
                <a:latin typeface="+mj-lt"/>
              </a:rPr>
              <a:t> alopecia (FFA), CDLE, tinea capitis, </a:t>
            </a:r>
            <a:r>
              <a:rPr lang="nl-NL" sz="2200" dirty="0" err="1">
                <a:latin typeface="+mj-lt"/>
              </a:rPr>
              <a:t>dissecting</a:t>
            </a:r>
            <a:r>
              <a:rPr lang="nl-NL" sz="2200" dirty="0">
                <a:latin typeface="+mj-lt"/>
              </a:rPr>
              <a:t> folliculitis, folliculitis </a:t>
            </a:r>
            <a:r>
              <a:rPr lang="nl-NL" sz="2200" dirty="0" err="1">
                <a:latin typeface="+mj-lt"/>
              </a:rPr>
              <a:t>decalvans</a:t>
            </a:r>
            <a:r>
              <a:rPr lang="nl-NL" sz="2200" dirty="0">
                <a:latin typeface="+mj-lt"/>
              </a:rPr>
              <a:t>, centrale centrifugale </a:t>
            </a:r>
            <a:r>
              <a:rPr lang="nl-NL" sz="2200" dirty="0" err="1">
                <a:latin typeface="+mj-lt"/>
              </a:rPr>
              <a:t>cicatriciële</a:t>
            </a:r>
            <a:r>
              <a:rPr lang="nl-NL" sz="2200" dirty="0">
                <a:latin typeface="+mj-lt"/>
              </a:rPr>
              <a:t> alopecia, alopecia </a:t>
            </a:r>
            <a:r>
              <a:rPr lang="nl-NL" sz="2200" dirty="0" err="1">
                <a:latin typeface="+mj-lt"/>
              </a:rPr>
              <a:t>mucinosa</a:t>
            </a:r>
            <a:r>
              <a:rPr lang="nl-NL" sz="2200" dirty="0">
                <a:latin typeface="+mj-lt"/>
              </a:rPr>
              <a:t>, Brunsting-Perry </a:t>
            </a:r>
            <a:r>
              <a:rPr lang="nl-NL" sz="2200" dirty="0" err="1">
                <a:latin typeface="+mj-lt"/>
              </a:rPr>
              <a:t>pemfigoid</a:t>
            </a:r>
            <a:endParaRPr lang="nl-NL" sz="2200" dirty="0">
              <a:latin typeface="+mj-lt"/>
            </a:endParaRPr>
          </a:p>
          <a:p>
            <a:pPr lvl="1"/>
            <a:r>
              <a:rPr lang="nl-NL" sz="2200" dirty="0">
                <a:latin typeface="+mj-lt"/>
              </a:rPr>
              <a:t>In het begin van de LPP staan niet-</a:t>
            </a:r>
            <a:r>
              <a:rPr lang="nl-NL" sz="2200" dirty="0" err="1">
                <a:latin typeface="+mj-lt"/>
              </a:rPr>
              <a:t>cicatriciele</a:t>
            </a:r>
            <a:r>
              <a:rPr lang="nl-NL" sz="2200" dirty="0">
                <a:latin typeface="+mj-lt"/>
              </a:rPr>
              <a:t> </a:t>
            </a:r>
            <a:r>
              <a:rPr lang="nl-NL" sz="2200" dirty="0" err="1">
                <a:latin typeface="+mj-lt"/>
              </a:rPr>
              <a:t>trichosen</a:t>
            </a:r>
            <a:r>
              <a:rPr lang="nl-NL" sz="2200" dirty="0">
                <a:latin typeface="+mj-lt"/>
              </a:rPr>
              <a:t> in de DD: alopecia </a:t>
            </a:r>
            <a:r>
              <a:rPr lang="nl-NL" sz="2200" dirty="0" err="1">
                <a:latin typeface="+mj-lt"/>
              </a:rPr>
              <a:t>areata</a:t>
            </a:r>
            <a:r>
              <a:rPr lang="nl-NL" sz="2200" dirty="0">
                <a:latin typeface="+mj-lt"/>
              </a:rPr>
              <a:t>, alopecia </a:t>
            </a:r>
            <a:r>
              <a:rPr lang="nl-NL" sz="2200" dirty="0" err="1">
                <a:latin typeface="+mj-lt"/>
              </a:rPr>
              <a:t>androgenetica</a:t>
            </a:r>
            <a:r>
              <a:rPr lang="nl-NL" sz="2200" dirty="0">
                <a:latin typeface="+mj-lt"/>
              </a:rPr>
              <a:t>, </a:t>
            </a:r>
            <a:r>
              <a:rPr lang="nl-NL" sz="2200" dirty="0" err="1">
                <a:latin typeface="+mj-lt"/>
              </a:rPr>
              <a:t>telogeen</a:t>
            </a:r>
            <a:r>
              <a:rPr lang="nl-NL" sz="2200" dirty="0">
                <a:latin typeface="+mj-lt"/>
              </a:rPr>
              <a:t> </a:t>
            </a:r>
            <a:r>
              <a:rPr lang="nl-NL" sz="2200" dirty="0" err="1">
                <a:latin typeface="+mj-lt"/>
              </a:rPr>
              <a:t>effluvium</a:t>
            </a:r>
            <a:r>
              <a:rPr lang="nl-NL" sz="2200" dirty="0">
                <a:latin typeface="+mj-lt"/>
              </a:rPr>
              <a:t>, </a:t>
            </a:r>
            <a:r>
              <a:rPr lang="nl-NL" sz="2200" dirty="0" err="1">
                <a:latin typeface="+mj-lt"/>
              </a:rPr>
              <a:t>trichotillomanie</a:t>
            </a:r>
            <a:r>
              <a:rPr lang="nl-NL" sz="2200" dirty="0">
                <a:latin typeface="+mj-lt"/>
              </a:rPr>
              <a:t> </a:t>
            </a:r>
            <a:endParaRPr lang="nl-NL" b="0" i="0" u="none" strike="noStrike" baseline="0" dirty="0">
              <a:latin typeface="+mj-lt"/>
            </a:endParaRPr>
          </a:p>
          <a:p>
            <a:r>
              <a:rPr lang="nl-NL" b="1" dirty="0">
                <a:latin typeface="+mj-lt"/>
              </a:rPr>
              <a:t>Nagel LP</a:t>
            </a:r>
          </a:p>
          <a:p>
            <a:pPr lvl="1"/>
            <a:r>
              <a:rPr lang="nl-NL" sz="2200" dirty="0" err="1">
                <a:latin typeface="+mj-lt"/>
              </a:rPr>
              <a:t>Onychodystrofie</a:t>
            </a:r>
            <a:r>
              <a:rPr lang="nl-NL" sz="2200" dirty="0">
                <a:latin typeface="+mj-lt"/>
              </a:rPr>
              <a:t> bij </a:t>
            </a:r>
            <a:r>
              <a:rPr lang="nl-NL" sz="2200" dirty="0" err="1">
                <a:latin typeface="+mj-lt"/>
              </a:rPr>
              <a:t>onychomycose</a:t>
            </a:r>
            <a:r>
              <a:rPr lang="nl-NL" sz="2200" dirty="0">
                <a:latin typeface="+mj-lt"/>
              </a:rPr>
              <a:t>, psoriasis, alopecia </a:t>
            </a:r>
            <a:r>
              <a:rPr lang="nl-NL" sz="2200" dirty="0" err="1">
                <a:latin typeface="+mj-lt"/>
              </a:rPr>
              <a:t>areata</a:t>
            </a:r>
            <a:r>
              <a:rPr lang="nl-NL" sz="2200" dirty="0">
                <a:latin typeface="+mj-lt"/>
              </a:rPr>
              <a:t>, trauma of fysiologische longitudinale </a:t>
            </a:r>
            <a:r>
              <a:rPr lang="nl-NL" sz="2200" dirty="0" err="1">
                <a:latin typeface="+mj-lt"/>
              </a:rPr>
              <a:t>ridging</a:t>
            </a:r>
            <a:r>
              <a:rPr lang="nl-NL" sz="2200" dirty="0">
                <a:latin typeface="+mj-lt"/>
              </a:rPr>
              <a:t> </a:t>
            </a:r>
            <a:endParaRPr lang="nl-NL" b="1" dirty="0">
              <a:latin typeface="+mj-lt"/>
            </a:endParaRPr>
          </a:p>
          <a:p>
            <a:pPr lvl="1"/>
            <a:endParaRPr lang="nl-NL" sz="2200" b="0" i="0" u="none" strike="noStrike" baseline="0" dirty="0">
              <a:latin typeface="+mj-lt"/>
            </a:endParaRPr>
          </a:p>
          <a:p>
            <a:pPr algn="l"/>
            <a:endParaRPr lang="nl-NL" sz="1800" b="0" i="0" u="none" strike="noStrike" baseline="0" dirty="0">
              <a:solidFill>
                <a:srgbClr val="000000"/>
              </a:solidFill>
            </a:endParaRPr>
          </a:p>
          <a:p>
            <a:endParaRPr lang="nl-NL" sz="1800" b="0" i="0" u="none" strike="noStrike" baseline="0" dirty="0">
              <a:solidFill>
                <a:srgbClr val="000000"/>
              </a:solidFill>
            </a:endParaRPr>
          </a:p>
          <a:p>
            <a:pPr lvl="1"/>
            <a:endParaRPr lang="nl-NL" sz="2000" dirty="0">
              <a:latin typeface="+mj-lt"/>
            </a:endParaRPr>
          </a:p>
          <a:p>
            <a:endParaRPr lang="nl-NL" dirty="0"/>
          </a:p>
          <a:p>
            <a:endParaRPr lang="nl-NL" dirty="0"/>
          </a:p>
          <a:p>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Achtergrond: Differentiële diagnose</a:t>
            </a:r>
          </a:p>
        </p:txBody>
      </p:sp>
    </p:spTree>
    <p:extLst>
      <p:ext uri="{BB962C8B-B14F-4D97-AF65-F5344CB8AC3E}">
        <p14:creationId xmlns:p14="http://schemas.microsoft.com/office/powerpoint/2010/main" val="260836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846268" y="1664804"/>
            <a:ext cx="5088266" cy="3967655"/>
          </a:xfrm>
        </p:spPr>
        <p:txBody>
          <a:bodyPr/>
          <a:lstStyle/>
          <a:p>
            <a:pPr marL="0" indent="0">
              <a:buNone/>
            </a:pPr>
            <a:r>
              <a:rPr lang="nl-NL" sz="2000" b="1" dirty="0">
                <a:latin typeface="+mj-lt"/>
              </a:rPr>
              <a:t>Anamnese: </a:t>
            </a:r>
            <a:r>
              <a:rPr lang="nl-NL" sz="2000" dirty="0">
                <a:effectLst/>
                <a:latin typeface="+mj-lt"/>
                <a:ea typeface="Calibri" panose="020F0502020204030204" pitchFamily="34" charset="0"/>
                <a:cs typeface="Times New Roman" panose="02020603050405020304" pitchFamily="18" charset="0"/>
              </a:rPr>
              <a:t>Bij alle patiënten met een verdenking op lichen planus (ongeacht subtype)</a:t>
            </a:r>
            <a:endParaRPr lang="nl-NL" sz="2000" b="1" dirty="0">
              <a:latin typeface="+mj-lt"/>
            </a:endParaRPr>
          </a:p>
          <a:p>
            <a:r>
              <a:rPr lang="nl-NL" sz="2000" dirty="0">
                <a:latin typeface="+mj-lt"/>
                <a:ea typeface="Calibri" panose="020F0502020204030204" pitchFamily="34" charset="0"/>
                <a:cs typeface="Times New Roman" panose="02020603050405020304" pitchFamily="18" charset="0"/>
              </a:rPr>
              <a:t>J</a:t>
            </a:r>
            <a:r>
              <a:rPr lang="nl-NL" sz="2000" dirty="0">
                <a:effectLst/>
                <a:latin typeface="+mj-lt"/>
                <a:ea typeface="Calibri" panose="020F0502020204030204" pitchFamily="34" charset="0"/>
                <a:cs typeface="Times New Roman" panose="02020603050405020304" pitchFamily="18" charset="0"/>
              </a:rPr>
              <a:t>euk van de huid, jeuk / pijn genitaliën of perianaal</a:t>
            </a:r>
          </a:p>
          <a:p>
            <a:r>
              <a:rPr lang="nl-NL" sz="2000" dirty="0">
                <a:effectLst/>
                <a:latin typeface="+mj-lt"/>
                <a:ea typeface="Calibri" panose="020F0502020204030204" pitchFamily="34" charset="0"/>
                <a:cs typeface="Times New Roman" panose="02020603050405020304" pitchFamily="18" charset="0"/>
              </a:rPr>
              <a:t>Pijn of wondjes in de mond</a:t>
            </a:r>
          </a:p>
          <a:p>
            <a:r>
              <a:rPr lang="nl-NL" sz="2000" dirty="0">
                <a:effectLst/>
                <a:latin typeface="+mj-lt"/>
                <a:ea typeface="Calibri" panose="020F0502020204030204" pitchFamily="34" charset="0"/>
                <a:cs typeface="Times New Roman" panose="02020603050405020304" pitchFamily="18" charset="0"/>
              </a:rPr>
              <a:t>Voedselpassageklachten, pijn bij het slikken of heesheid</a:t>
            </a:r>
          </a:p>
          <a:p>
            <a:r>
              <a:rPr lang="nl-NL" sz="2000" dirty="0">
                <a:effectLst/>
                <a:latin typeface="+mj-lt"/>
                <a:ea typeface="Calibri" panose="020F0502020204030204" pitchFamily="34" charset="0"/>
                <a:cs typeface="Times New Roman" panose="02020603050405020304" pitchFamily="18" charset="0"/>
              </a:rPr>
              <a:t>Haarverlies, zowel op het hoofd als op het lichaam</a:t>
            </a:r>
          </a:p>
          <a:p>
            <a:r>
              <a:rPr lang="nl-NL" sz="2000" dirty="0">
                <a:effectLst/>
                <a:latin typeface="+mj-lt"/>
                <a:ea typeface="Calibri" panose="020F0502020204030204" pitchFamily="34" charset="0"/>
                <a:cs typeface="Times New Roman" panose="02020603050405020304" pitchFamily="18" charset="0"/>
              </a:rPr>
              <a:t>Afwijkingen aan de nagels</a:t>
            </a:r>
          </a:p>
          <a:p>
            <a:r>
              <a:rPr lang="nl-NL" sz="2000" dirty="0">
                <a:effectLst/>
                <a:latin typeface="+mj-lt"/>
                <a:ea typeface="Calibri" panose="020F0502020204030204" pitchFamily="34" charset="0"/>
                <a:cs typeface="Times New Roman" panose="02020603050405020304" pitchFamily="18" charset="0"/>
              </a:rPr>
              <a:t>Auto-immuunziekten</a:t>
            </a:r>
          </a:p>
          <a:p>
            <a:r>
              <a:rPr lang="nl-NL" sz="2000" dirty="0">
                <a:effectLst/>
                <a:latin typeface="+mj-lt"/>
                <a:ea typeface="Calibri" panose="020F0502020204030204" pitchFamily="34" charset="0"/>
                <a:cs typeface="Times New Roman" panose="02020603050405020304" pitchFamily="18" charset="0"/>
              </a:rPr>
              <a:t>Geneesmiddelengebruik</a:t>
            </a:r>
            <a:endParaRPr lang="nl-NL" sz="2000" dirty="0">
              <a:latin typeface="+mj-lt"/>
              <a:cs typeface="Times New Roman" panose="02020603050405020304" pitchFamily="18" charset="0"/>
            </a:endParaRPr>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Diagnostiek</a:t>
            </a:r>
          </a:p>
        </p:txBody>
      </p:sp>
      <p:sp>
        <p:nvSpPr>
          <p:cNvPr id="6" name="Tekstvak 5">
            <a:extLst>
              <a:ext uri="{FF2B5EF4-FFF2-40B4-BE49-F238E27FC236}">
                <a16:creationId xmlns:a16="http://schemas.microsoft.com/office/drawing/2014/main" id="{0CA0EF29-26DC-49C4-9B45-61452A6759B8}"/>
              </a:ext>
            </a:extLst>
          </p:cNvPr>
          <p:cNvSpPr txBox="1"/>
          <p:nvPr/>
        </p:nvSpPr>
        <p:spPr>
          <a:xfrm>
            <a:off x="9265939" y="6271629"/>
            <a:ext cx="2448272" cy="200055"/>
          </a:xfrm>
          <a:prstGeom prst="rect">
            <a:avLst/>
          </a:prstGeom>
          <a:noFill/>
        </p:spPr>
        <p:txBody>
          <a:bodyPr wrap="square" lIns="0" tIns="0" rIns="0" bIns="0" rtlCol="0">
            <a:spAutoFit/>
          </a:bodyPr>
          <a:lstStyle/>
          <a:p>
            <a:r>
              <a:rPr lang="nl-NL" sz="1300" dirty="0">
                <a:solidFill>
                  <a:schemeClr val="accent1"/>
                </a:solidFill>
              </a:rPr>
              <a:t>Illustratie door Ellen Swanborn</a:t>
            </a:r>
          </a:p>
        </p:txBody>
      </p:sp>
      <p:pic>
        <p:nvPicPr>
          <p:cNvPr id="4" name="Afbeelding 3">
            <a:extLst>
              <a:ext uri="{FF2B5EF4-FFF2-40B4-BE49-F238E27FC236}">
                <a16:creationId xmlns:a16="http://schemas.microsoft.com/office/drawing/2014/main" id="{55B3AB23-46D3-48C7-9D01-F50C99195EDA}"/>
              </a:ext>
            </a:extLst>
          </p:cNvPr>
          <p:cNvPicPr>
            <a:picLocks noChangeAspect="1"/>
          </p:cNvPicPr>
          <p:nvPr/>
        </p:nvPicPr>
        <p:blipFill>
          <a:blip r:embed="rId3"/>
          <a:stretch>
            <a:fillRect/>
          </a:stretch>
        </p:blipFill>
        <p:spPr>
          <a:xfrm>
            <a:off x="7605293" y="843789"/>
            <a:ext cx="3833950" cy="5427840"/>
          </a:xfrm>
          <a:prstGeom prst="rect">
            <a:avLst/>
          </a:prstGeom>
        </p:spPr>
      </p:pic>
    </p:spTree>
    <p:extLst>
      <p:ext uri="{BB962C8B-B14F-4D97-AF65-F5344CB8AC3E}">
        <p14:creationId xmlns:p14="http://schemas.microsoft.com/office/powerpoint/2010/main" val="2813370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ABA2D3-3C96-408D-ADC1-A8099DC5035B}"/>
              </a:ext>
            </a:extLst>
          </p:cNvPr>
          <p:cNvSpPr>
            <a:spLocks noGrp="1"/>
          </p:cNvSpPr>
          <p:nvPr>
            <p:ph idx="1"/>
          </p:nvPr>
        </p:nvSpPr>
        <p:spPr>
          <a:xfrm>
            <a:off x="907292" y="1664804"/>
            <a:ext cx="6168386" cy="4651587"/>
          </a:xfrm>
        </p:spPr>
        <p:txBody>
          <a:bodyPr/>
          <a:lstStyle/>
          <a:p>
            <a:pPr marL="0" indent="0">
              <a:buNone/>
            </a:pPr>
            <a:r>
              <a:rPr lang="nl-NL" b="1" dirty="0">
                <a:latin typeface="+mj-lt"/>
              </a:rPr>
              <a:t>Cutane LP</a:t>
            </a:r>
          </a:p>
          <a:p>
            <a:r>
              <a:rPr lang="nl-NL" sz="2200" dirty="0">
                <a:latin typeface="+mj-lt"/>
                <a:cs typeface="Arial" panose="020B0604020202020204" pitchFamily="34" charset="0"/>
              </a:rPr>
              <a:t>Lichamelijk onderzoek</a:t>
            </a:r>
          </a:p>
          <a:p>
            <a:pPr lvl="1"/>
            <a:r>
              <a:rPr lang="nl-NL" sz="2200" dirty="0">
                <a:latin typeface="+mj-lt"/>
                <a:cs typeface="Arial" panose="020B0604020202020204" pitchFamily="34" charset="0"/>
              </a:rPr>
              <a:t>Voorkeurslocaties klassieke cutane LP: </a:t>
            </a:r>
            <a:r>
              <a:rPr lang="nl-NL" sz="2200" dirty="0">
                <a:latin typeface="+mj-lt"/>
                <a:ea typeface="Cambria" panose="02040503050406030204" pitchFamily="18" charset="0"/>
                <a:cs typeface="Arial" panose="020B0604020202020204" pitchFamily="34" charset="0"/>
              </a:rPr>
              <a:t>b</a:t>
            </a:r>
            <a:r>
              <a:rPr lang="nl-NL" sz="2200" dirty="0">
                <a:effectLst/>
                <a:latin typeface="+mj-lt"/>
                <a:ea typeface="Calibri" panose="020F0502020204030204" pitchFamily="34" charset="0"/>
                <a:cs typeface="Arial" panose="020B0604020202020204" pitchFamily="34" charset="0"/>
              </a:rPr>
              <a:t>uigzijde van de polsen en onderarmen, de nek, de onderrug en de enkels. </a:t>
            </a:r>
            <a:r>
              <a:rPr lang="nl-NL" sz="2200" dirty="0">
                <a:effectLst/>
                <a:latin typeface="+mj-lt"/>
                <a:ea typeface="Calibri" panose="020F0502020204030204" pitchFamily="34" charset="0"/>
                <a:cs typeface="Times New Roman" panose="02020603050405020304" pitchFamily="18" charset="0"/>
              </a:rPr>
              <a:t>H</a:t>
            </a:r>
            <a:r>
              <a:rPr lang="nl-NL" sz="2200" dirty="0">
                <a:effectLst/>
                <a:latin typeface="+mj-lt"/>
                <a:ea typeface="Calibri" panose="020F0502020204030204" pitchFamily="34" charset="0"/>
                <a:cs typeface="Arial" panose="020B0604020202020204" pitchFamily="34" charset="0"/>
              </a:rPr>
              <a:t>ypertrofische LP: met name pretibiaal</a:t>
            </a:r>
          </a:p>
          <a:p>
            <a:pPr lvl="1"/>
            <a:r>
              <a:rPr lang="nl-NL" sz="2200" dirty="0">
                <a:latin typeface="+mj-lt"/>
                <a:ea typeface="Calibri" panose="020F0502020204030204" pitchFamily="34" charset="0"/>
                <a:cs typeface="Arial" panose="020B0604020202020204" pitchFamily="34" charset="0"/>
              </a:rPr>
              <a:t>Lichen planus </a:t>
            </a:r>
            <a:r>
              <a:rPr lang="nl-NL" sz="2200" dirty="0" err="1">
                <a:latin typeface="+mj-lt"/>
                <a:ea typeface="Calibri" panose="020F0502020204030204" pitchFamily="34" charset="0"/>
                <a:cs typeface="Arial" panose="020B0604020202020204" pitchFamily="34" charset="0"/>
              </a:rPr>
              <a:t>pigmentosus</a:t>
            </a:r>
            <a:r>
              <a:rPr lang="nl-NL" sz="2200" dirty="0">
                <a:latin typeface="+mj-lt"/>
                <a:ea typeface="Calibri" panose="020F0502020204030204" pitchFamily="34" charset="0"/>
                <a:cs typeface="Arial" panose="020B0604020202020204" pitchFamily="34" charset="0"/>
              </a:rPr>
              <a:t>: donkere verkleuring gelaat en oksels </a:t>
            </a:r>
            <a:endParaRPr lang="nl-NL" sz="2200" dirty="0">
              <a:latin typeface="+mj-lt"/>
              <a:cs typeface="Arial" panose="020B0604020202020204" pitchFamily="34" charset="0"/>
            </a:endParaRPr>
          </a:p>
          <a:p>
            <a:r>
              <a:rPr lang="nl-NL" sz="2200" dirty="0">
                <a:latin typeface="+mj-lt"/>
                <a:cs typeface="Arial" panose="020B0604020202020204" pitchFamily="34" charset="0"/>
              </a:rPr>
              <a:t>Biopt (bij diagnostische onzekerheid                                                                                             of verdenking op neoplasie)</a:t>
            </a:r>
          </a:p>
          <a:p>
            <a:r>
              <a:rPr lang="nl-NL" sz="2200" dirty="0">
                <a:latin typeface="+mj-lt"/>
                <a:cs typeface="Arial" panose="020B0604020202020204" pitchFamily="34" charset="0"/>
              </a:rPr>
              <a:t>Cave: histologisch onderscheid hypertrofische LP met goed gedifferentieerd PCC is lastig</a:t>
            </a:r>
            <a:endParaRPr lang="nl-NL" sz="2200" dirty="0">
              <a:latin typeface="+mj-lt"/>
            </a:endParaRPr>
          </a:p>
          <a:p>
            <a:pPr lvl="1">
              <a:lnSpc>
                <a:spcPts val="1200"/>
              </a:lnSpc>
            </a:pPr>
            <a:endParaRPr lang="nl-NL" sz="2000" dirty="0">
              <a:effectLst/>
              <a:latin typeface="+mj-lt"/>
              <a:ea typeface="Calibri" panose="020F0502020204030204" pitchFamily="34" charset="0"/>
              <a:cs typeface="Arial" panose="020B0604020202020204" pitchFamily="34" charset="0"/>
            </a:endParaRPr>
          </a:p>
          <a:p>
            <a:pPr lvl="1"/>
            <a:endParaRPr lang="nl-NL" sz="2000" b="1" dirty="0">
              <a:latin typeface="+mj-lt"/>
            </a:endParaRPr>
          </a:p>
          <a:p>
            <a:pPr lvl="2"/>
            <a:endParaRPr lang="nl-NL" sz="2000" dirty="0">
              <a:effectLst/>
              <a:latin typeface="+mj-lt"/>
              <a:ea typeface="Calibri" panose="020F0502020204030204" pitchFamily="34" charset="0"/>
              <a:cs typeface="Arial" panose="020B0604020202020204" pitchFamily="34" charset="0"/>
            </a:endParaRPr>
          </a:p>
          <a:p>
            <a:endParaRPr lang="nl-NL" b="1" dirty="0"/>
          </a:p>
          <a:p>
            <a:endParaRPr lang="nl-NL" b="1" dirty="0"/>
          </a:p>
          <a:p>
            <a:endParaRPr lang="nl-NL" dirty="0"/>
          </a:p>
        </p:txBody>
      </p:sp>
      <p:sp>
        <p:nvSpPr>
          <p:cNvPr id="3" name="Titel 2">
            <a:extLst>
              <a:ext uri="{FF2B5EF4-FFF2-40B4-BE49-F238E27FC236}">
                <a16:creationId xmlns:a16="http://schemas.microsoft.com/office/drawing/2014/main" id="{ADCD7F1B-C21B-4F1E-AF52-0070547C58D8}"/>
              </a:ext>
            </a:extLst>
          </p:cNvPr>
          <p:cNvSpPr>
            <a:spLocks noGrp="1"/>
          </p:cNvSpPr>
          <p:nvPr>
            <p:ph type="title"/>
          </p:nvPr>
        </p:nvSpPr>
        <p:spPr/>
        <p:txBody>
          <a:bodyPr/>
          <a:lstStyle/>
          <a:p>
            <a:r>
              <a:rPr lang="nl-NL" dirty="0"/>
              <a:t>Diagnostiek</a:t>
            </a:r>
          </a:p>
        </p:txBody>
      </p:sp>
      <p:pic>
        <p:nvPicPr>
          <p:cNvPr id="4" name="Afbeelding 3">
            <a:extLst>
              <a:ext uri="{FF2B5EF4-FFF2-40B4-BE49-F238E27FC236}">
                <a16:creationId xmlns:a16="http://schemas.microsoft.com/office/drawing/2014/main" id="{351BF138-9DE3-49AA-96FF-015E955B068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9241873" y="838123"/>
            <a:ext cx="2954113" cy="2255454"/>
          </a:xfrm>
          <a:prstGeom prst="rect">
            <a:avLst/>
          </a:prstGeom>
        </p:spPr>
      </p:pic>
      <p:pic>
        <p:nvPicPr>
          <p:cNvPr id="5" name="Afbeelding 4">
            <a:extLst>
              <a:ext uri="{FF2B5EF4-FFF2-40B4-BE49-F238E27FC236}">
                <a16:creationId xmlns:a16="http://schemas.microsoft.com/office/drawing/2014/main" id="{9E11E8C6-790D-4E7F-8178-997C80F8FC0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23297" y="488792"/>
            <a:ext cx="2214031" cy="2954114"/>
          </a:xfrm>
          <a:prstGeom prst="rect">
            <a:avLst/>
          </a:prstGeom>
        </p:spPr>
      </p:pic>
      <p:sp>
        <p:nvSpPr>
          <p:cNvPr id="6" name="Tekstvak 5">
            <a:extLst>
              <a:ext uri="{FF2B5EF4-FFF2-40B4-BE49-F238E27FC236}">
                <a16:creationId xmlns:a16="http://schemas.microsoft.com/office/drawing/2014/main" id="{C6009206-FB78-4737-B960-B19089BBFFDD}"/>
              </a:ext>
            </a:extLst>
          </p:cNvPr>
          <p:cNvSpPr txBox="1"/>
          <p:nvPr/>
        </p:nvSpPr>
        <p:spPr>
          <a:xfrm>
            <a:off x="7223297" y="3562894"/>
            <a:ext cx="2365313" cy="600164"/>
          </a:xfrm>
          <a:prstGeom prst="rect">
            <a:avLst/>
          </a:prstGeom>
          <a:noFill/>
        </p:spPr>
        <p:txBody>
          <a:bodyPr wrap="square" lIns="0" tIns="0" rIns="0" bIns="0" rtlCol="0">
            <a:spAutoFit/>
          </a:bodyPr>
          <a:lstStyle/>
          <a:p>
            <a:r>
              <a:rPr lang="nl-NL" sz="1300" dirty="0">
                <a:solidFill>
                  <a:schemeClr val="accent1"/>
                </a:solidFill>
              </a:rPr>
              <a:t>Multipele </a:t>
            </a:r>
            <a:r>
              <a:rPr lang="nl-NL" sz="1300" dirty="0" err="1">
                <a:solidFill>
                  <a:schemeClr val="accent1"/>
                </a:solidFill>
              </a:rPr>
              <a:t>livide</a:t>
            </a:r>
            <a:r>
              <a:rPr lang="nl-NL" sz="1300" dirty="0">
                <a:solidFill>
                  <a:schemeClr val="accent1"/>
                </a:solidFill>
              </a:rPr>
              <a:t> </a:t>
            </a:r>
            <a:r>
              <a:rPr lang="nl-NL" sz="1300" dirty="0" err="1">
                <a:solidFill>
                  <a:schemeClr val="accent1"/>
                </a:solidFill>
              </a:rPr>
              <a:t>miliaire</a:t>
            </a:r>
            <a:r>
              <a:rPr lang="nl-NL" sz="1300" dirty="0">
                <a:solidFill>
                  <a:schemeClr val="accent1"/>
                </a:solidFill>
              </a:rPr>
              <a:t> en lenticulaire </a:t>
            </a:r>
            <a:r>
              <a:rPr lang="nl-NL" sz="1300" dirty="0" err="1">
                <a:solidFill>
                  <a:schemeClr val="accent1"/>
                </a:solidFill>
              </a:rPr>
              <a:t>papels</a:t>
            </a:r>
            <a:r>
              <a:rPr lang="nl-NL" sz="1300" dirty="0">
                <a:solidFill>
                  <a:schemeClr val="accent1"/>
                </a:solidFill>
              </a:rPr>
              <a:t> met hyperpigmentatie</a:t>
            </a:r>
            <a:endParaRPr lang="nl-NL" sz="1300" baseline="30000" dirty="0">
              <a:solidFill>
                <a:schemeClr val="accent1"/>
              </a:solidFill>
            </a:endParaRPr>
          </a:p>
        </p:txBody>
      </p:sp>
      <p:sp>
        <p:nvSpPr>
          <p:cNvPr id="7" name="Tekstvak 6">
            <a:extLst>
              <a:ext uri="{FF2B5EF4-FFF2-40B4-BE49-F238E27FC236}">
                <a16:creationId xmlns:a16="http://schemas.microsoft.com/office/drawing/2014/main" id="{CD9BC92D-4281-45AC-B558-25F341867CE0}"/>
              </a:ext>
            </a:extLst>
          </p:cNvPr>
          <p:cNvSpPr txBox="1"/>
          <p:nvPr/>
        </p:nvSpPr>
        <p:spPr>
          <a:xfrm>
            <a:off x="9611913" y="3548683"/>
            <a:ext cx="2214031" cy="400110"/>
          </a:xfrm>
          <a:prstGeom prst="rect">
            <a:avLst/>
          </a:prstGeom>
          <a:noFill/>
        </p:spPr>
        <p:txBody>
          <a:bodyPr wrap="square" lIns="0" tIns="0" rIns="0" bIns="0" rtlCol="0">
            <a:spAutoFit/>
          </a:bodyPr>
          <a:lstStyle/>
          <a:p>
            <a:r>
              <a:rPr lang="nl-NL" sz="1300" dirty="0">
                <a:solidFill>
                  <a:schemeClr val="accent1"/>
                </a:solidFill>
              </a:rPr>
              <a:t>Multipele </a:t>
            </a:r>
            <a:r>
              <a:rPr lang="nl-NL" sz="1300" dirty="0" err="1">
                <a:solidFill>
                  <a:schemeClr val="accent1"/>
                </a:solidFill>
              </a:rPr>
              <a:t>erythemateuze</a:t>
            </a:r>
            <a:r>
              <a:rPr lang="nl-NL" sz="1300" dirty="0">
                <a:solidFill>
                  <a:schemeClr val="accent1"/>
                </a:solidFill>
              </a:rPr>
              <a:t> </a:t>
            </a:r>
            <a:r>
              <a:rPr lang="nl-NL" sz="1300" dirty="0" err="1">
                <a:solidFill>
                  <a:schemeClr val="accent1"/>
                </a:solidFill>
              </a:rPr>
              <a:t>papels</a:t>
            </a:r>
            <a:r>
              <a:rPr lang="nl-NL" sz="1300" dirty="0">
                <a:solidFill>
                  <a:schemeClr val="accent1"/>
                </a:solidFill>
              </a:rPr>
              <a:t> met enkele </a:t>
            </a:r>
            <a:r>
              <a:rPr lang="nl-NL" sz="1300" dirty="0" err="1">
                <a:solidFill>
                  <a:schemeClr val="accent1"/>
                </a:solidFill>
              </a:rPr>
              <a:t>excoriaties</a:t>
            </a:r>
            <a:r>
              <a:rPr lang="nl-NL" sz="1300" dirty="0">
                <a:solidFill>
                  <a:schemeClr val="accent1"/>
                </a:solidFill>
              </a:rPr>
              <a:t> </a:t>
            </a:r>
            <a:endParaRPr lang="nl-NL" sz="1300" baseline="30000" dirty="0">
              <a:solidFill>
                <a:schemeClr val="accent1"/>
              </a:solidFill>
            </a:endParaRPr>
          </a:p>
        </p:txBody>
      </p:sp>
      <p:sp>
        <p:nvSpPr>
          <p:cNvPr id="10" name="Tekstvak 9">
            <a:extLst>
              <a:ext uri="{FF2B5EF4-FFF2-40B4-BE49-F238E27FC236}">
                <a16:creationId xmlns:a16="http://schemas.microsoft.com/office/drawing/2014/main" id="{96D9B365-4A05-4BD4-B697-E4BDC9B2E811}"/>
              </a:ext>
            </a:extLst>
          </p:cNvPr>
          <p:cNvSpPr txBox="1"/>
          <p:nvPr/>
        </p:nvSpPr>
        <p:spPr>
          <a:xfrm>
            <a:off x="9953572" y="5013176"/>
            <a:ext cx="1790362" cy="800219"/>
          </a:xfrm>
          <a:prstGeom prst="rect">
            <a:avLst/>
          </a:prstGeom>
          <a:noFill/>
        </p:spPr>
        <p:txBody>
          <a:bodyPr wrap="none" lIns="0" tIns="0" rIns="0" bIns="0" rtlCol="0">
            <a:spAutoFit/>
          </a:bodyPr>
          <a:lstStyle/>
          <a:p>
            <a:r>
              <a:rPr lang="nl-NL" sz="1300" dirty="0">
                <a:solidFill>
                  <a:schemeClr val="accent1"/>
                </a:solidFill>
              </a:rPr>
              <a:t>Hyperpigmentatie door</a:t>
            </a:r>
          </a:p>
          <a:p>
            <a:r>
              <a:rPr lang="nl-NL" sz="1300" dirty="0">
                <a:solidFill>
                  <a:schemeClr val="accent1"/>
                </a:solidFill>
              </a:rPr>
              <a:t>actieve </a:t>
            </a:r>
            <a:r>
              <a:rPr lang="nl-NL" sz="1300" dirty="0" err="1">
                <a:solidFill>
                  <a:schemeClr val="accent1"/>
                </a:solidFill>
              </a:rPr>
              <a:t>lichen</a:t>
            </a:r>
            <a:r>
              <a:rPr lang="nl-NL" sz="1300" dirty="0">
                <a:solidFill>
                  <a:schemeClr val="accent1"/>
                </a:solidFill>
              </a:rPr>
              <a:t> </a:t>
            </a:r>
            <a:r>
              <a:rPr lang="nl-NL" sz="1300" dirty="0" err="1">
                <a:solidFill>
                  <a:schemeClr val="accent1"/>
                </a:solidFill>
              </a:rPr>
              <a:t>planus</a:t>
            </a:r>
            <a:r>
              <a:rPr lang="nl-NL" sz="1300" dirty="0">
                <a:solidFill>
                  <a:schemeClr val="accent1"/>
                </a:solidFill>
              </a:rPr>
              <a:t> </a:t>
            </a:r>
          </a:p>
          <a:p>
            <a:r>
              <a:rPr lang="nl-NL" sz="1300" dirty="0" err="1">
                <a:solidFill>
                  <a:schemeClr val="accent1"/>
                </a:solidFill>
              </a:rPr>
              <a:t>pigmentosus</a:t>
            </a:r>
            <a:r>
              <a:rPr lang="nl-NL" sz="1300" dirty="0">
                <a:solidFill>
                  <a:schemeClr val="accent1"/>
                </a:solidFill>
              </a:rPr>
              <a:t>, histologisch </a:t>
            </a:r>
          </a:p>
          <a:p>
            <a:r>
              <a:rPr lang="nl-NL" sz="1300" dirty="0">
                <a:solidFill>
                  <a:schemeClr val="accent1"/>
                </a:solidFill>
              </a:rPr>
              <a:t>bevestigd </a:t>
            </a:r>
          </a:p>
        </p:txBody>
      </p:sp>
      <p:pic>
        <p:nvPicPr>
          <p:cNvPr id="11" name="Afbeelding 10">
            <a:extLst>
              <a:ext uri="{FF2B5EF4-FFF2-40B4-BE49-F238E27FC236}">
                <a16:creationId xmlns:a16="http://schemas.microsoft.com/office/drawing/2014/main" id="{EECC2380-D47C-482E-B008-E1060D5D9B4D}"/>
              </a:ext>
            </a:extLst>
          </p:cNvPr>
          <p:cNvPicPr>
            <a:picLocks noChangeAspect="1"/>
          </p:cNvPicPr>
          <p:nvPr/>
        </p:nvPicPr>
        <p:blipFill rotWithShape="1">
          <a:blip r:embed="rId5"/>
          <a:srcRect t="1" r="4328" b="3509"/>
          <a:stretch/>
        </p:blipFill>
        <p:spPr>
          <a:xfrm>
            <a:off x="7156391" y="4558483"/>
            <a:ext cx="2706497" cy="1911679"/>
          </a:xfrm>
          <a:prstGeom prst="rect">
            <a:avLst/>
          </a:prstGeom>
        </p:spPr>
      </p:pic>
    </p:spTree>
    <p:extLst>
      <p:ext uri="{BB962C8B-B14F-4D97-AF65-F5344CB8AC3E}">
        <p14:creationId xmlns:p14="http://schemas.microsoft.com/office/powerpoint/2010/main" val="2652692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ABA2D3-3C96-408D-ADC1-A8099DC5035B}"/>
              </a:ext>
            </a:extLst>
          </p:cNvPr>
          <p:cNvSpPr>
            <a:spLocks noGrp="1"/>
          </p:cNvSpPr>
          <p:nvPr>
            <p:ph idx="1"/>
          </p:nvPr>
        </p:nvSpPr>
        <p:spPr>
          <a:xfrm>
            <a:off x="802937" y="1439841"/>
            <a:ext cx="11424970" cy="1620735"/>
          </a:xfrm>
        </p:spPr>
        <p:txBody>
          <a:bodyPr/>
          <a:lstStyle/>
          <a:p>
            <a:pPr marL="0" indent="0">
              <a:buNone/>
            </a:pPr>
            <a:r>
              <a:rPr lang="nl-NL" sz="2000" b="1" dirty="0">
                <a:latin typeface="+mj-lt"/>
              </a:rPr>
              <a:t>Genitale LP</a:t>
            </a:r>
          </a:p>
          <a:p>
            <a:r>
              <a:rPr lang="nl-NL" sz="2000" dirty="0">
                <a:latin typeface="+mj-lt"/>
                <a:cs typeface="Arial" panose="020B0604020202020204" pitchFamily="34" charset="0"/>
              </a:rPr>
              <a:t>Lichamelijk onderzoek mucosa: </a:t>
            </a:r>
            <a:r>
              <a:rPr lang="nl-NL" sz="2000" b="0" i="0" u="none" strike="noStrike" baseline="0" dirty="0">
                <a:latin typeface="+mj-lt"/>
              </a:rPr>
              <a:t>erythemateuze vaak glanzende </a:t>
            </a:r>
            <a:r>
              <a:rPr lang="nl-NL" sz="2000" b="0" i="0" u="none" strike="noStrike" baseline="0" dirty="0" err="1">
                <a:latin typeface="+mj-lt"/>
              </a:rPr>
              <a:t>maculae</a:t>
            </a:r>
            <a:r>
              <a:rPr lang="nl-NL" sz="2000" b="0" i="0" u="none" strike="noStrike" baseline="0" dirty="0">
                <a:latin typeface="+mj-lt"/>
              </a:rPr>
              <a:t>, erosies, reticulaire strepen (</a:t>
            </a:r>
            <a:r>
              <a:rPr lang="nl-NL" sz="2000" b="0" i="0" u="none" strike="noStrike" baseline="0" dirty="0" err="1">
                <a:latin typeface="+mj-lt"/>
              </a:rPr>
              <a:t>Wickhamse</a:t>
            </a:r>
            <a:r>
              <a:rPr lang="nl-NL" sz="2000" b="0" i="0" u="none" strike="noStrike" baseline="0" dirty="0">
                <a:latin typeface="+mj-lt"/>
              </a:rPr>
              <a:t> striae) en verklevingen (</a:t>
            </a:r>
            <a:r>
              <a:rPr lang="nl-NL" sz="2000" dirty="0">
                <a:latin typeface="+mj-lt"/>
              </a:rPr>
              <a:t>v</a:t>
            </a:r>
            <a:r>
              <a:rPr lang="nl-NL" sz="2000" b="0" i="0" u="none" strike="noStrike" baseline="0" dirty="0">
                <a:latin typeface="+mj-lt"/>
              </a:rPr>
              <a:t>rouw: verstrijken labia </a:t>
            </a:r>
            <a:r>
              <a:rPr lang="nl-NL" sz="2000" b="0" i="0" u="none" strike="noStrike" baseline="0" dirty="0" err="1">
                <a:latin typeface="+mj-lt"/>
              </a:rPr>
              <a:t>minora</a:t>
            </a:r>
            <a:r>
              <a:rPr lang="nl-NL" sz="2000" b="0" i="0" u="none" strike="noStrike" baseline="0" dirty="0">
                <a:latin typeface="+mj-lt"/>
              </a:rPr>
              <a:t>, fusie preputium clitoris, vaginale adhesies</a:t>
            </a:r>
            <a:r>
              <a:rPr lang="nl-NL" sz="2000" dirty="0">
                <a:latin typeface="+mj-lt"/>
              </a:rPr>
              <a:t> en man: verkleven preputium en glans, urethra stenose). Op de glans penis kunnen zowel erosieve </a:t>
            </a:r>
            <a:r>
              <a:rPr lang="nl-NL" sz="2000" dirty="0" err="1">
                <a:latin typeface="+mj-lt"/>
              </a:rPr>
              <a:t>maculae</a:t>
            </a:r>
            <a:r>
              <a:rPr lang="nl-NL" sz="2000" dirty="0">
                <a:latin typeface="+mj-lt"/>
              </a:rPr>
              <a:t> als klassieke, vaak </a:t>
            </a:r>
            <a:r>
              <a:rPr lang="nl-NL" sz="2000" dirty="0" err="1">
                <a:latin typeface="+mj-lt"/>
              </a:rPr>
              <a:t>annulaire</a:t>
            </a:r>
            <a:r>
              <a:rPr lang="nl-NL" sz="2000" dirty="0">
                <a:latin typeface="+mj-lt"/>
              </a:rPr>
              <a:t> plaques aanwezig zijn. </a:t>
            </a:r>
            <a:endParaRPr lang="nl-NL" sz="2000" dirty="0">
              <a:latin typeface="+mj-lt"/>
              <a:cs typeface="Arial" panose="020B0604020202020204" pitchFamily="34" charset="0"/>
            </a:endParaRPr>
          </a:p>
          <a:p>
            <a:r>
              <a:rPr lang="nl-NL" sz="2000" dirty="0">
                <a:latin typeface="+mj-lt"/>
                <a:cs typeface="Arial" panose="020B0604020202020204" pitchFamily="34" charset="0"/>
              </a:rPr>
              <a:t>Biopt (bij diagnostische onzekerheid, verdenking op neoplasie of onvoldoende reactie op therapie)</a:t>
            </a:r>
          </a:p>
          <a:p>
            <a:pPr marL="252000" marR="0" lvl="0" indent="-252000" algn="l" defTabSz="1088937" rtl="0" eaLnBrk="1" fontAlgn="auto" latinLnBrk="0" hangingPunct="1">
              <a:lnSpc>
                <a:spcPct val="100000"/>
              </a:lnSpc>
              <a:spcBef>
                <a:spcPts val="1000"/>
              </a:spcBef>
              <a:spcAft>
                <a:spcPts val="0"/>
              </a:spcAft>
              <a:buClr>
                <a:srgbClr val="00AECB"/>
              </a:buClr>
              <a:buSzTx/>
              <a:buFont typeface="Arial" pitchFamily="34" charset="0"/>
              <a:buChar char="•"/>
              <a:tabLst/>
              <a:defRPr/>
            </a:pPr>
            <a:r>
              <a:rPr kumimoji="0" lang="nl-NL" sz="2000" b="0" i="0" u="none" strike="noStrike" kern="1200" cap="none" spc="0" normalizeH="0" baseline="0" noProof="0" dirty="0">
                <a:ln>
                  <a:noFill/>
                </a:ln>
                <a:solidFill>
                  <a:srgbClr val="00273C"/>
                </a:solidFill>
                <a:effectLst/>
                <a:uLnTx/>
                <a:uFillTx/>
                <a:latin typeface="Calibri"/>
                <a:ea typeface="+mn-ea"/>
                <a:cs typeface="+mn-cs"/>
              </a:rPr>
              <a:t>Bij erosieve afwijking en geen klassieke presentatie van lichen planus: IF onderzoek om slijmvliespemfigoïd uit te sluiten</a:t>
            </a:r>
          </a:p>
          <a:p>
            <a:endParaRPr lang="nl-NL" sz="2000" dirty="0">
              <a:latin typeface="+mj-lt"/>
            </a:endParaRPr>
          </a:p>
          <a:p>
            <a:pPr lvl="1">
              <a:lnSpc>
                <a:spcPts val="1200"/>
              </a:lnSpc>
            </a:pPr>
            <a:endParaRPr lang="nl-NL" sz="2000" dirty="0">
              <a:effectLst/>
              <a:latin typeface="+mj-lt"/>
              <a:ea typeface="Calibri" panose="020F0502020204030204" pitchFamily="34" charset="0"/>
              <a:cs typeface="Arial" panose="020B0604020202020204" pitchFamily="34" charset="0"/>
            </a:endParaRPr>
          </a:p>
          <a:p>
            <a:pPr lvl="1"/>
            <a:endParaRPr lang="nl-NL" sz="2000" b="1" dirty="0">
              <a:latin typeface="+mj-lt"/>
            </a:endParaRPr>
          </a:p>
          <a:p>
            <a:pPr lvl="2"/>
            <a:endParaRPr lang="nl-NL" sz="2000" dirty="0">
              <a:effectLst/>
              <a:latin typeface="+mj-lt"/>
              <a:ea typeface="Calibri" panose="020F0502020204030204" pitchFamily="34" charset="0"/>
              <a:cs typeface="Arial" panose="020B0604020202020204" pitchFamily="34" charset="0"/>
            </a:endParaRPr>
          </a:p>
          <a:p>
            <a:endParaRPr lang="nl-NL" b="1" dirty="0"/>
          </a:p>
          <a:p>
            <a:pPr marL="0" indent="0">
              <a:buNone/>
            </a:pPr>
            <a:endParaRPr lang="nl-NL" b="1" dirty="0"/>
          </a:p>
          <a:p>
            <a:endParaRPr lang="nl-NL" dirty="0"/>
          </a:p>
        </p:txBody>
      </p:sp>
      <p:sp>
        <p:nvSpPr>
          <p:cNvPr id="3" name="Titel 2">
            <a:extLst>
              <a:ext uri="{FF2B5EF4-FFF2-40B4-BE49-F238E27FC236}">
                <a16:creationId xmlns:a16="http://schemas.microsoft.com/office/drawing/2014/main" id="{ADCD7F1B-C21B-4F1E-AF52-0070547C58D8}"/>
              </a:ext>
            </a:extLst>
          </p:cNvPr>
          <p:cNvSpPr>
            <a:spLocks noGrp="1"/>
          </p:cNvSpPr>
          <p:nvPr>
            <p:ph type="title"/>
          </p:nvPr>
        </p:nvSpPr>
        <p:spPr/>
        <p:txBody>
          <a:bodyPr/>
          <a:lstStyle/>
          <a:p>
            <a:r>
              <a:rPr lang="nl-NL" dirty="0"/>
              <a:t>Diagnostiek</a:t>
            </a:r>
          </a:p>
        </p:txBody>
      </p:sp>
      <p:pic>
        <p:nvPicPr>
          <p:cNvPr id="4" name="Picture 3">
            <a:extLst>
              <a:ext uri="{FF2B5EF4-FFF2-40B4-BE49-F238E27FC236}">
                <a16:creationId xmlns:a16="http://schemas.microsoft.com/office/drawing/2014/main" id="{ED7AF220-BEE6-4857-B63E-948B36B3A032}"/>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gray">
          <a:xfrm>
            <a:off x="5053471" y="4085915"/>
            <a:ext cx="2088232" cy="227548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85019" y="4456349"/>
            <a:ext cx="2736304" cy="1824202"/>
          </a:xfrm>
          <a:prstGeom prst="rect">
            <a:avLst/>
          </a:prstGeom>
        </p:spPr>
      </p:pic>
      <p:sp>
        <p:nvSpPr>
          <p:cNvPr id="6" name="Tekstvak 5">
            <a:extLst>
              <a:ext uri="{FF2B5EF4-FFF2-40B4-BE49-F238E27FC236}">
                <a16:creationId xmlns:a16="http://schemas.microsoft.com/office/drawing/2014/main" id="{83F66BAA-7B63-40DD-A663-936590674C47}"/>
              </a:ext>
            </a:extLst>
          </p:cNvPr>
          <p:cNvSpPr txBox="1"/>
          <p:nvPr/>
        </p:nvSpPr>
        <p:spPr>
          <a:xfrm>
            <a:off x="985019" y="6361402"/>
            <a:ext cx="2609850" cy="400110"/>
          </a:xfrm>
          <a:prstGeom prst="rect">
            <a:avLst/>
          </a:prstGeom>
          <a:noFill/>
        </p:spPr>
        <p:txBody>
          <a:bodyPr wrap="square" lIns="0" tIns="0" rIns="0" bIns="0" rtlCol="0">
            <a:spAutoFit/>
          </a:bodyPr>
          <a:lstStyle/>
          <a:p>
            <a:r>
              <a:rPr lang="nl-NL" sz="1300" dirty="0">
                <a:solidFill>
                  <a:schemeClr val="accent1"/>
                </a:solidFill>
              </a:rPr>
              <a:t>Erythemateuze plaques op de schacht van de penis, beeld van cutane LP</a:t>
            </a:r>
            <a:endParaRPr lang="nl-NL" sz="1300" baseline="30000" dirty="0">
              <a:solidFill>
                <a:schemeClr val="accent1"/>
              </a:solidFill>
            </a:endParaRPr>
          </a:p>
        </p:txBody>
      </p:sp>
      <p:sp>
        <p:nvSpPr>
          <p:cNvPr id="8" name="Tekstvak 7">
            <a:extLst>
              <a:ext uri="{FF2B5EF4-FFF2-40B4-BE49-F238E27FC236}">
                <a16:creationId xmlns:a16="http://schemas.microsoft.com/office/drawing/2014/main" id="{55ECD664-5553-4EA0-B7B0-3133EF72D707}"/>
              </a:ext>
            </a:extLst>
          </p:cNvPr>
          <p:cNvSpPr txBox="1"/>
          <p:nvPr/>
        </p:nvSpPr>
        <p:spPr>
          <a:xfrm>
            <a:off x="5053471" y="6408867"/>
            <a:ext cx="2609850" cy="400110"/>
          </a:xfrm>
          <a:prstGeom prst="rect">
            <a:avLst/>
          </a:prstGeom>
          <a:noFill/>
        </p:spPr>
        <p:txBody>
          <a:bodyPr wrap="square" lIns="0" tIns="0" rIns="0" bIns="0" rtlCol="0">
            <a:spAutoFit/>
          </a:bodyPr>
          <a:lstStyle/>
          <a:p>
            <a:r>
              <a:rPr lang="nl-NL" sz="1300" dirty="0">
                <a:solidFill>
                  <a:schemeClr val="accent1"/>
                </a:solidFill>
              </a:rPr>
              <a:t>Verstreken labia </a:t>
            </a:r>
            <a:r>
              <a:rPr lang="nl-NL" sz="1300" dirty="0" err="1">
                <a:solidFill>
                  <a:schemeClr val="accent1"/>
                </a:solidFill>
              </a:rPr>
              <a:t>minora</a:t>
            </a:r>
            <a:r>
              <a:rPr lang="nl-NL" sz="1300" dirty="0">
                <a:solidFill>
                  <a:schemeClr val="accent1"/>
                </a:solidFill>
              </a:rPr>
              <a:t>, erosies, glanzende </a:t>
            </a:r>
            <a:r>
              <a:rPr lang="nl-NL" sz="1300" dirty="0" err="1">
                <a:solidFill>
                  <a:schemeClr val="accent1"/>
                </a:solidFill>
              </a:rPr>
              <a:t>maculae</a:t>
            </a:r>
            <a:r>
              <a:rPr lang="nl-NL" sz="1300" dirty="0">
                <a:solidFill>
                  <a:schemeClr val="accent1"/>
                </a:solidFill>
              </a:rPr>
              <a:t> </a:t>
            </a:r>
            <a:endParaRPr lang="nl-NL" sz="1300" baseline="30000" dirty="0">
              <a:solidFill>
                <a:schemeClr val="accent1"/>
              </a:solidFill>
            </a:endParaRPr>
          </a:p>
        </p:txBody>
      </p:sp>
    </p:spTree>
    <p:extLst>
      <p:ext uri="{BB962C8B-B14F-4D97-AF65-F5344CB8AC3E}">
        <p14:creationId xmlns:p14="http://schemas.microsoft.com/office/powerpoint/2010/main" val="234465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idx="1"/>
          </p:nvPr>
        </p:nvSpPr>
        <p:spPr>
          <a:xfrm>
            <a:off x="908907" y="1484784"/>
            <a:ext cx="10440000" cy="4320000"/>
          </a:xfrm>
        </p:spPr>
        <p:txBody>
          <a:bodyPr/>
          <a:lstStyle/>
          <a:p>
            <a:pPr marL="285750" indent="-285750"/>
            <a:r>
              <a:rPr lang="nl-NL" sz="2200" dirty="0"/>
              <a:t>Over de richtlijn</a:t>
            </a:r>
          </a:p>
          <a:p>
            <a:pPr marL="285750" indent="-285750"/>
            <a:r>
              <a:rPr lang="nl-NL" sz="2200" dirty="0"/>
              <a:t>Disclaimer</a:t>
            </a:r>
          </a:p>
          <a:p>
            <a:pPr marL="285750" indent="-285750"/>
            <a:r>
              <a:rPr lang="nl-NL" sz="2200" dirty="0"/>
              <a:t>Achtergrondinformatie </a:t>
            </a:r>
          </a:p>
          <a:p>
            <a:pPr marL="285750" indent="-285750"/>
            <a:r>
              <a:rPr lang="nl-NL" sz="2200" dirty="0"/>
              <a:t>Zorgpad</a:t>
            </a:r>
          </a:p>
          <a:p>
            <a:pPr marL="285750" indent="-285750"/>
            <a:r>
              <a:rPr lang="nl-NL" sz="2200" dirty="0"/>
              <a:t>Therapie</a:t>
            </a:r>
          </a:p>
          <a:p>
            <a:pPr marL="285750" indent="-285750"/>
            <a:r>
              <a:rPr lang="nl-NL" sz="2200" dirty="0"/>
              <a:t>Complicaties (optioneel)</a:t>
            </a:r>
          </a:p>
          <a:p>
            <a:pPr marL="285750" indent="-285750"/>
            <a:r>
              <a:rPr lang="nl-NL" sz="2200" dirty="0"/>
              <a:t>Follow-up (optioneel)</a:t>
            </a:r>
          </a:p>
          <a:p>
            <a:pPr marL="285750" indent="-285750"/>
            <a:r>
              <a:rPr lang="nl-NL" sz="2200" dirty="0"/>
              <a:t>Patiëntvoorlichting en samen beslissen </a:t>
            </a:r>
          </a:p>
          <a:p>
            <a:pPr marL="285750" indent="-285750"/>
            <a:r>
              <a:rPr lang="nl-NL" sz="2200" dirty="0"/>
              <a:t>Organisatie van zorg</a:t>
            </a:r>
          </a:p>
          <a:p>
            <a:pPr marL="285750" indent="-285750"/>
            <a:r>
              <a:rPr lang="nl-NL" sz="2200" dirty="0"/>
              <a:t>Discussie (optioneel – bespreken van een </a:t>
            </a:r>
            <a:r>
              <a:rPr lang="nl-NL" sz="2200" dirty="0" err="1"/>
              <a:t>patiëntencasus</a:t>
            </a:r>
            <a:r>
              <a:rPr lang="nl-NL" sz="2200" dirty="0"/>
              <a:t>)</a:t>
            </a:r>
          </a:p>
          <a:p>
            <a:pPr marL="285750" indent="-285750"/>
            <a:r>
              <a:rPr lang="nl-NL" sz="2200" dirty="0"/>
              <a:t>Conclusie of Take-home message</a:t>
            </a:r>
          </a:p>
          <a:p>
            <a:endParaRPr lang="nl-NL" dirty="0"/>
          </a:p>
        </p:txBody>
      </p:sp>
      <p:sp>
        <p:nvSpPr>
          <p:cNvPr id="5" name="Titel 4">
            <a:extLst>
              <a:ext uri="{FF2B5EF4-FFF2-40B4-BE49-F238E27FC236}">
                <a16:creationId xmlns:a16="http://schemas.microsoft.com/office/drawing/2014/main" id="{574EF602-FA29-4421-9357-1C1823D69FB0}"/>
              </a:ext>
            </a:extLst>
          </p:cNvPr>
          <p:cNvSpPr>
            <a:spLocks noGrp="1"/>
          </p:cNvSpPr>
          <p:nvPr>
            <p:ph type="title"/>
          </p:nvPr>
        </p:nvSpPr>
        <p:spPr/>
        <p:txBody>
          <a:bodyPr/>
          <a:lstStyle/>
          <a:p>
            <a:r>
              <a:rPr lang="nl-NL" dirty="0"/>
              <a:t>Inhoud</a:t>
            </a:r>
          </a:p>
        </p:txBody>
      </p:sp>
    </p:spTree>
    <p:extLst>
      <p:ext uri="{BB962C8B-B14F-4D97-AF65-F5344CB8AC3E}">
        <p14:creationId xmlns:p14="http://schemas.microsoft.com/office/powerpoint/2010/main" val="104897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ABA2D3-3C96-408D-ADC1-A8099DC5035B}"/>
              </a:ext>
            </a:extLst>
          </p:cNvPr>
          <p:cNvSpPr>
            <a:spLocks noGrp="1"/>
          </p:cNvSpPr>
          <p:nvPr>
            <p:ph idx="1"/>
          </p:nvPr>
        </p:nvSpPr>
        <p:spPr/>
        <p:txBody>
          <a:bodyPr/>
          <a:lstStyle/>
          <a:p>
            <a:pPr marL="0" indent="0">
              <a:buNone/>
            </a:pPr>
            <a:r>
              <a:rPr lang="nl-NL" b="1" dirty="0">
                <a:latin typeface="+mj-lt"/>
              </a:rPr>
              <a:t>Orale LP</a:t>
            </a:r>
          </a:p>
          <a:p>
            <a:r>
              <a:rPr lang="nl-NL" sz="2200" dirty="0">
                <a:latin typeface="+mj-lt"/>
                <a:cs typeface="Arial" panose="020B0604020202020204" pitchFamily="34" charset="0"/>
              </a:rPr>
              <a:t>Lichamelijk onderzoek</a:t>
            </a:r>
          </a:p>
          <a:p>
            <a:r>
              <a:rPr lang="nl-NL" sz="2200" dirty="0">
                <a:latin typeface="+mj-lt"/>
                <a:cs typeface="Arial" panose="020B0604020202020204" pitchFamily="34" charset="0"/>
              </a:rPr>
              <a:t>Biopt (bij diagnostische onzekerheid of verdenking op neoplasie)</a:t>
            </a:r>
          </a:p>
          <a:p>
            <a:r>
              <a:rPr lang="nl-NL" sz="2200" b="0" i="0" u="none" strike="noStrike" baseline="0" dirty="0">
                <a:latin typeface="+mj-lt"/>
              </a:rPr>
              <a:t>Bij erosieve afwijking en geen klassieke presentatie van lichen planus: IF onderzoek om slijmvliespemfigoïd uit te sluiten</a:t>
            </a:r>
          </a:p>
          <a:p>
            <a:endParaRPr lang="nl-NL" sz="2000" dirty="0">
              <a:latin typeface="+mj-lt"/>
            </a:endParaRPr>
          </a:p>
          <a:p>
            <a:pPr lvl="2"/>
            <a:endParaRPr lang="nl-NL" sz="2000" dirty="0">
              <a:effectLst/>
              <a:latin typeface="+mj-lt"/>
              <a:ea typeface="Calibri" panose="020F0502020204030204" pitchFamily="34" charset="0"/>
              <a:cs typeface="Arial" panose="020B0604020202020204" pitchFamily="34" charset="0"/>
            </a:endParaRPr>
          </a:p>
          <a:p>
            <a:endParaRPr lang="nl-NL" b="1" dirty="0"/>
          </a:p>
          <a:p>
            <a:endParaRPr lang="nl-NL" b="1" dirty="0"/>
          </a:p>
          <a:p>
            <a:endParaRPr lang="nl-NL" dirty="0"/>
          </a:p>
        </p:txBody>
      </p:sp>
      <p:sp>
        <p:nvSpPr>
          <p:cNvPr id="3" name="Titel 2">
            <a:extLst>
              <a:ext uri="{FF2B5EF4-FFF2-40B4-BE49-F238E27FC236}">
                <a16:creationId xmlns:a16="http://schemas.microsoft.com/office/drawing/2014/main" id="{ADCD7F1B-C21B-4F1E-AF52-0070547C58D8}"/>
              </a:ext>
            </a:extLst>
          </p:cNvPr>
          <p:cNvSpPr>
            <a:spLocks noGrp="1"/>
          </p:cNvSpPr>
          <p:nvPr>
            <p:ph type="title"/>
          </p:nvPr>
        </p:nvSpPr>
        <p:spPr/>
        <p:txBody>
          <a:bodyPr/>
          <a:lstStyle/>
          <a:p>
            <a:r>
              <a:rPr lang="nl-NL" dirty="0"/>
              <a:t>Diagnostiek</a:t>
            </a:r>
          </a:p>
        </p:txBody>
      </p:sp>
      <p:pic>
        <p:nvPicPr>
          <p:cNvPr id="5" name="Afbeelding 4">
            <a:extLst>
              <a:ext uri="{FF2B5EF4-FFF2-40B4-BE49-F238E27FC236}">
                <a16:creationId xmlns:a16="http://schemas.microsoft.com/office/drawing/2014/main" id="{A1F77129-1CC3-419B-9A77-FA1022BF8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81" y="4221088"/>
            <a:ext cx="2609850" cy="1752600"/>
          </a:xfrm>
          <a:prstGeom prst="rect">
            <a:avLst/>
          </a:prstGeom>
        </p:spPr>
      </p:pic>
      <p:pic>
        <p:nvPicPr>
          <p:cNvPr id="7" name="Afbeelding 6" descr="Afbeelding met binnen&#10;&#10;Automatisch gegenereerde beschrijving">
            <a:extLst>
              <a:ext uri="{FF2B5EF4-FFF2-40B4-BE49-F238E27FC236}">
                <a16:creationId xmlns:a16="http://schemas.microsoft.com/office/drawing/2014/main" id="{2D8C43AB-724C-449E-94CF-72FAD7C2B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363" y="4229457"/>
            <a:ext cx="2609850" cy="1752600"/>
          </a:xfrm>
          <a:prstGeom prst="rect">
            <a:avLst/>
          </a:prstGeom>
        </p:spPr>
      </p:pic>
      <p:pic>
        <p:nvPicPr>
          <p:cNvPr id="9" name="Afbeelding 8">
            <a:extLst>
              <a:ext uri="{FF2B5EF4-FFF2-40B4-BE49-F238E27FC236}">
                <a16:creationId xmlns:a16="http://schemas.microsoft.com/office/drawing/2014/main" id="{D4BC4200-19DB-4171-8E51-313966EFAEE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16545" y="4291600"/>
            <a:ext cx="1784646" cy="1784646"/>
          </a:xfrm>
          <a:prstGeom prst="rect">
            <a:avLst/>
          </a:prstGeom>
        </p:spPr>
      </p:pic>
      <p:sp>
        <p:nvSpPr>
          <p:cNvPr id="12" name="Tekstvak 11">
            <a:extLst>
              <a:ext uri="{FF2B5EF4-FFF2-40B4-BE49-F238E27FC236}">
                <a16:creationId xmlns:a16="http://schemas.microsoft.com/office/drawing/2014/main" id="{89991DF8-2B4A-414F-98C9-8348F0DBF8DB}"/>
              </a:ext>
            </a:extLst>
          </p:cNvPr>
          <p:cNvSpPr txBox="1"/>
          <p:nvPr/>
        </p:nvSpPr>
        <p:spPr>
          <a:xfrm>
            <a:off x="937313" y="6095014"/>
            <a:ext cx="2609850" cy="400110"/>
          </a:xfrm>
          <a:prstGeom prst="rect">
            <a:avLst/>
          </a:prstGeom>
          <a:noFill/>
        </p:spPr>
        <p:txBody>
          <a:bodyPr wrap="square" lIns="0" tIns="0" rIns="0" bIns="0" rtlCol="0">
            <a:spAutoFit/>
          </a:bodyPr>
          <a:lstStyle/>
          <a:p>
            <a:r>
              <a:rPr lang="nl-NL" sz="1300" dirty="0">
                <a:solidFill>
                  <a:schemeClr val="accent1"/>
                </a:solidFill>
              </a:rPr>
              <a:t>Mengvorm van reticulaire en erosieve vorm van LP op het wangslijmvlies</a:t>
            </a:r>
            <a:r>
              <a:rPr lang="nl-NL" sz="1300" baseline="30000" dirty="0">
                <a:solidFill>
                  <a:schemeClr val="accent1"/>
                </a:solidFill>
              </a:rPr>
              <a:t>6</a:t>
            </a:r>
          </a:p>
        </p:txBody>
      </p:sp>
      <p:sp>
        <p:nvSpPr>
          <p:cNvPr id="13" name="Tekstvak 12">
            <a:extLst>
              <a:ext uri="{FF2B5EF4-FFF2-40B4-BE49-F238E27FC236}">
                <a16:creationId xmlns:a16="http://schemas.microsoft.com/office/drawing/2014/main" id="{14E58795-920F-4DFF-BB6B-9A7A17AB5583}"/>
              </a:ext>
            </a:extLst>
          </p:cNvPr>
          <p:cNvSpPr txBox="1"/>
          <p:nvPr/>
        </p:nvSpPr>
        <p:spPr>
          <a:xfrm>
            <a:off x="4090659" y="6095014"/>
            <a:ext cx="2609850" cy="200055"/>
          </a:xfrm>
          <a:prstGeom prst="rect">
            <a:avLst/>
          </a:prstGeom>
          <a:noFill/>
        </p:spPr>
        <p:txBody>
          <a:bodyPr wrap="square" lIns="0" tIns="0" rIns="0" bIns="0" rtlCol="0">
            <a:spAutoFit/>
          </a:bodyPr>
          <a:lstStyle/>
          <a:p>
            <a:r>
              <a:rPr lang="nl-NL" sz="1300" dirty="0">
                <a:solidFill>
                  <a:schemeClr val="accent1"/>
                </a:solidFill>
              </a:rPr>
              <a:t>Erosieve LP op de bovenkaak</a:t>
            </a:r>
            <a:r>
              <a:rPr lang="nl-NL" sz="1300" baseline="30000" dirty="0">
                <a:solidFill>
                  <a:schemeClr val="accent1"/>
                </a:solidFill>
              </a:rPr>
              <a:t>6</a:t>
            </a:r>
          </a:p>
        </p:txBody>
      </p:sp>
      <p:sp>
        <p:nvSpPr>
          <p:cNvPr id="14" name="Tekstvak 13">
            <a:extLst>
              <a:ext uri="{FF2B5EF4-FFF2-40B4-BE49-F238E27FC236}">
                <a16:creationId xmlns:a16="http://schemas.microsoft.com/office/drawing/2014/main" id="{87BFAF05-AC0C-41F3-A3F2-A8E48B9733EC}"/>
              </a:ext>
            </a:extLst>
          </p:cNvPr>
          <p:cNvSpPr txBox="1"/>
          <p:nvPr/>
        </p:nvSpPr>
        <p:spPr>
          <a:xfrm>
            <a:off x="7316545" y="6188155"/>
            <a:ext cx="2813490" cy="400110"/>
          </a:xfrm>
          <a:prstGeom prst="rect">
            <a:avLst/>
          </a:prstGeom>
          <a:noFill/>
        </p:spPr>
        <p:txBody>
          <a:bodyPr wrap="square" lIns="0" tIns="0" rIns="0" bIns="0" rtlCol="0">
            <a:spAutoFit/>
          </a:bodyPr>
          <a:lstStyle/>
          <a:p>
            <a:r>
              <a:rPr lang="nl-NL" sz="1300" dirty="0">
                <a:solidFill>
                  <a:schemeClr val="accent1"/>
                </a:solidFill>
              </a:rPr>
              <a:t>Lichenoïde contactlaesie (OLL) veroorzaakt door amalgaamrestauraties</a:t>
            </a:r>
            <a:r>
              <a:rPr lang="nl-NL" sz="1300" baseline="30000" dirty="0">
                <a:solidFill>
                  <a:schemeClr val="accent1"/>
                </a:solidFill>
              </a:rPr>
              <a:t>6</a:t>
            </a:r>
          </a:p>
        </p:txBody>
      </p:sp>
    </p:spTree>
    <p:extLst>
      <p:ext uri="{BB962C8B-B14F-4D97-AF65-F5344CB8AC3E}">
        <p14:creationId xmlns:p14="http://schemas.microsoft.com/office/powerpoint/2010/main" val="3566405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L" dirty="0"/>
              <a:t>Ik verricht Hepatitis C screening voor mijn patienten.</a:t>
            </a:r>
          </a:p>
          <a:p>
            <a:endParaRPr lang="nl-NL" dirty="0"/>
          </a:p>
          <a:p>
            <a:endParaRPr lang="nl-NL" dirty="0"/>
          </a:p>
        </p:txBody>
      </p:sp>
      <p:sp>
        <p:nvSpPr>
          <p:cNvPr id="3" name="Title 2"/>
          <p:cNvSpPr>
            <a:spLocks noGrp="1"/>
          </p:cNvSpPr>
          <p:nvPr>
            <p:ph type="title"/>
          </p:nvPr>
        </p:nvSpPr>
        <p:spPr/>
        <p:txBody>
          <a:bodyPr/>
          <a:lstStyle/>
          <a:p>
            <a:r>
              <a:rPr lang="nl-NL" dirty="0"/>
              <a:t>Stelling</a:t>
            </a:r>
          </a:p>
        </p:txBody>
      </p:sp>
      <p:pic>
        <p:nvPicPr>
          <p:cNvPr id="1026" name="Picture 2" descr="School Kinderen Met Handen Omhoog Op Les IN DE Klas Stockfoto&amp;#39;s -  FreeImages.co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2710" y="2856578"/>
            <a:ext cx="5195455" cy="346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422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ABA2D3-3C96-408D-ADC1-A8099DC5035B}"/>
              </a:ext>
            </a:extLst>
          </p:cNvPr>
          <p:cNvSpPr>
            <a:spLocks noGrp="1"/>
          </p:cNvSpPr>
          <p:nvPr>
            <p:ph idx="1"/>
          </p:nvPr>
        </p:nvSpPr>
        <p:spPr/>
        <p:txBody>
          <a:bodyPr/>
          <a:lstStyle/>
          <a:p>
            <a:pPr marL="0" indent="0">
              <a:buNone/>
            </a:pPr>
            <a:r>
              <a:rPr lang="nl-NL" b="1" dirty="0">
                <a:latin typeface="+mj-lt"/>
              </a:rPr>
              <a:t>Oesofagale LP</a:t>
            </a:r>
          </a:p>
          <a:p>
            <a:r>
              <a:rPr lang="nl-NL" sz="2200" dirty="0">
                <a:effectLst/>
                <a:latin typeface="+mj-lt"/>
                <a:ea typeface="Calibri" panose="020F0502020204030204" pitchFamily="34" charset="0"/>
                <a:cs typeface="Arial" panose="020B0604020202020204" pitchFamily="34" charset="0"/>
              </a:rPr>
              <a:t>Zowel endoscopisch als histologisch onderzoek </a:t>
            </a:r>
            <a:r>
              <a:rPr lang="nl-NL" sz="2200" dirty="0">
                <a:effectLst/>
                <a:latin typeface="+mj-lt"/>
                <a:ea typeface="Calibri" panose="020F0502020204030204" pitchFamily="34" charset="0"/>
                <a:cs typeface="Arial" panose="020B0604020202020204" pitchFamily="34" charset="0"/>
                <a:sym typeface="Wingdings" panose="05000000000000000000" pitchFamily="2" charset="2"/>
              </a:rPr>
              <a:t> bij verdenking doorverwijzen naar MDL</a:t>
            </a:r>
            <a:endParaRPr lang="nl-NL" sz="2200" dirty="0">
              <a:effectLst/>
              <a:latin typeface="+mj-lt"/>
              <a:ea typeface="Calibri" panose="020F0502020204030204" pitchFamily="34" charset="0"/>
              <a:cs typeface="Arial" panose="020B0604020202020204" pitchFamily="34" charset="0"/>
            </a:endParaRPr>
          </a:p>
          <a:p>
            <a:pPr lvl="1"/>
            <a:endParaRPr lang="nl-NL" sz="2000" b="1" dirty="0">
              <a:latin typeface="+mj-lt"/>
            </a:endParaRPr>
          </a:p>
          <a:p>
            <a:pPr lvl="2"/>
            <a:endParaRPr lang="nl-NL" sz="2000" dirty="0">
              <a:effectLst/>
              <a:latin typeface="+mj-lt"/>
              <a:ea typeface="Calibri" panose="020F0502020204030204" pitchFamily="34" charset="0"/>
              <a:cs typeface="Arial" panose="020B0604020202020204" pitchFamily="34" charset="0"/>
            </a:endParaRPr>
          </a:p>
          <a:p>
            <a:endParaRPr lang="nl-NL" sz="1400" dirty="0"/>
          </a:p>
          <a:p>
            <a:endParaRPr lang="nl-NL" sz="1400" dirty="0"/>
          </a:p>
          <a:p>
            <a:endParaRPr lang="nl-NL" sz="1400" dirty="0"/>
          </a:p>
          <a:p>
            <a:endParaRPr lang="nl-NL" sz="1400" dirty="0"/>
          </a:p>
          <a:p>
            <a:endParaRPr lang="nl-NL" sz="1400" dirty="0"/>
          </a:p>
          <a:p>
            <a:endParaRPr lang="nl-NL" sz="1400" dirty="0"/>
          </a:p>
          <a:p>
            <a:r>
              <a:rPr lang="nl-NL" sz="1400" dirty="0"/>
              <a:t>Afbeeldingen: volgt. Toestemming tijdschrift </a:t>
            </a:r>
            <a:r>
              <a:rPr lang="nl-NL" sz="1400"/>
              <a:t>nog vereist. </a:t>
            </a:r>
            <a:endParaRPr lang="nl-NL" sz="1400" dirty="0"/>
          </a:p>
          <a:p>
            <a:endParaRPr lang="nl-NL" b="1" dirty="0"/>
          </a:p>
          <a:p>
            <a:endParaRPr lang="nl-NL" dirty="0"/>
          </a:p>
        </p:txBody>
      </p:sp>
      <p:sp>
        <p:nvSpPr>
          <p:cNvPr id="3" name="Titel 2">
            <a:extLst>
              <a:ext uri="{FF2B5EF4-FFF2-40B4-BE49-F238E27FC236}">
                <a16:creationId xmlns:a16="http://schemas.microsoft.com/office/drawing/2014/main" id="{ADCD7F1B-C21B-4F1E-AF52-0070547C58D8}"/>
              </a:ext>
            </a:extLst>
          </p:cNvPr>
          <p:cNvSpPr>
            <a:spLocks noGrp="1"/>
          </p:cNvSpPr>
          <p:nvPr>
            <p:ph type="title"/>
          </p:nvPr>
        </p:nvSpPr>
        <p:spPr/>
        <p:txBody>
          <a:bodyPr/>
          <a:lstStyle/>
          <a:p>
            <a:r>
              <a:rPr lang="nl-NL" dirty="0"/>
              <a:t>Diagnostiek</a:t>
            </a:r>
          </a:p>
        </p:txBody>
      </p:sp>
    </p:spTree>
    <p:extLst>
      <p:ext uri="{BB962C8B-B14F-4D97-AF65-F5344CB8AC3E}">
        <p14:creationId xmlns:p14="http://schemas.microsoft.com/office/powerpoint/2010/main" val="3831690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ABA2D3-3C96-408D-ADC1-A8099DC5035B}"/>
              </a:ext>
            </a:extLst>
          </p:cNvPr>
          <p:cNvSpPr>
            <a:spLocks noGrp="1"/>
          </p:cNvSpPr>
          <p:nvPr>
            <p:ph idx="1"/>
          </p:nvPr>
        </p:nvSpPr>
        <p:spPr>
          <a:xfrm>
            <a:off x="937313" y="1837609"/>
            <a:ext cx="10630650" cy="4320000"/>
          </a:xfrm>
        </p:spPr>
        <p:txBody>
          <a:bodyPr/>
          <a:lstStyle/>
          <a:p>
            <a:pPr marL="0" indent="0">
              <a:buNone/>
            </a:pPr>
            <a:r>
              <a:rPr lang="nl-NL" b="1" dirty="0">
                <a:latin typeface="+mj-lt"/>
              </a:rPr>
              <a:t>Lichen planopilaris</a:t>
            </a:r>
          </a:p>
          <a:p>
            <a:r>
              <a:rPr lang="nl-NL" dirty="0">
                <a:latin typeface="+mj-lt"/>
                <a:cs typeface="Arial" panose="020B0604020202020204" pitchFamily="34" charset="0"/>
              </a:rPr>
              <a:t>Lichamelijk onderzoek</a:t>
            </a:r>
          </a:p>
          <a:p>
            <a:r>
              <a:rPr lang="nl-NL" dirty="0">
                <a:latin typeface="+mj-lt"/>
                <a:cs typeface="Arial" panose="020B0604020202020204" pitchFamily="34" charset="0"/>
              </a:rPr>
              <a:t>Trichoscopisch onderzoek</a:t>
            </a:r>
          </a:p>
          <a:p>
            <a:r>
              <a:rPr lang="nl-NL" dirty="0">
                <a:latin typeface="+mj-lt"/>
                <a:cs typeface="Arial" panose="020B0604020202020204" pitchFamily="34" charset="0"/>
              </a:rPr>
              <a:t>Biopt bij diagnostische onzekerheid of indien                                                </a:t>
            </a:r>
            <a:r>
              <a:rPr lang="nl-NL" sz="1300" dirty="0" err="1">
                <a:cs typeface="Arial" panose="020B0604020202020204" pitchFamily="34" charset="0"/>
              </a:rPr>
              <a:t>Lonely</a:t>
            </a:r>
            <a:r>
              <a:rPr lang="nl-NL" sz="1300" dirty="0">
                <a:cs typeface="Arial" panose="020B0604020202020204" pitchFamily="34" charset="0"/>
              </a:rPr>
              <a:t> </a:t>
            </a:r>
            <a:r>
              <a:rPr lang="nl-NL" sz="1300" dirty="0" err="1">
                <a:cs typeface="Arial" panose="020B0604020202020204" pitchFamily="34" charset="0"/>
              </a:rPr>
              <a:t>hairs</a:t>
            </a:r>
            <a:r>
              <a:rPr lang="nl-NL" sz="1300" dirty="0">
                <a:cs typeface="Arial" panose="020B0604020202020204" pitchFamily="34" charset="0"/>
              </a:rPr>
              <a:t>              </a:t>
            </a:r>
            <a:r>
              <a:rPr lang="nl-NL" b="0" i="0" u="none" strike="noStrike" baseline="0" dirty="0">
                <a:latin typeface="+mj-lt"/>
              </a:rPr>
              <a:t>bevestiging van de diagnose voor patiënt of                                                                                in het kader van de therapie wenselijk is </a:t>
            </a:r>
            <a:r>
              <a:rPr lang="nl-NL" b="0" i="0" u="none" strike="noStrike" baseline="0" dirty="0">
                <a:solidFill>
                  <a:srgbClr val="000000"/>
                </a:solidFill>
                <a:latin typeface="Arial" panose="020B0604020202020204" pitchFamily="34" charset="0"/>
              </a:rPr>
              <a:t>	</a:t>
            </a:r>
          </a:p>
          <a:p>
            <a:endParaRPr lang="nl-NL" sz="2000" dirty="0">
              <a:latin typeface="+mj-lt"/>
              <a:cs typeface="Arial" panose="020B0604020202020204" pitchFamily="34" charset="0"/>
            </a:endParaRPr>
          </a:p>
          <a:p>
            <a:endParaRPr lang="nl-NL" sz="2000" dirty="0">
              <a:latin typeface="+mj-lt"/>
              <a:cs typeface="Arial" panose="020B0604020202020204" pitchFamily="34" charset="0"/>
            </a:endParaRPr>
          </a:p>
          <a:p>
            <a:pPr lvl="1">
              <a:lnSpc>
                <a:spcPts val="1200"/>
              </a:lnSpc>
            </a:pPr>
            <a:endParaRPr lang="nl-NL" sz="2000" dirty="0">
              <a:effectLst/>
              <a:latin typeface="+mj-lt"/>
              <a:ea typeface="Calibri" panose="020F0502020204030204" pitchFamily="34" charset="0"/>
              <a:cs typeface="Arial" panose="020B0604020202020204" pitchFamily="34" charset="0"/>
            </a:endParaRPr>
          </a:p>
          <a:p>
            <a:pPr lvl="1"/>
            <a:endParaRPr lang="nl-NL" sz="2000" b="1" dirty="0">
              <a:latin typeface="+mj-lt"/>
            </a:endParaRPr>
          </a:p>
          <a:p>
            <a:pPr lvl="2"/>
            <a:endParaRPr lang="nl-NL" sz="2000" dirty="0">
              <a:effectLst/>
              <a:latin typeface="+mj-lt"/>
              <a:ea typeface="Calibri" panose="020F0502020204030204" pitchFamily="34" charset="0"/>
              <a:cs typeface="Arial" panose="020B0604020202020204" pitchFamily="34" charset="0"/>
            </a:endParaRPr>
          </a:p>
          <a:p>
            <a:endParaRPr lang="nl-NL" b="1" dirty="0"/>
          </a:p>
          <a:p>
            <a:endParaRPr lang="nl-NL" b="1" dirty="0"/>
          </a:p>
          <a:p>
            <a:endParaRPr lang="nl-NL" dirty="0"/>
          </a:p>
        </p:txBody>
      </p:sp>
      <p:sp>
        <p:nvSpPr>
          <p:cNvPr id="3" name="Titel 2">
            <a:extLst>
              <a:ext uri="{FF2B5EF4-FFF2-40B4-BE49-F238E27FC236}">
                <a16:creationId xmlns:a16="http://schemas.microsoft.com/office/drawing/2014/main" id="{ADCD7F1B-C21B-4F1E-AF52-0070547C58D8}"/>
              </a:ext>
            </a:extLst>
          </p:cNvPr>
          <p:cNvSpPr>
            <a:spLocks noGrp="1"/>
          </p:cNvSpPr>
          <p:nvPr>
            <p:ph type="title"/>
          </p:nvPr>
        </p:nvSpPr>
        <p:spPr/>
        <p:txBody>
          <a:bodyPr/>
          <a:lstStyle/>
          <a:p>
            <a:r>
              <a:rPr lang="nl-NL" dirty="0"/>
              <a:t>Diagnostiek</a:t>
            </a:r>
          </a:p>
        </p:txBody>
      </p:sp>
      <p:pic>
        <p:nvPicPr>
          <p:cNvPr id="4" name="Afbeelding 3">
            <a:extLst>
              <a:ext uri="{FF2B5EF4-FFF2-40B4-BE49-F238E27FC236}">
                <a16:creationId xmlns:a16="http://schemas.microsoft.com/office/drawing/2014/main" id="{88BBC42A-B581-4122-8CF2-A965E5DA04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45659" y="488152"/>
            <a:ext cx="4822304" cy="2787325"/>
          </a:xfrm>
          <a:prstGeom prst="rect">
            <a:avLst/>
          </a:prstGeom>
        </p:spPr>
      </p:pic>
      <p:sp>
        <p:nvSpPr>
          <p:cNvPr id="5" name="Tekstvak 4">
            <a:extLst>
              <a:ext uri="{FF2B5EF4-FFF2-40B4-BE49-F238E27FC236}">
                <a16:creationId xmlns:a16="http://schemas.microsoft.com/office/drawing/2014/main" id="{0F1247E6-7FE3-4E54-BD39-CE5005C7C4CF}"/>
              </a:ext>
            </a:extLst>
          </p:cNvPr>
          <p:cNvSpPr txBox="1"/>
          <p:nvPr/>
        </p:nvSpPr>
        <p:spPr>
          <a:xfrm>
            <a:off x="7010907" y="626028"/>
            <a:ext cx="606385" cy="307777"/>
          </a:xfrm>
          <a:prstGeom prst="rect">
            <a:avLst/>
          </a:prstGeom>
          <a:noFill/>
        </p:spPr>
        <p:txBody>
          <a:bodyPr wrap="square" lIns="0" tIns="0" rIns="0" bIns="0" rtlCol="0">
            <a:spAutoFit/>
          </a:bodyPr>
          <a:lstStyle/>
          <a:p>
            <a:r>
              <a:rPr lang="nl-NL" sz="2000" dirty="0">
                <a:solidFill>
                  <a:schemeClr val="bg1"/>
                </a:solidFill>
              </a:rPr>
              <a:t>FFP</a:t>
            </a:r>
          </a:p>
        </p:txBody>
      </p:sp>
      <p:pic>
        <p:nvPicPr>
          <p:cNvPr id="6" name="Picture 2" descr="C:\Users\Colette\Desktop\Moshifoto's\DSC_1559.JPG">
            <a:extLst>
              <a:ext uri="{FF2B5EF4-FFF2-40B4-BE49-F238E27FC236}">
                <a16:creationId xmlns:a16="http://schemas.microsoft.com/office/drawing/2014/main" id="{D7483FD9-81AE-495C-822B-172B54768880}"/>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gray">
          <a:xfrm>
            <a:off x="6853881" y="3827696"/>
            <a:ext cx="2422460" cy="2866108"/>
          </a:xfrm>
          <a:prstGeom prst="rect">
            <a:avLst/>
          </a:prstGeom>
          <a:extLst>
            <a:ext uri="{909E8E84-426E-40DD-AFC4-6F175D3DCCD1}">
              <a14:hiddenFill xmlns:a14="http://schemas.microsoft.com/office/drawing/2010/main">
                <a:solidFill>
                  <a:srgbClr val="FFFFFF"/>
                </a:solidFill>
              </a14:hiddenFill>
            </a:ext>
          </a:extLst>
        </p:spPr>
      </p:pic>
      <p:pic>
        <p:nvPicPr>
          <p:cNvPr id="7" name="Picture 2" descr="C:\Users\Colette van Hees\Documents\Vulvapathologie (juni 2013)\Dermatologendagen 2018\Lichen Planus\6980835\418.jpg">
            <a:extLst>
              <a:ext uri="{FF2B5EF4-FFF2-40B4-BE49-F238E27FC236}">
                <a16:creationId xmlns:a16="http://schemas.microsoft.com/office/drawing/2014/main" id="{22F38BEB-51FC-4711-A03C-5BA13B7D548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410952" y="3843720"/>
            <a:ext cx="1867544" cy="2866108"/>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a:extLst>
              <a:ext uri="{FF2B5EF4-FFF2-40B4-BE49-F238E27FC236}">
                <a16:creationId xmlns:a16="http://schemas.microsoft.com/office/drawing/2014/main" id="{1CB3E9AF-CE73-46C7-AA10-28903E8E8D89}"/>
              </a:ext>
            </a:extLst>
          </p:cNvPr>
          <p:cNvSpPr txBox="1"/>
          <p:nvPr/>
        </p:nvSpPr>
        <p:spPr>
          <a:xfrm>
            <a:off x="9769995" y="3843720"/>
            <a:ext cx="432048" cy="307777"/>
          </a:xfrm>
          <a:prstGeom prst="rect">
            <a:avLst/>
          </a:prstGeom>
          <a:noFill/>
        </p:spPr>
        <p:txBody>
          <a:bodyPr wrap="square" lIns="0" tIns="0" rIns="0" bIns="0" rtlCol="0">
            <a:spAutoFit/>
          </a:bodyPr>
          <a:lstStyle/>
          <a:p>
            <a:r>
              <a:rPr lang="nl-NL" sz="2000" dirty="0">
                <a:solidFill>
                  <a:schemeClr val="bg1"/>
                </a:solidFill>
              </a:rPr>
              <a:t>LPP</a:t>
            </a:r>
          </a:p>
        </p:txBody>
      </p:sp>
      <p:sp>
        <p:nvSpPr>
          <p:cNvPr id="11" name="Tekstvak 10">
            <a:extLst>
              <a:ext uri="{FF2B5EF4-FFF2-40B4-BE49-F238E27FC236}">
                <a16:creationId xmlns:a16="http://schemas.microsoft.com/office/drawing/2014/main" id="{A8BBDD67-0826-4F30-8122-0C4392BA3732}"/>
              </a:ext>
            </a:extLst>
          </p:cNvPr>
          <p:cNvSpPr txBox="1"/>
          <p:nvPr/>
        </p:nvSpPr>
        <p:spPr>
          <a:xfrm>
            <a:off x="7010907" y="3843720"/>
            <a:ext cx="432048" cy="307777"/>
          </a:xfrm>
          <a:prstGeom prst="rect">
            <a:avLst/>
          </a:prstGeom>
          <a:noFill/>
        </p:spPr>
        <p:txBody>
          <a:bodyPr wrap="square" lIns="0" tIns="0" rIns="0" bIns="0" rtlCol="0">
            <a:spAutoFit/>
          </a:bodyPr>
          <a:lstStyle/>
          <a:p>
            <a:r>
              <a:rPr lang="nl-NL" sz="2000" dirty="0">
                <a:solidFill>
                  <a:schemeClr val="bg1"/>
                </a:solidFill>
              </a:rPr>
              <a:t>LPP</a:t>
            </a:r>
          </a:p>
        </p:txBody>
      </p:sp>
      <p:sp>
        <p:nvSpPr>
          <p:cNvPr id="12" name="Tekstvak 11">
            <a:extLst>
              <a:ext uri="{FF2B5EF4-FFF2-40B4-BE49-F238E27FC236}">
                <a16:creationId xmlns:a16="http://schemas.microsoft.com/office/drawing/2014/main" id="{E07CF0AC-C791-402B-B28D-9CA534C8EAF6}"/>
              </a:ext>
            </a:extLst>
          </p:cNvPr>
          <p:cNvSpPr txBox="1"/>
          <p:nvPr/>
        </p:nvSpPr>
        <p:spPr>
          <a:xfrm>
            <a:off x="9522268" y="611194"/>
            <a:ext cx="432048" cy="307777"/>
          </a:xfrm>
          <a:prstGeom prst="rect">
            <a:avLst/>
          </a:prstGeom>
          <a:noFill/>
        </p:spPr>
        <p:txBody>
          <a:bodyPr wrap="square" lIns="0" tIns="0" rIns="0" bIns="0" rtlCol="0">
            <a:spAutoFit/>
          </a:bodyPr>
          <a:lstStyle/>
          <a:p>
            <a:r>
              <a:rPr lang="nl-NL" sz="2000" dirty="0">
                <a:solidFill>
                  <a:schemeClr val="bg1"/>
                </a:solidFill>
              </a:rPr>
              <a:t>FFP</a:t>
            </a:r>
          </a:p>
        </p:txBody>
      </p:sp>
      <p:cxnSp>
        <p:nvCxnSpPr>
          <p:cNvPr id="10" name="Rechte verbindingslijn met pijl 9">
            <a:extLst>
              <a:ext uri="{FF2B5EF4-FFF2-40B4-BE49-F238E27FC236}">
                <a16:creationId xmlns:a16="http://schemas.microsoft.com/office/drawing/2014/main" id="{3FF68216-CA6B-4A8C-99E4-F7DC2079C11C}"/>
              </a:ext>
            </a:extLst>
          </p:cNvPr>
          <p:cNvCxnSpPr>
            <a:cxnSpLocks/>
          </p:cNvCxnSpPr>
          <p:nvPr/>
        </p:nvCxnSpPr>
        <p:spPr>
          <a:xfrm flipV="1">
            <a:off x="9986019" y="2847939"/>
            <a:ext cx="1072356" cy="600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4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CABA2D3-3C96-408D-ADC1-A8099DC5035B}"/>
              </a:ext>
            </a:extLst>
          </p:cNvPr>
          <p:cNvSpPr>
            <a:spLocks noGrp="1"/>
          </p:cNvSpPr>
          <p:nvPr>
            <p:ph idx="1"/>
          </p:nvPr>
        </p:nvSpPr>
        <p:spPr>
          <a:xfrm>
            <a:off x="937313" y="1837609"/>
            <a:ext cx="11257862" cy="2887535"/>
          </a:xfrm>
        </p:spPr>
        <p:txBody>
          <a:bodyPr/>
          <a:lstStyle/>
          <a:p>
            <a:pPr marL="0" indent="0">
              <a:buNone/>
            </a:pPr>
            <a:r>
              <a:rPr lang="nl-NL" b="1" dirty="0">
                <a:latin typeface="+mj-lt"/>
              </a:rPr>
              <a:t>Nagel LP</a:t>
            </a:r>
          </a:p>
          <a:p>
            <a:r>
              <a:rPr lang="nl-NL" dirty="0">
                <a:latin typeface="+mj-lt"/>
                <a:cs typeface="Arial" panose="020B0604020202020204" pitchFamily="34" charset="0"/>
              </a:rPr>
              <a:t>Lichamelijk onderzoek</a:t>
            </a:r>
          </a:p>
          <a:p>
            <a:r>
              <a:rPr lang="nl-NL" dirty="0">
                <a:latin typeface="+mj-lt"/>
                <a:cs typeface="Arial" panose="020B0604020202020204" pitchFamily="34" charset="0"/>
              </a:rPr>
              <a:t>Longitudinaal excisie biopt bij diagnostische onzekerheid of verdenking op neoplasie</a:t>
            </a:r>
          </a:p>
          <a:p>
            <a:endParaRPr lang="nl-NL" sz="2000" dirty="0">
              <a:latin typeface="+mj-lt"/>
              <a:cs typeface="Arial" panose="020B0604020202020204" pitchFamily="34" charset="0"/>
            </a:endParaRPr>
          </a:p>
          <a:p>
            <a:pPr marL="0" indent="0">
              <a:buNone/>
            </a:pPr>
            <a:r>
              <a:rPr lang="nl-NL" sz="2000" dirty="0">
                <a:solidFill>
                  <a:srgbClr val="FF0000"/>
                </a:solidFill>
                <a:latin typeface="+mj-lt"/>
                <a:cs typeface="Arial" panose="020B0604020202020204" pitchFamily="34" charset="0"/>
              </a:rPr>
              <a:t> 	</a:t>
            </a:r>
            <a:endParaRPr lang="nl-NL" sz="2000" dirty="0">
              <a:effectLst/>
              <a:latin typeface="+mj-lt"/>
              <a:ea typeface="Calibri" panose="020F0502020204030204" pitchFamily="34" charset="0"/>
              <a:cs typeface="Arial" panose="020B0604020202020204" pitchFamily="34" charset="0"/>
            </a:endParaRPr>
          </a:p>
          <a:p>
            <a:pPr lvl="1"/>
            <a:endParaRPr lang="nl-NL" sz="2000" b="1" dirty="0">
              <a:latin typeface="+mj-lt"/>
            </a:endParaRPr>
          </a:p>
          <a:p>
            <a:pPr lvl="2"/>
            <a:endParaRPr lang="nl-NL" sz="2000" dirty="0">
              <a:effectLst/>
              <a:latin typeface="+mj-lt"/>
              <a:ea typeface="Calibri" panose="020F0502020204030204" pitchFamily="34" charset="0"/>
              <a:cs typeface="Arial" panose="020B0604020202020204" pitchFamily="34" charset="0"/>
            </a:endParaRPr>
          </a:p>
          <a:p>
            <a:endParaRPr lang="nl-NL" b="1" dirty="0"/>
          </a:p>
          <a:p>
            <a:endParaRPr lang="nl-NL" b="1" dirty="0"/>
          </a:p>
          <a:p>
            <a:endParaRPr lang="nl-NL" dirty="0"/>
          </a:p>
        </p:txBody>
      </p:sp>
      <p:sp>
        <p:nvSpPr>
          <p:cNvPr id="3" name="Titel 2">
            <a:extLst>
              <a:ext uri="{FF2B5EF4-FFF2-40B4-BE49-F238E27FC236}">
                <a16:creationId xmlns:a16="http://schemas.microsoft.com/office/drawing/2014/main" id="{ADCD7F1B-C21B-4F1E-AF52-0070547C58D8}"/>
              </a:ext>
            </a:extLst>
          </p:cNvPr>
          <p:cNvSpPr>
            <a:spLocks noGrp="1"/>
          </p:cNvSpPr>
          <p:nvPr>
            <p:ph type="title"/>
          </p:nvPr>
        </p:nvSpPr>
        <p:spPr/>
        <p:txBody>
          <a:bodyPr/>
          <a:lstStyle/>
          <a:p>
            <a:r>
              <a:rPr lang="nl-NL" dirty="0"/>
              <a:t>Diagnostiek</a:t>
            </a:r>
          </a:p>
        </p:txBody>
      </p:sp>
      <p:sp>
        <p:nvSpPr>
          <p:cNvPr id="5" name="Tekstvak 4">
            <a:extLst>
              <a:ext uri="{FF2B5EF4-FFF2-40B4-BE49-F238E27FC236}">
                <a16:creationId xmlns:a16="http://schemas.microsoft.com/office/drawing/2014/main" id="{0F1247E6-7FE3-4E54-BD39-CE5005C7C4CF}"/>
              </a:ext>
            </a:extLst>
          </p:cNvPr>
          <p:cNvSpPr txBox="1"/>
          <p:nvPr/>
        </p:nvSpPr>
        <p:spPr>
          <a:xfrm>
            <a:off x="7537747" y="338363"/>
            <a:ext cx="606385" cy="307777"/>
          </a:xfrm>
          <a:prstGeom prst="rect">
            <a:avLst/>
          </a:prstGeom>
          <a:noFill/>
        </p:spPr>
        <p:txBody>
          <a:bodyPr wrap="square" lIns="0" tIns="0" rIns="0" bIns="0" rtlCol="0">
            <a:spAutoFit/>
          </a:bodyPr>
          <a:lstStyle/>
          <a:p>
            <a:r>
              <a:rPr lang="nl-NL" sz="2000" dirty="0">
                <a:solidFill>
                  <a:schemeClr val="bg1"/>
                </a:solidFill>
              </a:rPr>
              <a:t>FFP</a:t>
            </a:r>
          </a:p>
        </p:txBody>
      </p:sp>
      <p:sp>
        <p:nvSpPr>
          <p:cNvPr id="8" name="Tekstvak 7">
            <a:extLst>
              <a:ext uri="{FF2B5EF4-FFF2-40B4-BE49-F238E27FC236}">
                <a16:creationId xmlns:a16="http://schemas.microsoft.com/office/drawing/2014/main" id="{1CB3E9AF-CE73-46C7-AA10-28903E8E8D89}"/>
              </a:ext>
            </a:extLst>
          </p:cNvPr>
          <p:cNvSpPr txBox="1"/>
          <p:nvPr/>
        </p:nvSpPr>
        <p:spPr>
          <a:xfrm>
            <a:off x="10202043" y="6157609"/>
            <a:ext cx="432048" cy="307777"/>
          </a:xfrm>
          <a:prstGeom prst="rect">
            <a:avLst/>
          </a:prstGeom>
          <a:noFill/>
        </p:spPr>
        <p:txBody>
          <a:bodyPr wrap="square" lIns="0" tIns="0" rIns="0" bIns="0" rtlCol="0">
            <a:spAutoFit/>
          </a:bodyPr>
          <a:lstStyle/>
          <a:p>
            <a:r>
              <a:rPr lang="nl-NL" sz="2000" dirty="0">
                <a:solidFill>
                  <a:schemeClr val="bg1"/>
                </a:solidFill>
              </a:rPr>
              <a:t>LPP</a:t>
            </a:r>
          </a:p>
        </p:txBody>
      </p:sp>
      <p:pic>
        <p:nvPicPr>
          <p:cNvPr id="6" name="Afbeelding 5" descr="Afbeelding met groente&#10;&#10;Automatisch gegenereerde beschrijving">
            <a:extLst>
              <a:ext uri="{FF2B5EF4-FFF2-40B4-BE49-F238E27FC236}">
                <a16:creationId xmlns:a16="http://schemas.microsoft.com/office/drawing/2014/main" id="{566B6DC4-A980-4FE0-AC80-A5EB30E93E69}"/>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
          <a:stretch/>
        </p:blipFill>
        <p:spPr>
          <a:xfrm rot="5400000">
            <a:off x="641767" y="3701871"/>
            <a:ext cx="2439317" cy="2046545"/>
          </a:xfrm>
          <a:prstGeom prst="rect">
            <a:avLst/>
          </a:prstGeom>
        </p:spPr>
      </p:pic>
      <p:pic>
        <p:nvPicPr>
          <p:cNvPr id="9" name="Afbeelding 8" descr="Afbeelding met binnen, schoeisel&#10;&#10;Automatisch gegenereerde beschrijving">
            <a:extLst>
              <a:ext uri="{FF2B5EF4-FFF2-40B4-BE49-F238E27FC236}">
                <a16:creationId xmlns:a16="http://schemas.microsoft.com/office/drawing/2014/main" id="{6C88F373-E2A3-4B0C-9337-0BE60796D61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454" b="-5686"/>
          <a:stretch/>
        </p:blipFill>
        <p:spPr>
          <a:xfrm rot="5400000">
            <a:off x="8794306" y="3362769"/>
            <a:ext cx="2231473" cy="2555870"/>
          </a:xfrm>
          <a:prstGeom prst="rect">
            <a:avLst/>
          </a:prstGeom>
        </p:spPr>
      </p:pic>
      <p:pic>
        <p:nvPicPr>
          <p:cNvPr id="11" name="Afbeelding 10">
            <a:extLst>
              <a:ext uri="{FF2B5EF4-FFF2-40B4-BE49-F238E27FC236}">
                <a16:creationId xmlns:a16="http://schemas.microsoft.com/office/drawing/2014/main" id="{027A855D-2A5D-40BA-B384-743BC28E2020}"/>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rot="5400000">
            <a:off x="3242400" y="3342180"/>
            <a:ext cx="2166722" cy="2555872"/>
          </a:xfrm>
          <a:prstGeom prst="rect">
            <a:avLst/>
          </a:prstGeom>
        </p:spPr>
      </p:pic>
      <p:pic>
        <p:nvPicPr>
          <p:cNvPr id="13" name="Afbeelding 12">
            <a:extLst>
              <a:ext uri="{FF2B5EF4-FFF2-40B4-BE49-F238E27FC236}">
                <a16:creationId xmlns:a16="http://schemas.microsoft.com/office/drawing/2014/main" id="{A407FEB7-AF6A-4804-8B92-980BDB37C79F}"/>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436"/>
          <a:stretch/>
        </p:blipFill>
        <p:spPr>
          <a:xfrm>
            <a:off x="5773041" y="3530031"/>
            <a:ext cx="2859067" cy="1954103"/>
          </a:xfrm>
          <a:prstGeom prst="rect">
            <a:avLst/>
          </a:prstGeom>
        </p:spPr>
      </p:pic>
      <p:sp>
        <p:nvSpPr>
          <p:cNvPr id="12" name="Tekstvak 11">
            <a:extLst>
              <a:ext uri="{FF2B5EF4-FFF2-40B4-BE49-F238E27FC236}">
                <a16:creationId xmlns:a16="http://schemas.microsoft.com/office/drawing/2014/main" id="{16C07395-48E0-4CC9-B388-80D2FBF0CDE3}"/>
              </a:ext>
            </a:extLst>
          </p:cNvPr>
          <p:cNvSpPr txBox="1"/>
          <p:nvPr/>
        </p:nvSpPr>
        <p:spPr>
          <a:xfrm>
            <a:off x="838153" y="6024180"/>
            <a:ext cx="10776898" cy="400110"/>
          </a:xfrm>
          <a:prstGeom prst="rect">
            <a:avLst/>
          </a:prstGeom>
          <a:noFill/>
        </p:spPr>
        <p:txBody>
          <a:bodyPr wrap="square" lIns="0" tIns="0" rIns="0" bIns="0" rtlCol="0">
            <a:spAutoFit/>
          </a:bodyPr>
          <a:lstStyle/>
          <a:p>
            <a:r>
              <a:rPr lang="nl-NL" sz="1300" dirty="0">
                <a:solidFill>
                  <a:schemeClr val="accent1"/>
                </a:solidFill>
              </a:rPr>
              <a:t>Op de afbeeldingen is te zien dat de nagels longitudinale groeven en atrofie vertonen. Door de wisselende dikte ontstaan longitudinale strepen alwaar de nagels dunner zijn en het onderliggend nagelbed beter zichtbaar is. </a:t>
            </a:r>
            <a:endParaRPr lang="nl-NL" sz="1300" baseline="30000" dirty="0">
              <a:solidFill>
                <a:schemeClr val="accent1"/>
              </a:solidFill>
            </a:endParaRPr>
          </a:p>
        </p:txBody>
      </p:sp>
    </p:spTree>
    <p:extLst>
      <p:ext uri="{BB962C8B-B14F-4D97-AF65-F5344CB8AC3E}">
        <p14:creationId xmlns:p14="http://schemas.microsoft.com/office/powerpoint/2010/main" val="3749331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sz="2600" dirty="0">
                <a:latin typeface="+mj-lt"/>
              </a:rPr>
              <a:t>Voor veel van de systemische therapieën die in deze presentatie genoemd worden is weinig tot geen bewijs. De adviezen over systemische therapie als behandeling bij lichen planus zijn met name gebaseerd op expert opinie. </a:t>
            </a:r>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Disclaimer</a:t>
            </a:r>
          </a:p>
        </p:txBody>
      </p:sp>
    </p:spTree>
    <p:extLst>
      <p:ext uri="{BB962C8B-B14F-4D97-AF65-F5344CB8AC3E}">
        <p14:creationId xmlns:p14="http://schemas.microsoft.com/office/powerpoint/2010/main" val="2745407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latin typeface="+mj-lt"/>
              </a:rPr>
              <a:t>Cutane LP</a:t>
            </a:r>
          </a:p>
          <a:p>
            <a:r>
              <a:rPr lang="nl-NL" sz="2200" dirty="0">
                <a:latin typeface="+mj-lt"/>
                <a:cs typeface="Arial" panose="020B0604020202020204" pitchFamily="34" charset="0"/>
              </a:rPr>
              <a:t>1) Sterk tot zeer sterk (klasse 3-4) werkend lokaal corticosteroïd</a:t>
            </a:r>
          </a:p>
          <a:p>
            <a:pPr lvl="1"/>
            <a:r>
              <a:rPr lang="nl-NL" sz="2200" dirty="0">
                <a:latin typeface="+mj-lt"/>
                <a:cs typeface="Arial" panose="020B0604020202020204" pitchFamily="34" charset="0"/>
              </a:rPr>
              <a:t>Alternatief: </a:t>
            </a:r>
            <a:r>
              <a:rPr lang="nl-NL" sz="2200" dirty="0" err="1">
                <a:latin typeface="+mj-lt"/>
                <a:cs typeface="Arial" panose="020B0604020202020204" pitchFamily="34" charset="0"/>
              </a:rPr>
              <a:t>tacrolimuszalf</a:t>
            </a:r>
            <a:r>
              <a:rPr lang="nl-NL" sz="2200" dirty="0">
                <a:latin typeface="+mj-lt"/>
                <a:cs typeface="Arial" panose="020B0604020202020204" pitchFamily="34" charset="0"/>
              </a:rPr>
              <a:t>, (weinig bewijs, goed praktijkervaring, vooral bij lichen planus </a:t>
            </a:r>
            <a:r>
              <a:rPr lang="nl-NL" sz="2200" dirty="0" err="1">
                <a:latin typeface="+mj-lt"/>
                <a:cs typeface="Arial" panose="020B0604020202020204" pitchFamily="34" charset="0"/>
              </a:rPr>
              <a:t>pigmentosus</a:t>
            </a:r>
            <a:r>
              <a:rPr lang="nl-NL" sz="2200" dirty="0">
                <a:latin typeface="+mj-lt"/>
                <a:cs typeface="Arial" panose="020B0604020202020204" pitchFamily="34" charset="0"/>
              </a:rPr>
              <a:t>)</a:t>
            </a:r>
          </a:p>
          <a:p>
            <a:r>
              <a:rPr lang="nl-NL" sz="2200" dirty="0">
                <a:latin typeface="+mj-lt"/>
                <a:cs typeface="Arial" panose="020B0604020202020204" pitchFamily="34" charset="0"/>
              </a:rPr>
              <a:t>2) Bij gelokaliseerde, hypertrofische laesies: potente corticosteroïden onder occlusie of       </a:t>
            </a:r>
            <a:r>
              <a:rPr lang="nl-NL" sz="2200" dirty="0" err="1">
                <a:latin typeface="+mj-lt"/>
                <a:cs typeface="Arial" panose="020B0604020202020204" pitchFamily="34" charset="0"/>
              </a:rPr>
              <a:t>intralesionale</a:t>
            </a:r>
            <a:r>
              <a:rPr lang="nl-NL" sz="2200" dirty="0">
                <a:latin typeface="+mj-lt"/>
                <a:cs typeface="Arial" panose="020B0604020202020204" pitchFamily="34" charset="0"/>
              </a:rPr>
              <a:t> corticosteroïden</a:t>
            </a:r>
          </a:p>
          <a:p>
            <a:r>
              <a:rPr lang="nl-NL" sz="2200" dirty="0">
                <a:latin typeface="+mj-lt"/>
                <a:cs typeface="Arial" panose="020B0604020202020204" pitchFamily="34" charset="0"/>
              </a:rPr>
              <a:t>3) Bij zeer uitgebreide LP: lichttherapie</a:t>
            </a:r>
          </a:p>
          <a:p>
            <a:r>
              <a:rPr lang="nl-NL" sz="2200" dirty="0">
                <a:latin typeface="+mj-lt"/>
                <a:cs typeface="Arial" panose="020B0604020202020204" pitchFamily="34" charset="0"/>
              </a:rPr>
              <a:t>4) Systemische behandeling</a:t>
            </a:r>
          </a:p>
          <a:p>
            <a:pPr lvl="1"/>
            <a:r>
              <a:rPr lang="nl-NL" sz="2200" dirty="0">
                <a:latin typeface="+mj-lt"/>
                <a:cs typeface="Arial" panose="020B0604020202020204" pitchFamily="34" charset="0"/>
              </a:rPr>
              <a:t>Corticosteroïden, MTX, hydroxychloroquine of ciclosporine</a:t>
            </a:r>
          </a:p>
          <a:p>
            <a:pPr lvl="1"/>
            <a:r>
              <a:rPr lang="nl-NL" sz="2200" dirty="0">
                <a:latin typeface="+mj-lt"/>
                <a:cs typeface="Arial" panose="020B0604020202020204" pitchFamily="34" charset="0"/>
              </a:rPr>
              <a:t>Bij hyperkeratose: retinoïden</a:t>
            </a:r>
            <a:endParaRPr lang="nl-NL" sz="2200" b="1" dirty="0"/>
          </a:p>
          <a:p>
            <a:pPr marL="0" indent="0">
              <a:buNone/>
            </a:pPr>
            <a:endParaRPr lang="nl-NL" b="1" dirty="0"/>
          </a:p>
          <a:p>
            <a:pPr marL="0" indent="0">
              <a:buNone/>
            </a:pPr>
            <a:endParaRPr lang="nl-NL"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Therapie</a:t>
            </a:r>
          </a:p>
        </p:txBody>
      </p:sp>
    </p:spTree>
    <p:extLst>
      <p:ext uri="{BB962C8B-B14F-4D97-AF65-F5344CB8AC3E}">
        <p14:creationId xmlns:p14="http://schemas.microsoft.com/office/powerpoint/2010/main" val="91855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L" dirty="0"/>
              <a:t>Ik laat de patient met cutane LP Tacrolimus zalf smeren als alternatief voor dermatocorticosteroiden.</a:t>
            </a:r>
            <a:endParaRPr lang="nl-NL" dirty="0"/>
          </a:p>
          <a:p>
            <a:endParaRPr lang="nl-NL" dirty="0"/>
          </a:p>
        </p:txBody>
      </p:sp>
      <p:sp>
        <p:nvSpPr>
          <p:cNvPr id="3" name="Title 2"/>
          <p:cNvSpPr>
            <a:spLocks noGrp="1"/>
          </p:cNvSpPr>
          <p:nvPr>
            <p:ph type="title"/>
          </p:nvPr>
        </p:nvSpPr>
        <p:spPr/>
        <p:txBody>
          <a:bodyPr/>
          <a:lstStyle/>
          <a:p>
            <a:r>
              <a:rPr lang="nl-NL" dirty="0"/>
              <a:t>Stelling</a:t>
            </a:r>
          </a:p>
        </p:txBody>
      </p:sp>
      <p:pic>
        <p:nvPicPr>
          <p:cNvPr id="1026" name="Picture 2" descr="School Kinderen Met Handen Omhoog Op Les IN DE Klas Stockfoto&amp;#39;s -  FreeImages.co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01243" y="2924944"/>
            <a:ext cx="5195455" cy="346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961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latin typeface="+mj-lt"/>
              </a:rPr>
              <a:t>Genitale LP</a:t>
            </a:r>
          </a:p>
          <a:p>
            <a:r>
              <a:rPr lang="nl-NL" sz="2200" dirty="0">
                <a:latin typeface="+mj-lt"/>
                <a:cs typeface="Arial" panose="020B0604020202020204" pitchFamily="34" charset="0"/>
              </a:rPr>
              <a:t>1) Sterk tot zeer sterk (klasse 3-4) werkend lokaal corticosteroïd</a:t>
            </a:r>
          </a:p>
          <a:p>
            <a:pPr lvl="1"/>
            <a:r>
              <a:rPr lang="nl-NL" sz="2200" dirty="0">
                <a:latin typeface="+mj-lt"/>
                <a:cs typeface="Arial" panose="020B0604020202020204" pitchFamily="34" charset="0"/>
              </a:rPr>
              <a:t>Alternatief: Lokale calcineurineremmer (tacrolimuszalf &gt; pimecrolimuscrème, vaginale toepassing: alleen tacrolimus geschikt)</a:t>
            </a:r>
          </a:p>
          <a:p>
            <a:r>
              <a:rPr lang="nl-NL" sz="2200" dirty="0">
                <a:latin typeface="+mj-lt"/>
                <a:cs typeface="Arial" panose="020B0604020202020204" pitchFamily="34" charset="0"/>
              </a:rPr>
              <a:t>2) Bij gelokaliseerde, hypertrofische laesies: intralesionale corticosteroïden</a:t>
            </a:r>
          </a:p>
          <a:p>
            <a:r>
              <a:rPr lang="nl-NL" sz="2200" dirty="0">
                <a:latin typeface="+mj-lt"/>
                <a:cs typeface="Arial" panose="020B0604020202020204" pitchFamily="34" charset="0"/>
              </a:rPr>
              <a:t>3) Systemische behandeling (MTX of hydroxychloroquine. Eventueel gedurende de eerste drie maanden i.c.m. systemische corticosteroïden)</a:t>
            </a:r>
          </a:p>
          <a:p>
            <a:pPr lvl="1"/>
            <a:r>
              <a:rPr lang="nl-NL" sz="2200" dirty="0">
                <a:latin typeface="+mj-lt"/>
                <a:cs typeface="Arial" panose="020B0604020202020204" pitchFamily="34" charset="0"/>
              </a:rPr>
              <a:t>Bij hyperkeratose: retinoïden</a:t>
            </a:r>
          </a:p>
          <a:p>
            <a:pPr lvl="1"/>
            <a:endParaRPr lang="nl-NL" sz="2200" b="1" dirty="0">
              <a:latin typeface="+mj-lt"/>
              <a:cs typeface="Arial" panose="020B0604020202020204" pitchFamily="34" charset="0"/>
            </a:endParaRPr>
          </a:p>
          <a:p>
            <a:pPr marL="0" indent="0">
              <a:buNone/>
            </a:pPr>
            <a:r>
              <a:rPr lang="nl-NL" sz="2200" b="1" dirty="0"/>
              <a:t>Overweeg patiënten met genitale lichen planus die in aanmerking komen voor behandeling met systemische therapie, te verwijzen naar een vulvapoli of een centrum met expertise in de behandeling van </a:t>
            </a:r>
            <a:r>
              <a:rPr lang="nl-NL" sz="2200" b="1"/>
              <a:t>genitale LP</a:t>
            </a:r>
            <a:endParaRPr lang="nl-NL" sz="2200" b="1" dirty="0"/>
          </a:p>
          <a:p>
            <a:pPr marL="0" indent="0">
              <a:buNone/>
            </a:pPr>
            <a:endParaRPr lang="nl-NL" b="1" dirty="0"/>
          </a:p>
          <a:p>
            <a:pPr marL="0" indent="0">
              <a:buNone/>
            </a:pPr>
            <a:endParaRPr lang="nl-NL"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Therapie</a:t>
            </a:r>
          </a:p>
        </p:txBody>
      </p:sp>
    </p:spTree>
    <p:extLst>
      <p:ext uri="{BB962C8B-B14F-4D97-AF65-F5344CB8AC3E}">
        <p14:creationId xmlns:p14="http://schemas.microsoft.com/office/powerpoint/2010/main" val="3552372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latin typeface="+mj-lt"/>
              </a:rPr>
              <a:t>Orale LP</a:t>
            </a:r>
          </a:p>
          <a:p>
            <a:r>
              <a:rPr lang="nl-NL" sz="2200" dirty="0">
                <a:latin typeface="+mj-lt"/>
                <a:cs typeface="Arial" panose="020B0604020202020204" pitchFamily="34" charset="0"/>
              </a:rPr>
              <a:t>1) Sterk tot zeer sterk (klasse 3-4) werkend lokaal corticosteroïd</a:t>
            </a:r>
          </a:p>
          <a:p>
            <a:pPr lvl="1"/>
            <a:r>
              <a:rPr lang="nl-NL" sz="2200" dirty="0">
                <a:latin typeface="+mj-lt"/>
                <a:cs typeface="Arial" panose="020B0604020202020204" pitchFamily="34" charset="0"/>
              </a:rPr>
              <a:t>Alternatief: Lokale calcineurineremmer (</a:t>
            </a:r>
            <a:r>
              <a:rPr lang="nl-NL" sz="2200" dirty="0" err="1">
                <a:latin typeface="+mj-lt"/>
                <a:cs typeface="Arial" panose="020B0604020202020204" pitchFamily="34" charset="0"/>
              </a:rPr>
              <a:t>tacrolimuszalf</a:t>
            </a:r>
            <a:r>
              <a:rPr lang="nl-NL" sz="2200" dirty="0">
                <a:latin typeface="+mj-lt"/>
                <a:cs typeface="Arial" panose="020B0604020202020204" pitchFamily="34" charset="0"/>
              </a:rPr>
              <a:t> of mondspoeling &gt; pimecrolimuscrème) of ciclosporine mondspoeling </a:t>
            </a:r>
          </a:p>
          <a:p>
            <a:r>
              <a:rPr lang="nl-NL" sz="2200" dirty="0">
                <a:latin typeface="+mj-lt"/>
                <a:cs typeface="Arial" panose="020B0604020202020204" pitchFamily="34" charset="0"/>
              </a:rPr>
              <a:t>2) Systemische behandeling (MTX of hydroxychloroquine)</a:t>
            </a:r>
          </a:p>
          <a:p>
            <a:pPr lvl="1"/>
            <a:r>
              <a:rPr lang="nl-NL" sz="2200" dirty="0">
                <a:latin typeface="+mj-lt"/>
                <a:cs typeface="Arial" panose="020B0604020202020204" pitchFamily="34" charset="0"/>
              </a:rPr>
              <a:t>Bij acute gevallen: stootkuur corticosteroïden </a:t>
            </a:r>
            <a:endParaRPr lang="nl-NL" sz="2200" b="1" dirty="0">
              <a:latin typeface="+mj-lt"/>
              <a:cs typeface="Arial" panose="020B0604020202020204" pitchFamily="34" charset="0"/>
            </a:endParaRPr>
          </a:p>
          <a:p>
            <a:pPr marL="0" indent="0">
              <a:buNone/>
            </a:pPr>
            <a:endParaRPr lang="nl-NL" b="1" dirty="0"/>
          </a:p>
          <a:p>
            <a:pPr marL="0" indent="0">
              <a:buNone/>
            </a:pPr>
            <a:endParaRPr lang="nl-NL"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Therapie</a:t>
            </a:r>
          </a:p>
        </p:txBody>
      </p:sp>
    </p:spTree>
    <p:extLst>
      <p:ext uri="{BB962C8B-B14F-4D97-AF65-F5344CB8AC3E}">
        <p14:creationId xmlns:p14="http://schemas.microsoft.com/office/powerpoint/2010/main" val="93688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B82A7427-CC4E-4B80-AB66-9EA3B0930844}"/>
              </a:ext>
            </a:extLst>
          </p:cNvPr>
          <p:cNvGraphicFramePr>
            <a:graphicFrameLocks noGrp="1"/>
          </p:cNvGraphicFramePr>
          <p:nvPr>
            <p:ph idx="1"/>
            <p:extLst>
              <p:ext uri="{D42A27DB-BD31-4B8C-83A1-F6EECF244321}">
                <p14:modId xmlns:p14="http://schemas.microsoft.com/office/powerpoint/2010/main" val="1498066461"/>
              </p:ext>
            </p:extLst>
          </p:nvPr>
        </p:nvGraphicFramePr>
        <p:xfrm>
          <a:off x="768995" y="980728"/>
          <a:ext cx="10440988" cy="5562727"/>
        </p:xfrm>
        <a:graphic>
          <a:graphicData uri="http://schemas.openxmlformats.org/drawingml/2006/table">
            <a:tbl>
              <a:tblPr firstRow="1" bandRow="1">
                <a:tableStyleId>{21E4AEA4-8DFA-4A89-87EB-49C32662AFE0}</a:tableStyleId>
              </a:tblPr>
              <a:tblGrid>
                <a:gridCol w="10440988">
                  <a:extLst>
                    <a:ext uri="{9D8B030D-6E8A-4147-A177-3AD203B41FA5}">
                      <a16:colId xmlns:a16="http://schemas.microsoft.com/office/drawing/2014/main" val="2956510578"/>
                    </a:ext>
                  </a:extLst>
                </a:gridCol>
              </a:tblGrid>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dirty="0"/>
                        <a:t>Ontwikkeld in samenwerking met</a:t>
                      </a:r>
                    </a:p>
                  </a:txBody>
                  <a:tcPr/>
                </a:tc>
                <a:extLst>
                  <a:ext uri="{0D108BD9-81ED-4DB2-BD59-A6C34878D82A}">
                    <a16:rowId xmlns:a16="http://schemas.microsoft.com/office/drawing/2014/main" val="495362706"/>
                  </a:ext>
                </a:extLst>
              </a:tr>
              <a:tr h="370840">
                <a:tc>
                  <a:txBody>
                    <a:bodyPr/>
                    <a:lstStyle/>
                    <a:p>
                      <a:r>
                        <a:rPr lang="nl-NL" sz="2000" kern="1200" dirty="0">
                          <a:solidFill>
                            <a:schemeClr val="dk1"/>
                          </a:solidFill>
                          <a:effectLst/>
                          <a:latin typeface="+mn-lt"/>
                          <a:ea typeface="Calibri" panose="020F0502020204030204" pitchFamily="34" charset="0"/>
                          <a:cs typeface="+mn-cs"/>
                        </a:rPr>
                        <a:t>Lichen Planus Vereniging Nederland (LPVN)</a:t>
                      </a:r>
                      <a:endParaRPr lang="nl-NL" sz="2000" dirty="0"/>
                    </a:p>
                  </a:txBody>
                  <a:tcPr/>
                </a:tc>
                <a:extLst>
                  <a:ext uri="{0D108BD9-81ED-4DB2-BD59-A6C34878D82A}">
                    <a16:rowId xmlns:a16="http://schemas.microsoft.com/office/drawing/2014/main" val="1077851815"/>
                  </a:ext>
                </a:extLst>
              </a:tr>
              <a:tr h="370840">
                <a:tc>
                  <a:txBody>
                    <a:bodyPr/>
                    <a:lstStyle/>
                    <a:p>
                      <a:r>
                        <a:rPr lang="nl-NL" sz="2000" kern="1200" dirty="0">
                          <a:solidFill>
                            <a:schemeClr val="dk1"/>
                          </a:solidFill>
                          <a:effectLst/>
                          <a:latin typeface="+mn-lt"/>
                          <a:ea typeface="Calibri" panose="020F0502020204030204" pitchFamily="34" charset="0"/>
                          <a:cs typeface="+mn-cs"/>
                        </a:rPr>
                        <a:t>Nederlandse Vereniging voor Obstetrie en Gynaecologie (NVOG)</a:t>
                      </a:r>
                      <a:endParaRPr lang="nl-NL" sz="2000" dirty="0"/>
                    </a:p>
                  </a:txBody>
                  <a:tcPr/>
                </a:tc>
                <a:extLst>
                  <a:ext uri="{0D108BD9-81ED-4DB2-BD59-A6C34878D82A}">
                    <a16:rowId xmlns:a16="http://schemas.microsoft.com/office/drawing/2014/main" val="1582169373"/>
                  </a:ext>
                </a:extLst>
              </a:tr>
              <a:tr h="370840">
                <a:tc>
                  <a:txBody>
                    <a:bodyPr/>
                    <a:lstStyle/>
                    <a:p>
                      <a:r>
                        <a:rPr lang="nl-NL" sz="2000" kern="1200" dirty="0">
                          <a:solidFill>
                            <a:schemeClr val="dk1"/>
                          </a:solidFill>
                          <a:effectLst/>
                          <a:latin typeface="+mn-lt"/>
                          <a:ea typeface="Calibri" panose="020F0502020204030204" pitchFamily="34" charset="0"/>
                          <a:cs typeface="+mn-cs"/>
                        </a:rPr>
                        <a:t>Nederlandse Wetenschappelijke Vereniging voor Seksuologie (NVVS)</a:t>
                      </a:r>
                      <a:endParaRPr lang="nl-NL" sz="2000" dirty="0"/>
                    </a:p>
                  </a:txBody>
                  <a:tcPr/>
                </a:tc>
                <a:extLst>
                  <a:ext uri="{0D108BD9-81ED-4DB2-BD59-A6C34878D82A}">
                    <a16:rowId xmlns:a16="http://schemas.microsoft.com/office/drawing/2014/main" val="4115417719"/>
                  </a:ext>
                </a:extLst>
              </a:tr>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sz="2000" kern="1200" dirty="0">
                          <a:solidFill>
                            <a:schemeClr val="dk1"/>
                          </a:solidFill>
                          <a:latin typeface="+mn-lt"/>
                          <a:ea typeface="Calibri" panose="020F0502020204030204" pitchFamily="34" charset="0"/>
                          <a:cs typeface="+mn-cs"/>
                        </a:rPr>
                        <a:t>Nederlandse Vereniging voor Vulva Pathologie (</a:t>
                      </a:r>
                      <a:r>
                        <a:rPr lang="nl-NL" sz="2000" kern="1200" dirty="0" err="1">
                          <a:solidFill>
                            <a:schemeClr val="dk1"/>
                          </a:solidFill>
                          <a:latin typeface="+mn-lt"/>
                          <a:ea typeface="Calibri" panose="020F0502020204030204" pitchFamily="34" charset="0"/>
                          <a:cs typeface="+mn-cs"/>
                        </a:rPr>
                        <a:t>NVvVP</a:t>
                      </a:r>
                      <a:r>
                        <a:rPr lang="nl-NL" sz="2000" kern="1200" dirty="0">
                          <a:solidFill>
                            <a:schemeClr val="dk1"/>
                          </a:solidFill>
                          <a:latin typeface="+mn-lt"/>
                          <a:ea typeface="Calibri" panose="020F0502020204030204" pitchFamily="34" charset="0"/>
                          <a:cs typeface="+mn-cs"/>
                        </a:rPr>
                        <a:t>)</a:t>
                      </a:r>
                      <a:endParaRPr lang="nl-NL" sz="2000" dirty="0"/>
                    </a:p>
                  </a:txBody>
                  <a:tcPr/>
                </a:tc>
                <a:extLst>
                  <a:ext uri="{0D108BD9-81ED-4DB2-BD59-A6C34878D82A}">
                    <a16:rowId xmlns:a16="http://schemas.microsoft.com/office/drawing/2014/main" val="927408134"/>
                  </a:ext>
                </a:extLst>
              </a:tr>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sz="2000" kern="1200" dirty="0">
                          <a:solidFill>
                            <a:schemeClr val="dk1"/>
                          </a:solidFill>
                          <a:latin typeface="+mn-lt"/>
                          <a:ea typeface="Calibri" panose="020F0502020204030204" pitchFamily="34" charset="0"/>
                          <a:cs typeface="+mn-cs"/>
                        </a:rPr>
                        <a:t>Nederlandse Vereniging voor Bekkenfysiotherapie (NVFB)</a:t>
                      </a:r>
                      <a:endParaRPr lang="nl-NL" sz="2000" dirty="0"/>
                    </a:p>
                  </a:txBody>
                  <a:tcPr/>
                </a:tc>
                <a:extLst>
                  <a:ext uri="{0D108BD9-81ED-4DB2-BD59-A6C34878D82A}">
                    <a16:rowId xmlns:a16="http://schemas.microsoft.com/office/drawing/2014/main" val="3776300209"/>
                  </a:ext>
                </a:extLst>
              </a:tr>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sz="2000" kern="1200" dirty="0">
                          <a:solidFill>
                            <a:schemeClr val="dk1"/>
                          </a:solidFill>
                          <a:effectLst/>
                          <a:latin typeface="+mn-lt"/>
                          <a:ea typeface="Calibri" panose="020F0502020204030204" pitchFamily="34" charset="0"/>
                          <a:cs typeface="+mn-cs"/>
                        </a:rPr>
                        <a:t>Nederlandse Wetenschappelijke Vereniging van Tandartsen (NWVT)</a:t>
                      </a:r>
                      <a:endParaRPr lang="nl-NL" sz="2000" dirty="0"/>
                    </a:p>
                  </a:txBody>
                  <a:tcPr/>
                </a:tc>
                <a:extLst>
                  <a:ext uri="{0D108BD9-81ED-4DB2-BD59-A6C34878D82A}">
                    <a16:rowId xmlns:a16="http://schemas.microsoft.com/office/drawing/2014/main" val="2260936203"/>
                  </a:ext>
                </a:extLst>
              </a:tr>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sz="2000" kern="1200" dirty="0">
                          <a:solidFill>
                            <a:schemeClr val="dk1"/>
                          </a:solidFill>
                          <a:latin typeface="+mn-lt"/>
                          <a:ea typeface="Calibri" panose="020F0502020204030204" pitchFamily="34" charset="0"/>
                          <a:cs typeface="+mn-cs"/>
                        </a:rPr>
                        <a:t>Nederlandse Vereniging voor Mondziekten, Kaak- en Aangezichtschirurgie (NVMKA)</a:t>
                      </a:r>
                      <a:endParaRPr lang="nl-NL" sz="2000" dirty="0"/>
                    </a:p>
                  </a:txBody>
                  <a:tcPr/>
                </a:tc>
                <a:extLst>
                  <a:ext uri="{0D108BD9-81ED-4DB2-BD59-A6C34878D82A}">
                    <a16:rowId xmlns:a16="http://schemas.microsoft.com/office/drawing/2014/main" val="4247165998"/>
                  </a:ext>
                </a:extLst>
              </a:tr>
              <a:tr h="370840">
                <a:tc>
                  <a:txBody>
                    <a:bodyPr/>
                    <a:lstStyle/>
                    <a:p>
                      <a:r>
                        <a:rPr lang="nl-NL" sz="2000" kern="1200" dirty="0">
                          <a:solidFill>
                            <a:schemeClr val="dk1"/>
                          </a:solidFill>
                          <a:effectLst/>
                          <a:latin typeface="+mn-lt"/>
                          <a:ea typeface="Calibri" panose="020F0502020204030204" pitchFamily="34" charset="0"/>
                          <a:cs typeface="+mn-cs"/>
                        </a:rPr>
                        <a:t>Nederlandse Vereniging Mondhygiënisten (NVM-mondhygiënisten)</a:t>
                      </a:r>
                      <a:endParaRPr lang="nl-NL" sz="2000" dirty="0"/>
                    </a:p>
                  </a:txBody>
                  <a:tcPr/>
                </a:tc>
                <a:extLst>
                  <a:ext uri="{0D108BD9-81ED-4DB2-BD59-A6C34878D82A}">
                    <a16:rowId xmlns:a16="http://schemas.microsoft.com/office/drawing/2014/main" val="1619684216"/>
                  </a:ext>
                </a:extLst>
              </a:tr>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sz="2000" kern="1200" dirty="0">
                          <a:solidFill>
                            <a:schemeClr val="dk1"/>
                          </a:solidFill>
                          <a:latin typeface="+mn-lt"/>
                          <a:ea typeface="Calibri" panose="020F0502020204030204" pitchFamily="34" charset="0"/>
                          <a:cs typeface="+mn-cs"/>
                        </a:rPr>
                        <a:t>Nederlandse Vereniging van Maag-Darm-Leverartsen (NVMDL)</a:t>
                      </a:r>
                      <a:endParaRPr lang="nl-NL" sz="2000" dirty="0"/>
                    </a:p>
                  </a:txBody>
                  <a:tcPr/>
                </a:tc>
                <a:extLst>
                  <a:ext uri="{0D108BD9-81ED-4DB2-BD59-A6C34878D82A}">
                    <a16:rowId xmlns:a16="http://schemas.microsoft.com/office/drawing/2014/main" val="4085221400"/>
                  </a:ext>
                </a:extLst>
              </a:tr>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sz="2000" kern="1200" dirty="0">
                          <a:solidFill>
                            <a:schemeClr val="dk1"/>
                          </a:solidFill>
                          <a:effectLst/>
                          <a:latin typeface="+mn-lt"/>
                          <a:ea typeface="Calibri" panose="020F0502020204030204" pitchFamily="34" charset="0"/>
                          <a:cs typeface="+mn-cs"/>
                        </a:rPr>
                        <a:t>Nederlandse Vereniging voor Kindergeneeskunde (NVK)</a:t>
                      </a:r>
                      <a:endParaRPr lang="nl-NL" sz="2000" dirty="0"/>
                    </a:p>
                  </a:txBody>
                  <a:tcPr/>
                </a:tc>
                <a:extLst>
                  <a:ext uri="{0D108BD9-81ED-4DB2-BD59-A6C34878D82A}">
                    <a16:rowId xmlns:a16="http://schemas.microsoft.com/office/drawing/2014/main" val="4184956480"/>
                  </a:ext>
                </a:extLst>
              </a:tr>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sz="2000" kern="1200" dirty="0">
                          <a:solidFill>
                            <a:schemeClr val="dk1"/>
                          </a:solidFill>
                          <a:effectLst/>
                          <a:latin typeface="+mn-lt"/>
                          <a:ea typeface="Calibri" panose="020F0502020204030204" pitchFamily="34" charset="0"/>
                          <a:cs typeface="+mn-cs"/>
                        </a:rPr>
                        <a:t>Nederlands Huisartsen Genootschap (NHG)</a:t>
                      </a:r>
                      <a:endParaRPr lang="nl-NL" sz="2000" dirty="0"/>
                    </a:p>
                  </a:txBody>
                  <a:tcPr/>
                </a:tc>
                <a:extLst>
                  <a:ext uri="{0D108BD9-81ED-4DB2-BD59-A6C34878D82A}">
                    <a16:rowId xmlns:a16="http://schemas.microsoft.com/office/drawing/2014/main" val="2759985853"/>
                  </a:ext>
                </a:extLst>
              </a:tr>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sz="2000" kern="1200" dirty="0">
                          <a:solidFill>
                            <a:schemeClr val="dk1"/>
                          </a:solidFill>
                          <a:latin typeface="+mn-lt"/>
                          <a:ea typeface="Times New Roman" panose="02020603050405020304" pitchFamily="18" charset="0"/>
                          <a:cs typeface="+mn-cs"/>
                        </a:rPr>
                        <a:t>Nederlandse Vereniging van ZiekenhuisApothekers (NVZA)</a:t>
                      </a:r>
                      <a:endParaRPr lang="nl-NL" dirty="0"/>
                    </a:p>
                  </a:txBody>
                  <a:tcPr/>
                </a:tc>
                <a:extLst>
                  <a:ext uri="{0D108BD9-81ED-4DB2-BD59-A6C34878D82A}">
                    <a16:rowId xmlns:a16="http://schemas.microsoft.com/office/drawing/2014/main" val="2863521871"/>
                  </a:ext>
                </a:extLst>
              </a:tr>
              <a:tr h="370840">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lang="nl-NL" sz="2000" kern="1200" dirty="0">
                          <a:solidFill>
                            <a:schemeClr val="dk1"/>
                          </a:solidFill>
                          <a:effectLst/>
                          <a:latin typeface="+mn-lt"/>
                          <a:ea typeface="Calibri" panose="020F0502020204030204" pitchFamily="34" charset="0"/>
                          <a:cs typeface="+mn-cs"/>
                        </a:rPr>
                        <a:t>Verpleegkundigen en Verzorgenden Nederland (V&amp;VN)</a:t>
                      </a:r>
                      <a:endParaRPr lang="nl-NL" dirty="0"/>
                    </a:p>
                  </a:txBody>
                  <a:tcPr/>
                </a:tc>
                <a:extLst>
                  <a:ext uri="{0D108BD9-81ED-4DB2-BD59-A6C34878D82A}">
                    <a16:rowId xmlns:a16="http://schemas.microsoft.com/office/drawing/2014/main" val="3251720781"/>
                  </a:ext>
                </a:extLst>
              </a:tr>
            </a:tbl>
          </a:graphicData>
        </a:graphic>
      </p:graphicFrame>
    </p:spTree>
    <p:extLst>
      <p:ext uri="{BB962C8B-B14F-4D97-AF65-F5344CB8AC3E}">
        <p14:creationId xmlns:p14="http://schemas.microsoft.com/office/powerpoint/2010/main" val="1704814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latin typeface="+mj-lt"/>
              </a:rPr>
              <a:t>Oesofagale LP</a:t>
            </a:r>
          </a:p>
          <a:p>
            <a:r>
              <a:rPr lang="nl-NL" sz="2200" dirty="0">
                <a:latin typeface="+mj-lt"/>
                <a:cs typeface="Arial" panose="020B0604020202020204" pitchFamily="34" charset="0"/>
              </a:rPr>
              <a:t>1) Lokaal corticosteroïd (budesonide of fluticason)</a:t>
            </a:r>
          </a:p>
          <a:p>
            <a:r>
              <a:rPr lang="nl-NL" sz="2200" dirty="0">
                <a:latin typeface="+mj-lt"/>
                <a:cs typeface="Arial" panose="020B0604020202020204" pitchFamily="34" charset="0"/>
              </a:rPr>
              <a:t>2) Bij stricturen: intralesionale corticosteroïden i.c.m. dilatatie (terughoudend i.v.m. het </a:t>
            </a:r>
            <a:r>
              <a:rPr lang="nl-NL" sz="2200" dirty="0" err="1">
                <a:latin typeface="+mj-lt"/>
                <a:cs typeface="Arial" panose="020B0604020202020204" pitchFamily="34" charset="0"/>
              </a:rPr>
              <a:t>Köbner</a:t>
            </a:r>
            <a:r>
              <a:rPr lang="nl-NL" sz="2200" dirty="0">
                <a:latin typeface="+mj-lt"/>
                <a:cs typeface="Arial" panose="020B0604020202020204" pitchFamily="34" charset="0"/>
              </a:rPr>
              <a:t> fenomeen)</a:t>
            </a:r>
          </a:p>
          <a:p>
            <a:r>
              <a:rPr lang="nl-NL" sz="2200" dirty="0">
                <a:latin typeface="+mj-lt"/>
                <a:cs typeface="Arial" panose="020B0604020202020204" pitchFamily="34" charset="0"/>
              </a:rPr>
              <a:t>3) Systemische corticosteroïden </a:t>
            </a:r>
          </a:p>
          <a:p>
            <a:r>
              <a:rPr lang="nl-NL" sz="2200" dirty="0">
                <a:latin typeface="+mj-lt"/>
                <a:cs typeface="Arial" panose="020B0604020202020204" pitchFamily="34" charset="0"/>
              </a:rPr>
              <a:t>4) Verwijzing naar expertisecentrum voor andere systemische behandeling</a:t>
            </a:r>
          </a:p>
          <a:p>
            <a:pPr marL="0" indent="0">
              <a:buNone/>
            </a:pPr>
            <a:endParaRPr lang="nl-NL" b="1" dirty="0"/>
          </a:p>
          <a:p>
            <a:pPr marL="0" indent="0">
              <a:buNone/>
            </a:pPr>
            <a:endParaRPr lang="nl-NL"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Therapie</a:t>
            </a:r>
          </a:p>
        </p:txBody>
      </p:sp>
    </p:spTree>
    <p:extLst>
      <p:ext uri="{BB962C8B-B14F-4D97-AF65-F5344CB8AC3E}">
        <p14:creationId xmlns:p14="http://schemas.microsoft.com/office/powerpoint/2010/main" val="1907877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Lichen planopilaris </a:t>
            </a:r>
            <a:endParaRPr lang="nl-NL" b="1" dirty="0">
              <a:latin typeface="+mj-lt"/>
            </a:endParaRPr>
          </a:p>
          <a:p>
            <a:r>
              <a:rPr lang="nl-NL" sz="2200" dirty="0">
                <a:latin typeface="+mj-lt"/>
                <a:cs typeface="Arial" panose="020B0604020202020204" pitchFamily="34" charset="0"/>
              </a:rPr>
              <a:t>1) Sterk tot zeer sterk (klasse 3-4) werkend lokaal corticosteroïd</a:t>
            </a:r>
          </a:p>
          <a:p>
            <a:pPr lvl="1"/>
            <a:r>
              <a:rPr lang="nl-NL" sz="2200" dirty="0">
                <a:latin typeface="+mj-lt"/>
                <a:cs typeface="Arial" panose="020B0604020202020204" pitchFamily="34" charset="0"/>
              </a:rPr>
              <a:t>Alternatief: Lokale calcineurineremmer (tacrolimuszalf &gt; pimecrolimuscrème)</a:t>
            </a:r>
          </a:p>
          <a:p>
            <a:r>
              <a:rPr lang="nl-NL" sz="2200" dirty="0">
                <a:latin typeface="+mj-lt"/>
                <a:cs typeface="Arial" panose="020B0604020202020204" pitchFamily="34" charset="0"/>
              </a:rPr>
              <a:t>2) Bij gelokaliseerde, hypertrofische laesies: intralesionale corticosteroïden</a:t>
            </a:r>
          </a:p>
          <a:p>
            <a:r>
              <a:rPr lang="nl-NL" sz="2200" dirty="0">
                <a:latin typeface="+mj-lt"/>
                <a:cs typeface="Arial" panose="020B0604020202020204" pitchFamily="34" charset="0"/>
              </a:rPr>
              <a:t>3) Systemische behandeling (MTX of hydroxychloroquine. Tweede keus: ciclosporine of   mycofenolaatmofetil)</a:t>
            </a:r>
          </a:p>
          <a:p>
            <a:pPr lvl="1"/>
            <a:r>
              <a:rPr lang="nl-NL" sz="2200" dirty="0">
                <a:latin typeface="+mj-lt"/>
                <a:cs typeface="Arial" panose="020B0604020202020204" pitchFamily="34" charset="0"/>
              </a:rPr>
              <a:t>Bij hyperkeratose: retinoïden</a:t>
            </a:r>
            <a:endParaRPr lang="nl-NL" sz="2200" b="1" dirty="0"/>
          </a:p>
          <a:p>
            <a:pPr marL="0" indent="0">
              <a:buNone/>
            </a:pPr>
            <a:endParaRPr lang="nl-NL"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Therapie</a:t>
            </a:r>
          </a:p>
        </p:txBody>
      </p:sp>
    </p:spTree>
    <p:extLst>
      <p:ext uri="{BB962C8B-B14F-4D97-AF65-F5344CB8AC3E}">
        <p14:creationId xmlns:p14="http://schemas.microsoft.com/office/powerpoint/2010/main" val="2624379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latin typeface="+mj-lt"/>
              </a:rPr>
              <a:t>Nagel LP</a:t>
            </a:r>
          </a:p>
          <a:p>
            <a:r>
              <a:rPr lang="nl-NL" sz="2200" dirty="0">
                <a:latin typeface="+mj-lt"/>
                <a:cs typeface="Arial" panose="020B0604020202020204" pitchFamily="34" charset="0"/>
              </a:rPr>
              <a:t>1) Milde gevallen met weinig dystrofie: sterk tot zeer sterk (klasse 3-4) werken lokaal corticosteroïd (ev. onder occlusie)</a:t>
            </a:r>
          </a:p>
          <a:p>
            <a:r>
              <a:rPr lang="nl-NL" sz="2200" dirty="0">
                <a:latin typeface="+mj-lt"/>
                <a:cs typeface="Arial" panose="020B0604020202020204" pitchFamily="34" charset="0"/>
              </a:rPr>
              <a:t>2) Wanneer enkele nagels (1-3) zijn aangedaan: intralesionale corticosteroïden </a:t>
            </a:r>
          </a:p>
          <a:p>
            <a:r>
              <a:rPr lang="nl-NL" sz="2200" dirty="0">
                <a:latin typeface="+mj-lt"/>
                <a:cs typeface="Arial" panose="020B0604020202020204" pitchFamily="34" charset="0"/>
              </a:rPr>
              <a:t>3) Systemische behandeling (intramusculaire corticosteroïden)</a:t>
            </a:r>
            <a:endParaRPr lang="nl-NL" sz="2200" dirty="0"/>
          </a:p>
          <a:p>
            <a:pPr marL="0" indent="0">
              <a:buNone/>
            </a:pPr>
            <a:endParaRPr lang="nl-NL"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Therapie</a:t>
            </a:r>
          </a:p>
        </p:txBody>
      </p:sp>
    </p:spTree>
    <p:extLst>
      <p:ext uri="{BB962C8B-B14F-4D97-AF65-F5344CB8AC3E}">
        <p14:creationId xmlns:p14="http://schemas.microsoft.com/office/powerpoint/2010/main" val="315648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908907" y="1668636"/>
            <a:ext cx="10440000" cy="4320000"/>
          </a:xfrm>
        </p:spPr>
        <p:txBody>
          <a:bodyPr/>
          <a:lstStyle/>
          <a:p>
            <a:pPr marL="0" indent="0">
              <a:buNone/>
            </a:pPr>
            <a:r>
              <a:rPr lang="nl-NL" b="1" dirty="0">
                <a:latin typeface="+mj-lt"/>
              </a:rPr>
              <a:t>Cutane LP</a:t>
            </a:r>
          </a:p>
          <a:p>
            <a:r>
              <a:rPr lang="nl-NL" sz="2200" b="0" i="0" u="none" strike="noStrike" baseline="0" dirty="0">
                <a:latin typeface="+mj-lt"/>
              </a:rPr>
              <a:t>Maligne ontaarding is zeldzaam en betreft de hypertrofische variant. </a:t>
            </a:r>
          </a:p>
          <a:p>
            <a:r>
              <a:rPr lang="nl-NL" sz="2200" b="0" i="0" u="none" strike="noStrike" baseline="0" dirty="0">
                <a:latin typeface="+mj-lt"/>
              </a:rPr>
              <a:t>Patiënten met cutane lichen planus bij wie de lichen planus genezen is hoeven niet te worden gecontroleerd. 	</a:t>
            </a:r>
          </a:p>
          <a:p>
            <a:pPr marL="0" indent="0">
              <a:buNone/>
            </a:pPr>
            <a:r>
              <a:rPr lang="nl-NL" b="1" dirty="0">
                <a:latin typeface="+mj-lt"/>
              </a:rPr>
              <a:t>Genitale LP</a:t>
            </a:r>
          </a:p>
          <a:p>
            <a:r>
              <a:rPr lang="nl-NL" sz="2200" dirty="0">
                <a:latin typeface="+mj-lt"/>
              </a:rPr>
              <a:t>Bij g</a:t>
            </a:r>
            <a:r>
              <a:rPr lang="nl-NL" sz="2200" b="0" i="0" u="none" strike="noStrike" baseline="0" dirty="0">
                <a:latin typeface="+mj-lt"/>
              </a:rPr>
              <a:t>enitale lichen </a:t>
            </a:r>
            <a:r>
              <a:rPr lang="nl-NL" sz="2200" b="0" i="0" u="none" strike="noStrike" baseline="0" dirty="0" err="1">
                <a:latin typeface="+mj-lt"/>
              </a:rPr>
              <a:t>planus</a:t>
            </a:r>
            <a:r>
              <a:rPr lang="nl-NL" sz="2200" b="0" i="0" u="none" strike="noStrike" baseline="0" dirty="0">
                <a:latin typeface="+mj-lt"/>
              </a:rPr>
              <a:t> is maligne ontaarding zelden beschreven</a:t>
            </a:r>
          </a:p>
          <a:p>
            <a:r>
              <a:rPr lang="nl-NL" sz="2200" dirty="0">
                <a:latin typeface="+mj-lt"/>
              </a:rPr>
              <a:t>Perianale hypertrofische </a:t>
            </a:r>
            <a:r>
              <a:rPr lang="nl-NL" sz="2200" dirty="0" err="1">
                <a:latin typeface="+mj-lt"/>
              </a:rPr>
              <a:t>lichen</a:t>
            </a:r>
            <a:r>
              <a:rPr lang="nl-NL" sz="2200" dirty="0">
                <a:latin typeface="+mj-lt"/>
              </a:rPr>
              <a:t> </a:t>
            </a:r>
            <a:r>
              <a:rPr lang="nl-NL" sz="2200" dirty="0" err="1">
                <a:latin typeface="+mj-lt"/>
              </a:rPr>
              <a:t>planus</a:t>
            </a:r>
            <a:r>
              <a:rPr lang="nl-NL" sz="2200" dirty="0">
                <a:latin typeface="+mj-lt"/>
              </a:rPr>
              <a:t> kan histologisch moeilijk te onderscheiden zijn van (pre-)maligne ontaarding</a:t>
            </a:r>
            <a:endParaRPr lang="nl-NL" sz="2200" b="0" i="0" u="none" strike="noStrike" baseline="0" dirty="0">
              <a:latin typeface="+mj-lt"/>
            </a:endParaRPr>
          </a:p>
          <a:p>
            <a:r>
              <a:rPr lang="nl-NL" sz="2200" dirty="0">
                <a:latin typeface="+mj-lt"/>
              </a:rPr>
              <a:t>Uitleg over zelfonderzoek van belang</a:t>
            </a:r>
          </a:p>
          <a:p>
            <a:r>
              <a:rPr lang="nl-NL" sz="2200" b="0" i="0" u="none" strike="noStrike" baseline="0" dirty="0">
                <a:latin typeface="+mj-lt"/>
              </a:rPr>
              <a:t>Bij genitale LP is ten minste jaarlijkse controle geïndiceerd. Afhankelijk van het klachtenpatroon en klinisch beeld kan het interval tussen controles aangepast worden. </a:t>
            </a:r>
            <a:r>
              <a:rPr lang="nl-NL" sz="1800" b="0" i="0" u="none" strike="noStrike" baseline="0" dirty="0">
                <a:latin typeface="Arial" panose="020B0604020202020204" pitchFamily="34" charset="0"/>
              </a:rPr>
              <a:t>	</a:t>
            </a:r>
            <a:r>
              <a:rPr lang="nl-NL" sz="1800" b="0" i="0" u="none" strike="noStrike" baseline="0" dirty="0">
                <a:solidFill>
                  <a:srgbClr val="000000"/>
                </a:solidFill>
                <a:latin typeface="Arial" panose="020B0604020202020204" pitchFamily="34" charset="0"/>
              </a:rPr>
              <a:t>	</a:t>
            </a:r>
          </a:p>
          <a:p>
            <a:pPr marL="0" indent="0">
              <a:buNone/>
            </a:pPr>
            <a:r>
              <a:rPr lang="nl-NL" sz="1800" b="0" i="0" u="none" strike="noStrike" baseline="0" dirty="0">
                <a:solidFill>
                  <a:srgbClr val="000000"/>
                </a:solidFill>
                <a:latin typeface="Arial" panose="020B0604020202020204" pitchFamily="34" charset="0"/>
              </a:rPr>
              <a:t>	</a:t>
            </a:r>
          </a:p>
          <a:p>
            <a:pPr marL="0" indent="0">
              <a:buNone/>
            </a:pPr>
            <a:endParaRPr lang="nl-NL" dirty="0"/>
          </a:p>
          <a:p>
            <a:pPr marL="0" indent="0">
              <a:buNone/>
            </a:pPr>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Follow up</a:t>
            </a:r>
          </a:p>
        </p:txBody>
      </p:sp>
    </p:spTree>
    <p:extLst>
      <p:ext uri="{BB962C8B-B14F-4D97-AF65-F5344CB8AC3E}">
        <p14:creationId xmlns:p14="http://schemas.microsoft.com/office/powerpoint/2010/main" val="3171723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latin typeface="+mj-lt"/>
              </a:rPr>
              <a:t>Orale LP</a:t>
            </a:r>
          </a:p>
          <a:p>
            <a:r>
              <a:rPr lang="nl-NL" sz="2200" b="0" i="0" u="none" strike="noStrike" baseline="0" dirty="0">
                <a:latin typeface="+mj-lt"/>
              </a:rPr>
              <a:t>Orale LP kan maligne ontaarden</a:t>
            </a:r>
          </a:p>
          <a:p>
            <a:r>
              <a:rPr lang="nl-NL" sz="2200" b="0" i="0" u="none" strike="noStrike" baseline="0" dirty="0">
                <a:latin typeface="+mj-lt"/>
              </a:rPr>
              <a:t>Bij orale LP is jaarlijkse controle geïndiceerd. Afhankelijk van het klachtenpatroon en klinisch beeld kan het interval tussen controles aangepast worden. </a:t>
            </a:r>
            <a:r>
              <a:rPr lang="nl-NL" sz="2400" b="0" i="0" u="none" strike="noStrike" baseline="0" dirty="0">
                <a:latin typeface="+mj-lt"/>
              </a:rPr>
              <a:t>	</a:t>
            </a:r>
          </a:p>
          <a:p>
            <a:pPr marL="0" indent="0">
              <a:buNone/>
            </a:pPr>
            <a:endParaRPr lang="nl-NL" sz="2400" b="0" i="0" u="none" strike="noStrike" baseline="0" dirty="0">
              <a:latin typeface="+mj-lt"/>
            </a:endParaRPr>
          </a:p>
          <a:p>
            <a:pPr marL="0" indent="0">
              <a:buNone/>
            </a:pPr>
            <a:r>
              <a:rPr lang="nl-NL" b="1" dirty="0">
                <a:latin typeface="+mj-lt"/>
              </a:rPr>
              <a:t>Oesofageale LP</a:t>
            </a:r>
          </a:p>
          <a:p>
            <a:r>
              <a:rPr lang="nl-NL" sz="2200" dirty="0">
                <a:latin typeface="+mj-lt"/>
              </a:rPr>
              <a:t>Maligne ontaarding van oesofageale LP is beschreven</a:t>
            </a:r>
          </a:p>
          <a:p>
            <a:r>
              <a:rPr lang="nl-NL" sz="2200" b="0" i="0" u="none" strike="noStrike" baseline="0" dirty="0">
                <a:latin typeface="+mj-lt"/>
              </a:rPr>
              <a:t>Bij oesofageale LP is jaarlijkse controle geïndiceerd. Afhankelijk van het klachtenpatroon en klinisch beeld kan het interval tussen controles aangepast worden.</a:t>
            </a:r>
            <a:endParaRPr lang="nl-NL" sz="2200" dirty="0">
              <a:latin typeface="+mj-lt"/>
            </a:endParaRPr>
          </a:p>
          <a:p>
            <a:endParaRPr lang="nl-NL" sz="2200"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Follow up</a:t>
            </a:r>
          </a:p>
        </p:txBody>
      </p:sp>
    </p:spTree>
    <p:extLst>
      <p:ext uri="{BB962C8B-B14F-4D97-AF65-F5344CB8AC3E}">
        <p14:creationId xmlns:p14="http://schemas.microsoft.com/office/powerpoint/2010/main" val="1486507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latin typeface="+mj-lt"/>
              </a:rPr>
              <a:t>Lichen planopilaris</a:t>
            </a:r>
          </a:p>
          <a:p>
            <a:r>
              <a:rPr lang="nl-NL" sz="2200" b="0" i="0" u="none" strike="noStrike" baseline="0" dirty="0">
                <a:latin typeface="+mj-lt"/>
              </a:rPr>
              <a:t>Voor patiënten met lichen planopilaris is periodieke controle na behandeling alleen geïndiceerd indien er sprake is van actieve ziekte.</a:t>
            </a:r>
          </a:p>
          <a:p>
            <a:pPr marL="0" indent="0">
              <a:buNone/>
            </a:pPr>
            <a:r>
              <a:rPr lang="nl-NL" sz="1800" b="0" i="0" u="none" strike="noStrike" baseline="0" dirty="0">
                <a:solidFill>
                  <a:srgbClr val="000000"/>
                </a:solidFill>
                <a:latin typeface="Arial" panose="020B0604020202020204" pitchFamily="34" charset="0"/>
              </a:rPr>
              <a:t>	</a:t>
            </a:r>
          </a:p>
          <a:p>
            <a:pPr marL="0" indent="0">
              <a:buNone/>
            </a:pPr>
            <a:r>
              <a:rPr lang="nl-NL" b="1" dirty="0">
                <a:latin typeface="+mj-lt"/>
              </a:rPr>
              <a:t>Nagel LP</a:t>
            </a:r>
          </a:p>
          <a:p>
            <a:r>
              <a:rPr lang="nl-NL" sz="2200" b="0" i="0" u="none" strike="noStrike" baseline="0" dirty="0">
                <a:latin typeface="+mj-lt"/>
              </a:rPr>
              <a:t>Voor patiënten met nagel </a:t>
            </a:r>
            <a:r>
              <a:rPr lang="nl-NL" sz="2200" dirty="0">
                <a:latin typeface="+mj-lt"/>
              </a:rPr>
              <a:t>LP </a:t>
            </a:r>
            <a:r>
              <a:rPr lang="nl-NL" sz="2200" b="0" i="0" u="none" strike="noStrike" baseline="0" dirty="0">
                <a:latin typeface="+mj-lt"/>
              </a:rPr>
              <a:t>is periodieke controle na behandeling alleen geïndiceerd indien er sprake is van een actieve ziekte. </a:t>
            </a:r>
            <a:r>
              <a:rPr lang="nl-NL" sz="1800" b="0" i="0" u="none" strike="noStrike" baseline="0" dirty="0">
                <a:solidFill>
                  <a:srgbClr val="000000"/>
                </a:solidFill>
                <a:latin typeface="Arial" panose="020B0604020202020204" pitchFamily="34" charset="0"/>
              </a:rPr>
              <a:t>	</a:t>
            </a:r>
          </a:p>
          <a:p>
            <a:pPr marL="0" indent="0">
              <a:buNone/>
            </a:pPr>
            <a:endParaRPr lang="nl-NL" sz="1800" b="0" i="0" u="none" strike="noStrike" baseline="0" dirty="0">
              <a:solidFill>
                <a:srgbClr val="000000"/>
              </a:solidFill>
              <a:latin typeface="Arial" panose="020B0604020202020204" pitchFamily="34" charset="0"/>
            </a:endParaRPr>
          </a:p>
          <a:p>
            <a:pPr marL="0" indent="0">
              <a:buNone/>
            </a:pPr>
            <a:r>
              <a:rPr lang="nl-NL" sz="1800" b="0" i="0" u="none" strike="noStrike" baseline="0" dirty="0">
                <a:solidFill>
                  <a:srgbClr val="000000"/>
                </a:solidFill>
                <a:latin typeface="Arial" panose="020B0604020202020204" pitchFamily="34" charset="0"/>
              </a:rPr>
              <a:t>	</a:t>
            </a:r>
          </a:p>
          <a:p>
            <a:pPr marL="0" indent="0">
              <a:buNone/>
            </a:pPr>
            <a:endParaRPr lang="nl-NL" dirty="0"/>
          </a:p>
          <a:p>
            <a:pPr marL="0" indent="0">
              <a:buNone/>
            </a:pPr>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Follow up</a:t>
            </a:r>
          </a:p>
        </p:txBody>
      </p:sp>
    </p:spTree>
    <p:extLst>
      <p:ext uri="{BB962C8B-B14F-4D97-AF65-F5344CB8AC3E}">
        <p14:creationId xmlns:p14="http://schemas.microsoft.com/office/powerpoint/2010/main" val="1347968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778074" y="1340769"/>
            <a:ext cx="11080153" cy="4896544"/>
          </a:xfrm>
        </p:spPr>
        <p:txBody>
          <a:bodyPr/>
          <a:lstStyle/>
          <a:p>
            <a:pPr>
              <a:lnSpc>
                <a:spcPct val="200000"/>
              </a:lnSpc>
              <a:spcBef>
                <a:spcPts val="0"/>
              </a:spcBef>
            </a:pPr>
            <a:endParaRPr lang="nl-NL" sz="1400" dirty="0">
              <a:latin typeface="+mj-lt"/>
            </a:endParaRPr>
          </a:p>
          <a:p>
            <a:pPr marL="342900" lvl="0" indent="-342900">
              <a:lnSpc>
                <a:spcPct val="200000"/>
              </a:lnSpc>
              <a:spcBef>
                <a:spcPts val="0"/>
              </a:spcBef>
              <a:buFont typeface="Symbol" panose="05050102010706020507" pitchFamily="18" charset="2"/>
              <a:buChar char=""/>
            </a:pPr>
            <a:r>
              <a:rPr lang="nl-NL" sz="2000" dirty="0">
                <a:solidFill>
                  <a:srgbClr val="000000"/>
                </a:solidFill>
                <a:effectLst/>
                <a:latin typeface="Calibri" panose="020F0502020204030204" pitchFamily="34" charset="0"/>
                <a:ea typeface="Times New Roman" panose="02020603050405020304" pitchFamily="18" charset="0"/>
              </a:rPr>
              <a:t>Geef iedere patiënt met LP uitleg over de ziekte, het chronische karakter en het (mogelijke) beloop.</a:t>
            </a:r>
            <a:endParaRPr lang="nl-NL"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200000"/>
              </a:lnSpc>
              <a:spcBef>
                <a:spcPts val="0"/>
              </a:spcBef>
              <a:buFont typeface="Symbol" panose="05050102010706020507" pitchFamily="18" charset="2"/>
              <a:buChar char=""/>
            </a:pPr>
            <a:r>
              <a:rPr lang="nl-NL" sz="2000" dirty="0">
                <a:solidFill>
                  <a:srgbClr val="000000"/>
                </a:solidFill>
                <a:effectLst/>
                <a:latin typeface="Calibri" panose="020F0502020204030204" pitchFamily="34" charset="0"/>
                <a:ea typeface="Times New Roman" panose="02020603050405020304" pitchFamily="18" charset="0"/>
              </a:rPr>
              <a:t>Wijs iedere patiënt met lichen planus op (mogelijke) uitingen van de ziekte op andere locaties. </a:t>
            </a:r>
            <a:endParaRPr lang="nl-NL"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200000"/>
              </a:lnSpc>
              <a:spcBef>
                <a:spcPts val="0"/>
              </a:spcBef>
              <a:buFont typeface="Symbol" panose="05050102010706020507" pitchFamily="18" charset="2"/>
              <a:buChar char=""/>
            </a:pPr>
            <a:r>
              <a:rPr lang="nl-NL" sz="2000" dirty="0">
                <a:solidFill>
                  <a:srgbClr val="000000"/>
                </a:solidFill>
                <a:effectLst/>
                <a:latin typeface="Calibri" panose="020F0502020204030204" pitchFamily="34" charset="0"/>
                <a:ea typeface="Times New Roman" panose="02020603050405020304" pitchFamily="18" charset="0"/>
              </a:rPr>
              <a:t>Geef bij subtypes van LP die maligne kunnen ontaarden, duidelijke uitleg over de alarmsymptomen (bijv. bij oesofageale LP zijn dit afvallen, bloed opgeven en anemie).</a:t>
            </a:r>
          </a:p>
          <a:p>
            <a:pPr marL="342900" lvl="0" indent="-342900">
              <a:lnSpc>
                <a:spcPct val="200000"/>
              </a:lnSpc>
              <a:spcBef>
                <a:spcPts val="0"/>
              </a:spcBef>
              <a:buFont typeface="Symbol" panose="05050102010706020507" pitchFamily="18" charset="2"/>
              <a:buChar char=""/>
            </a:pPr>
            <a:r>
              <a:rPr lang="nl-NL" sz="2000" dirty="0">
                <a:solidFill>
                  <a:srgbClr val="000000"/>
                </a:solidFill>
                <a:effectLst/>
                <a:latin typeface="Calibri" panose="020F0502020204030204" pitchFamily="34" charset="0"/>
                <a:ea typeface="Calibri" panose="020F0502020204030204" pitchFamily="34" charset="0"/>
              </a:rPr>
              <a:t>Vraag bij alle patiënten met LP gericht naar stemmings-en angstklachten en wijs op de mogelijkheid van begeleiding door een psycholoog.</a:t>
            </a:r>
          </a:p>
          <a:p>
            <a:pPr marL="342900" lvl="0" indent="-342900">
              <a:lnSpc>
                <a:spcPct val="200000"/>
              </a:lnSpc>
              <a:spcBef>
                <a:spcPts val="0"/>
              </a:spcBef>
              <a:buFont typeface="Symbol" panose="05050102010706020507" pitchFamily="18" charset="2"/>
              <a:buChar char=""/>
            </a:pPr>
            <a:endParaRPr lang="nl-NL" sz="2000" dirty="0">
              <a:solidFill>
                <a:srgbClr val="000000"/>
              </a:solidFill>
              <a:effectLst/>
              <a:latin typeface="Calibri" panose="020F0502020204030204" pitchFamily="34" charset="0"/>
              <a:ea typeface="Calibri" panose="020F0502020204030204" pitchFamily="34" charset="0"/>
            </a:endParaRPr>
          </a:p>
          <a:p>
            <a:pPr>
              <a:lnSpc>
                <a:spcPct val="200000"/>
              </a:lnSpc>
            </a:pPr>
            <a:endParaRPr lang="nl-NL" sz="2000" dirty="0">
              <a:latin typeface="+mj-lt"/>
            </a:endParaRPr>
          </a:p>
          <a:p>
            <a:endParaRPr lang="nl-NL" sz="2000" b="1" dirty="0">
              <a:latin typeface="+mj-lt"/>
            </a:endParaRPr>
          </a:p>
          <a:p>
            <a:endParaRPr lang="nl-NL" sz="2000"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pPr marL="285750" indent="-285750"/>
            <a:r>
              <a:rPr lang="nl-NL" dirty="0"/>
              <a:t>Patiëntvoorlichting en samen beslissen </a:t>
            </a:r>
          </a:p>
        </p:txBody>
      </p:sp>
    </p:spTree>
    <p:extLst>
      <p:ext uri="{BB962C8B-B14F-4D97-AF65-F5344CB8AC3E}">
        <p14:creationId xmlns:p14="http://schemas.microsoft.com/office/powerpoint/2010/main" val="1570652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768995" y="1049472"/>
            <a:ext cx="11080153" cy="4896544"/>
          </a:xfrm>
        </p:spPr>
        <p:txBody>
          <a:bodyPr/>
          <a:lstStyle/>
          <a:p>
            <a:pPr>
              <a:lnSpc>
                <a:spcPct val="200000"/>
              </a:lnSpc>
              <a:spcBef>
                <a:spcPts val="0"/>
              </a:spcBef>
            </a:pPr>
            <a:endParaRPr lang="nl-NL" sz="1800" dirty="0">
              <a:latin typeface="+mj-lt"/>
            </a:endParaRPr>
          </a:p>
          <a:p>
            <a:pPr marL="342900" lvl="0" indent="-342900">
              <a:lnSpc>
                <a:spcPct val="200000"/>
              </a:lnSpc>
              <a:spcBef>
                <a:spcPts val="0"/>
              </a:spcBef>
              <a:buFont typeface="Symbol" panose="05050102010706020507" pitchFamily="18" charset="2"/>
              <a:buChar char=""/>
            </a:pPr>
            <a:r>
              <a:rPr lang="nl-NL" sz="2000" dirty="0">
                <a:solidFill>
                  <a:srgbClr val="000000"/>
                </a:solidFill>
                <a:effectLst/>
                <a:latin typeface="Calibri" panose="020F0502020204030204" pitchFamily="34" charset="0"/>
                <a:ea typeface="Times New Roman" panose="02020603050405020304" pitchFamily="18" charset="0"/>
              </a:rPr>
              <a:t>Bespreek met patiënten met LPP de impact van haarverlies en wijs op mogelijkheden voor een haarstuk.</a:t>
            </a:r>
            <a:endParaRPr lang="nl-NL"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200000"/>
              </a:lnSpc>
              <a:spcBef>
                <a:spcPts val="0"/>
              </a:spcBef>
              <a:buFont typeface="Symbol" panose="05050102010706020507" pitchFamily="18" charset="2"/>
              <a:buChar char=""/>
            </a:pPr>
            <a:r>
              <a:rPr lang="nl-NL" sz="2000" dirty="0">
                <a:solidFill>
                  <a:srgbClr val="000000"/>
                </a:solidFill>
                <a:effectLst/>
                <a:latin typeface="Calibri" panose="020F0502020204030204" pitchFamily="34" charset="0"/>
                <a:ea typeface="Times New Roman" panose="02020603050405020304" pitchFamily="18" charset="0"/>
              </a:rPr>
              <a:t>Geef patiënten met nagel LP gerichte adviezen over de verzorging van de nagels, besteed aandacht aan de cosmetische bezwaren en wijs op de mogelijkheden voor camouflage.</a:t>
            </a:r>
            <a:endParaRPr lang="nl-NL"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200000"/>
              </a:lnSpc>
              <a:spcBef>
                <a:spcPts val="0"/>
              </a:spcBef>
              <a:buFont typeface="Symbol" panose="05050102010706020507" pitchFamily="18" charset="2"/>
              <a:buChar char=""/>
            </a:pPr>
            <a:r>
              <a:rPr lang="nl-NL" sz="2000" dirty="0">
                <a:solidFill>
                  <a:srgbClr val="000000"/>
                </a:solidFill>
                <a:effectLst/>
                <a:latin typeface="Calibri" panose="020F0502020204030204" pitchFamily="34" charset="0"/>
                <a:ea typeface="Times New Roman" panose="02020603050405020304" pitchFamily="18" charset="0"/>
              </a:rPr>
              <a:t>Bespreek bij patiënten met genitale LP de impact op seksuele gezondheid en wijs op de mogelijkheid van begeleiding door een seksuoloog-NVVS en/of bekkenfysiotherapeut.</a:t>
            </a:r>
            <a:endParaRPr lang="nl-NL" sz="2000" dirty="0">
              <a:solidFill>
                <a:srgbClr val="000000"/>
              </a:solidFill>
              <a:effectLst/>
              <a:latin typeface="Calibri" panose="020F0502020204030204" pitchFamily="34" charset="0"/>
              <a:ea typeface="Calibri" panose="020F0502020204030204" pitchFamily="34" charset="0"/>
            </a:endParaRPr>
          </a:p>
          <a:p>
            <a:pPr marL="342900" lvl="0" indent="-342900">
              <a:lnSpc>
                <a:spcPct val="200000"/>
              </a:lnSpc>
              <a:spcBef>
                <a:spcPts val="0"/>
              </a:spcBef>
              <a:buFont typeface="Symbol" panose="05050102010706020507" pitchFamily="18" charset="2"/>
              <a:buChar char=""/>
            </a:pPr>
            <a:r>
              <a:rPr lang="nl-NL" sz="2000" dirty="0">
                <a:solidFill>
                  <a:srgbClr val="000000"/>
                </a:solidFill>
                <a:effectLst/>
                <a:latin typeface="Calibri" panose="020F0502020204030204" pitchFamily="34" charset="0"/>
                <a:ea typeface="Times New Roman" panose="02020603050405020304" pitchFamily="18" charset="0"/>
              </a:rPr>
              <a:t>Bespreek met patiënten met orale LP belang van goede mondhygiëne en wijs op de mogelijkheid van begeleiding door mondhygiënist voor gebitsreiniging en mondverzorging.</a:t>
            </a:r>
            <a:endParaRPr lang="nl-NL" sz="2000" dirty="0">
              <a:solidFill>
                <a:srgbClr val="000000"/>
              </a:solidFill>
              <a:effectLst/>
              <a:latin typeface="Calibri" panose="020F0502020204030204" pitchFamily="34" charset="0"/>
              <a:ea typeface="Calibri" panose="020F0502020204030204" pitchFamily="34" charset="0"/>
            </a:endParaRPr>
          </a:p>
          <a:p>
            <a:pPr>
              <a:lnSpc>
                <a:spcPct val="200000"/>
              </a:lnSpc>
            </a:pPr>
            <a:endParaRPr lang="nl-NL" sz="2000" dirty="0">
              <a:latin typeface="+mj-lt"/>
            </a:endParaRPr>
          </a:p>
          <a:p>
            <a:endParaRPr lang="nl-NL" sz="2000" b="1" dirty="0">
              <a:latin typeface="+mj-lt"/>
            </a:endParaRPr>
          </a:p>
          <a:p>
            <a:endParaRPr lang="nl-NL" sz="2000"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pPr marL="285750" indent="-285750"/>
            <a:r>
              <a:rPr lang="nl-NL" dirty="0"/>
              <a:t>Patiëntvoorlichting en samen beslissen </a:t>
            </a:r>
          </a:p>
        </p:txBody>
      </p:sp>
    </p:spTree>
    <p:extLst>
      <p:ext uri="{BB962C8B-B14F-4D97-AF65-F5344CB8AC3E}">
        <p14:creationId xmlns:p14="http://schemas.microsoft.com/office/powerpoint/2010/main" val="1587576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latin typeface="+mj-lt"/>
              </a:rPr>
              <a:t>Diagnostiek</a:t>
            </a:r>
          </a:p>
          <a:p>
            <a:r>
              <a:rPr lang="nl-NL" sz="2200" b="0" i="0" u="none" strike="noStrike" baseline="0" dirty="0">
                <a:latin typeface="+mj-lt"/>
              </a:rPr>
              <a:t>Bij twijfel over diagnose LP </a:t>
            </a:r>
            <a:r>
              <a:rPr lang="nl-NL" sz="2200" b="0" i="0" u="none" strike="noStrike" baseline="0" dirty="0">
                <a:latin typeface="+mj-lt"/>
                <a:sym typeface="Wingdings" panose="05000000000000000000" pitchFamily="2" charset="2"/>
              </a:rPr>
              <a:t> tweede lijn</a:t>
            </a:r>
            <a:endParaRPr lang="nl-NL" sz="2200" b="0" i="0" u="none" strike="noStrike" baseline="0" dirty="0">
              <a:latin typeface="+mj-lt"/>
            </a:endParaRPr>
          </a:p>
          <a:p>
            <a:r>
              <a:rPr lang="nl-NL" sz="2200" b="0" i="0" u="none" strike="noStrike" baseline="0" dirty="0">
                <a:latin typeface="+mj-lt"/>
              </a:rPr>
              <a:t>Bij verdenking op extra-cutane LP </a:t>
            </a:r>
            <a:r>
              <a:rPr lang="nl-NL" sz="2200" b="0" i="0" u="none" strike="noStrike" baseline="0" dirty="0">
                <a:latin typeface="+mj-lt"/>
                <a:sym typeface="Wingdings" panose="05000000000000000000" pitchFamily="2" charset="2"/>
              </a:rPr>
              <a:t> </a:t>
            </a:r>
            <a:r>
              <a:rPr lang="nl-NL" sz="2200" b="0" i="0" u="none" strike="noStrike" baseline="0" dirty="0">
                <a:latin typeface="+mj-lt"/>
              </a:rPr>
              <a:t>tweede lijn</a:t>
            </a:r>
          </a:p>
          <a:p>
            <a:r>
              <a:rPr lang="nl-NL" sz="2200" dirty="0">
                <a:latin typeface="+mj-lt"/>
              </a:rPr>
              <a:t>Bij verdenking op orale LP </a:t>
            </a:r>
            <a:r>
              <a:rPr lang="nl-NL" sz="2200" dirty="0">
                <a:latin typeface="+mj-lt"/>
                <a:sym typeface="Wingdings" panose="05000000000000000000" pitchFamily="2" charset="2"/>
              </a:rPr>
              <a:t> </a:t>
            </a:r>
            <a:r>
              <a:rPr lang="nl-NL" sz="2200" dirty="0">
                <a:latin typeface="+mj-lt"/>
              </a:rPr>
              <a:t>tweede lijn</a:t>
            </a:r>
          </a:p>
          <a:p>
            <a:pPr marL="0" indent="0">
              <a:buNone/>
            </a:pPr>
            <a:r>
              <a:rPr lang="nl-NL" b="1" dirty="0">
                <a:latin typeface="+mj-lt"/>
              </a:rPr>
              <a:t>Behandeling</a:t>
            </a:r>
          </a:p>
          <a:p>
            <a:r>
              <a:rPr lang="nl-NL" sz="2200" dirty="0"/>
              <a:t>Huisarts behandelt alleen cutane LP.  Onvoldoende effect lokale therapie </a:t>
            </a:r>
            <a:r>
              <a:rPr lang="nl-NL" sz="2200" dirty="0">
                <a:sym typeface="Wingdings" panose="05000000000000000000" pitchFamily="2" charset="2"/>
              </a:rPr>
              <a:t> tweede lijn*</a:t>
            </a:r>
          </a:p>
          <a:p>
            <a:pPr marL="0" indent="0">
              <a:buNone/>
            </a:pPr>
            <a:r>
              <a:rPr lang="nl-NL" sz="2200" dirty="0">
                <a:sym typeface="Wingdings" panose="05000000000000000000" pitchFamily="2" charset="2"/>
              </a:rPr>
              <a:t>*centrum met expertise in 2e of 3e lijn bij bijv. genitale LP (vulvapoli), nagel LP, uitgebreide ziekte</a:t>
            </a:r>
          </a:p>
          <a:p>
            <a:pPr marL="0" indent="0">
              <a:buNone/>
            </a:pPr>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Organisatie van Zorg</a:t>
            </a:r>
          </a:p>
        </p:txBody>
      </p:sp>
    </p:spTree>
    <p:extLst>
      <p:ext uri="{BB962C8B-B14F-4D97-AF65-F5344CB8AC3E}">
        <p14:creationId xmlns:p14="http://schemas.microsoft.com/office/powerpoint/2010/main" val="1585794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latin typeface="+mj-lt"/>
              </a:rPr>
              <a:t>Terugverwijzing naar huisarts</a:t>
            </a:r>
          </a:p>
          <a:p>
            <a:r>
              <a:rPr lang="nl-NL" sz="2200" dirty="0">
                <a:latin typeface="+mj-lt"/>
              </a:rPr>
              <a:t>Cutane LP die onder controle is met lokale therapie</a:t>
            </a:r>
          </a:p>
          <a:p>
            <a:r>
              <a:rPr lang="nl-NL" sz="2200" dirty="0">
                <a:latin typeface="+mj-lt"/>
              </a:rPr>
              <a:t>Lichen planopilaris of nagel LP die onder controle is met lokale therapie of niet meer wordt behandeld</a:t>
            </a:r>
          </a:p>
          <a:p>
            <a:r>
              <a:rPr lang="nl-NL" sz="2200" dirty="0">
                <a:latin typeface="+mj-lt"/>
              </a:rPr>
              <a:t>Genitale en oesofageale LP blijven in de tweede lijn</a:t>
            </a:r>
          </a:p>
          <a:p>
            <a:r>
              <a:rPr lang="nl-NL" sz="2200" dirty="0">
                <a:latin typeface="+mj-lt"/>
              </a:rPr>
              <a:t>Patiënten met orale LP blijven onder controle bij tandarts of MKA</a:t>
            </a:r>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Organisatie van Zorg</a:t>
            </a:r>
          </a:p>
        </p:txBody>
      </p:sp>
    </p:spTree>
    <p:extLst>
      <p:ext uri="{BB962C8B-B14F-4D97-AF65-F5344CB8AC3E}">
        <p14:creationId xmlns:p14="http://schemas.microsoft.com/office/powerpoint/2010/main" val="76678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dirty="0"/>
              <a:t>Aanleiding van het herzien van de richtlijn:</a:t>
            </a:r>
          </a:p>
          <a:p>
            <a:pPr marL="0" indent="0">
              <a:buNone/>
            </a:pPr>
            <a:endParaRPr lang="nl-NL" dirty="0"/>
          </a:p>
          <a:p>
            <a:pPr algn="l"/>
            <a:r>
              <a:rPr lang="nl-NL" b="0" i="0" u="none" strike="noStrike" baseline="0" dirty="0">
                <a:latin typeface="+mj-lt"/>
              </a:rPr>
              <a:t>De huidige richtlijn lichen planus (LP) stamt uit 2012 en is vooral gericht op mucosale vormen van LP. In deze modulaire herziening van de richtlijn LP willen wij verschillende behandelmodaliteiten van zowel mucosale (genitale, orale en oesofagale) LP, als ook cutane LP, nagel LP en lichen planopilaris meenemen.</a:t>
            </a:r>
            <a:endParaRPr lang="nl-NL" dirty="0">
              <a:latin typeface="+mj-lt"/>
            </a:endParaRPr>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Over de Richtlijn Lichen planus</a:t>
            </a:r>
          </a:p>
        </p:txBody>
      </p:sp>
    </p:spTree>
    <p:extLst>
      <p:ext uri="{BB962C8B-B14F-4D97-AF65-F5344CB8AC3E}">
        <p14:creationId xmlns:p14="http://schemas.microsoft.com/office/powerpoint/2010/main" val="18946038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Belangrijkste aandachtspunten:</a:t>
            </a:r>
          </a:p>
          <a:p>
            <a:pPr marL="0" indent="0">
              <a:buNone/>
            </a:pPr>
            <a:r>
              <a:rPr lang="nl-NL" dirty="0"/>
              <a:t>-  Voldoende aandacht voor alle locaties LP en verwijzing</a:t>
            </a:r>
          </a:p>
          <a:p>
            <a:pPr>
              <a:buFontTx/>
              <a:buChar char="-"/>
            </a:pPr>
            <a:r>
              <a:rPr lang="nl-NL" dirty="0"/>
              <a:t>Controles: aandacht voor onderhoudsbehandeling bij actieve ziekte, maligne  ontaarding</a:t>
            </a:r>
          </a:p>
          <a:p>
            <a:pPr>
              <a:buFontTx/>
              <a:buChar char="-"/>
            </a:pPr>
            <a:r>
              <a:rPr lang="nl-NL" dirty="0"/>
              <a:t>Verwijzen naar informatie van patiënten vereniging </a:t>
            </a:r>
          </a:p>
          <a:p>
            <a:pPr>
              <a:buFontTx/>
              <a:buChar char="-"/>
            </a:pPr>
            <a:r>
              <a:rPr lang="nl-NL" dirty="0"/>
              <a:t>Voorlichting en begeleiding </a:t>
            </a:r>
          </a:p>
          <a:p>
            <a:pPr>
              <a:buFontTx/>
              <a:buChar char="-"/>
            </a:pPr>
            <a:r>
              <a:rPr lang="nl-NL" dirty="0"/>
              <a:t>Systemische therapie is altijd off-label, en dient pas gestart te worden als optimale topicale therapie en optimale voorlichting en begeleiding heeft plaatsgevonden of na verwijzing 2</a:t>
            </a:r>
            <a:r>
              <a:rPr lang="nl-NL" baseline="30000" dirty="0"/>
              <a:t>e</a:t>
            </a:r>
            <a:r>
              <a:rPr lang="nl-NL" dirty="0"/>
              <a:t>/3</a:t>
            </a:r>
            <a:r>
              <a:rPr lang="nl-NL" baseline="30000" dirty="0"/>
              <a:t>e</a:t>
            </a:r>
            <a:r>
              <a:rPr lang="nl-NL" dirty="0"/>
              <a:t> lijn</a:t>
            </a:r>
          </a:p>
          <a:p>
            <a:pPr>
              <a:buFontTx/>
              <a:buChar char="-"/>
            </a:pPr>
            <a:r>
              <a:rPr lang="nl-NL" dirty="0"/>
              <a:t>Bij verlittekenende progressieve vormen van LP snel verwijzing naar centrum met expertise </a:t>
            </a:r>
          </a:p>
          <a:p>
            <a:pPr>
              <a:buFontTx/>
              <a:buChar char="-"/>
            </a:pPr>
            <a:endParaRPr lang="nl-NL" dirty="0"/>
          </a:p>
          <a:p>
            <a:pPr marL="0" indent="0">
              <a:buNone/>
            </a:pPr>
            <a:endParaRPr lang="nl-NL"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Discussie:</a:t>
            </a:r>
          </a:p>
        </p:txBody>
      </p:sp>
    </p:spTree>
    <p:extLst>
      <p:ext uri="{BB962C8B-B14F-4D97-AF65-F5344CB8AC3E}">
        <p14:creationId xmlns:p14="http://schemas.microsoft.com/office/powerpoint/2010/main" val="4130224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Eigen casus zelf invullen door spreker</a:t>
            </a:r>
          </a:p>
          <a:p>
            <a:pPr marL="0" indent="0">
              <a:buNone/>
            </a:pPr>
            <a:endParaRPr lang="nl-NL" b="1" dirty="0"/>
          </a:p>
          <a:p>
            <a:pPr marL="0" indent="0">
              <a:buNone/>
            </a:pPr>
            <a:endParaRPr lang="nl-NL"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Patiëntcasus</a:t>
            </a:r>
          </a:p>
        </p:txBody>
      </p:sp>
    </p:spTree>
    <p:extLst>
      <p:ext uri="{BB962C8B-B14F-4D97-AF65-F5344CB8AC3E}">
        <p14:creationId xmlns:p14="http://schemas.microsoft.com/office/powerpoint/2010/main" val="1790847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endParaRPr lang="nl-NL" b="1" dirty="0"/>
          </a:p>
          <a:p>
            <a:pPr marL="0" indent="0">
              <a:buNone/>
            </a:pPr>
            <a:endParaRPr lang="nl-NL" b="1" dirty="0"/>
          </a:p>
          <a:p>
            <a:pPr marL="0" indent="0">
              <a:buNone/>
            </a:pPr>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Conclusie of Take home message</a:t>
            </a:r>
          </a:p>
        </p:txBody>
      </p:sp>
      <p:sp>
        <p:nvSpPr>
          <p:cNvPr id="4" name="Rectangle 3"/>
          <p:cNvSpPr/>
          <p:nvPr/>
        </p:nvSpPr>
        <p:spPr>
          <a:xfrm>
            <a:off x="1777107" y="1664804"/>
            <a:ext cx="4896544" cy="5139869"/>
          </a:xfrm>
          <a:prstGeom prst="rect">
            <a:avLst/>
          </a:prstGeom>
        </p:spPr>
        <p:txBody>
          <a:bodyPr wrap="square">
            <a:spAutoFit/>
          </a:bodyPr>
          <a:lstStyle/>
          <a:p>
            <a:pPr marL="342900" indent="-342900">
              <a:buFont typeface="Arial" panose="020B0604020202020204" pitchFamily="34" charset="0"/>
              <a:buChar char="•"/>
            </a:pPr>
            <a:r>
              <a:rPr lang="nl-NL" sz="1800" dirty="0"/>
              <a:t>LP komt op meerdere locaties voor. Bij elke patiënt met LP dient gevraagd te worden naar klachten / afwijkingen op alle locaties</a:t>
            </a:r>
          </a:p>
          <a:p>
            <a:pPr marL="342900" indent="-342900">
              <a:buFont typeface="Arial" panose="020B0604020202020204" pitchFamily="34" charset="0"/>
              <a:buChar char="•"/>
            </a:pPr>
            <a:endParaRPr lang="nl-NL" sz="1800" dirty="0"/>
          </a:p>
          <a:p>
            <a:pPr marL="342900" indent="-342900">
              <a:buFont typeface="Arial" panose="020B0604020202020204" pitchFamily="34" charset="0"/>
              <a:buChar char="•"/>
            </a:pPr>
            <a:r>
              <a:rPr lang="nl-NL" sz="1800" dirty="0"/>
              <a:t>Bij genitale LP: onderhoudsbehandeling en controle in een centrum met expertise wordt aanbevolen</a:t>
            </a:r>
          </a:p>
          <a:p>
            <a:pPr marL="342900" indent="-342900">
              <a:buFont typeface="Arial" panose="020B0604020202020204" pitchFamily="34" charset="0"/>
              <a:buChar char="•"/>
            </a:pPr>
            <a:endParaRPr lang="nl-NL" sz="1800" dirty="0"/>
          </a:p>
          <a:p>
            <a:pPr marL="342900" indent="-342900">
              <a:buFont typeface="Arial" panose="020B0604020202020204" pitchFamily="34" charset="0"/>
              <a:buChar char="•"/>
            </a:pPr>
            <a:r>
              <a:rPr lang="nl-NL" sz="1800" dirty="0"/>
              <a:t>Voorlichting en begeleiding is bij alle subtypes LP van belang. De RL beschrijft dit voor genitale LP en nu ook voor orale LP, LPP en nagel LP</a:t>
            </a:r>
          </a:p>
          <a:p>
            <a:pPr marL="342900" indent="-342900">
              <a:buFont typeface="Arial" panose="020B0604020202020204" pitchFamily="34" charset="0"/>
              <a:buChar char="•"/>
            </a:pPr>
            <a:endParaRPr lang="nl-NL" sz="1800" dirty="0"/>
          </a:p>
          <a:p>
            <a:pPr marL="342900" indent="-342900">
              <a:buFont typeface="Arial" panose="020B0604020202020204" pitchFamily="34" charset="0"/>
              <a:buChar char="•"/>
            </a:pPr>
            <a:r>
              <a:rPr lang="nl-NL" sz="1800" dirty="0"/>
              <a:t>Systemische therapie is altijd off-label en dient pas gestart te worden als optimale topicale therapie en optimale voorlichting en begeleiding heeft plaatsgevonden</a:t>
            </a:r>
          </a:p>
          <a:p>
            <a:endParaRPr lang="nl-NL" sz="2200" dirty="0"/>
          </a:p>
        </p:txBody>
      </p:sp>
      <p:sp>
        <p:nvSpPr>
          <p:cNvPr id="5" name="Tekstvak 4">
            <a:extLst>
              <a:ext uri="{FF2B5EF4-FFF2-40B4-BE49-F238E27FC236}">
                <a16:creationId xmlns:a16="http://schemas.microsoft.com/office/drawing/2014/main" id="{69B94939-AA9F-422E-ADB9-582A68E56066}"/>
              </a:ext>
            </a:extLst>
          </p:cNvPr>
          <p:cNvSpPr txBox="1"/>
          <p:nvPr/>
        </p:nvSpPr>
        <p:spPr>
          <a:xfrm>
            <a:off x="9193932" y="6407777"/>
            <a:ext cx="2448272" cy="200055"/>
          </a:xfrm>
          <a:prstGeom prst="rect">
            <a:avLst/>
          </a:prstGeom>
          <a:noFill/>
        </p:spPr>
        <p:txBody>
          <a:bodyPr wrap="square" lIns="0" tIns="0" rIns="0" bIns="0" rtlCol="0">
            <a:spAutoFit/>
          </a:bodyPr>
          <a:lstStyle/>
          <a:p>
            <a:r>
              <a:rPr lang="nl-NL" sz="1300" dirty="0">
                <a:solidFill>
                  <a:schemeClr val="accent1"/>
                </a:solidFill>
              </a:rPr>
              <a:t>Illustratie door Ellen Swanborn</a:t>
            </a:r>
          </a:p>
        </p:txBody>
      </p:sp>
      <p:pic>
        <p:nvPicPr>
          <p:cNvPr id="7" name="Afbeelding 6" descr="Afbeelding met tekst&#10;&#10;Automatisch gegenereerde beschrijving">
            <a:extLst>
              <a:ext uri="{FF2B5EF4-FFF2-40B4-BE49-F238E27FC236}">
                <a16:creationId xmlns:a16="http://schemas.microsoft.com/office/drawing/2014/main" id="{FA7E6236-2798-4A28-8B55-56162AE626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6933" y="1553688"/>
            <a:ext cx="3453997" cy="4887841"/>
          </a:xfrm>
          <a:prstGeom prst="rect">
            <a:avLst/>
          </a:prstGeom>
        </p:spPr>
      </p:pic>
    </p:spTree>
    <p:extLst>
      <p:ext uri="{BB962C8B-B14F-4D97-AF65-F5344CB8AC3E}">
        <p14:creationId xmlns:p14="http://schemas.microsoft.com/office/powerpoint/2010/main" val="4126344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906178" y="1844824"/>
            <a:ext cx="10440000" cy="4320000"/>
          </a:xfrm>
        </p:spPr>
        <p:txBody>
          <a:bodyPr/>
          <a:lstStyle/>
          <a:p>
            <a:pPr marL="0" indent="0">
              <a:buNone/>
            </a:pPr>
            <a:endParaRPr lang="nl-NL" b="1" dirty="0"/>
          </a:p>
          <a:p>
            <a:pPr marL="0" indent="0">
              <a:buNone/>
            </a:pPr>
            <a:endParaRPr lang="nl-NL" b="1"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Hartelijk dank voor uw aandacht!</a:t>
            </a:r>
          </a:p>
        </p:txBody>
      </p:sp>
      <p:sp>
        <p:nvSpPr>
          <p:cNvPr id="4" name="Titel 2">
            <a:extLst>
              <a:ext uri="{FF2B5EF4-FFF2-40B4-BE49-F238E27FC236}">
                <a16:creationId xmlns:a16="http://schemas.microsoft.com/office/drawing/2014/main" id="{12C80AF9-4DFC-4CC3-9E75-9B3C65E9751F}"/>
              </a:ext>
            </a:extLst>
          </p:cNvPr>
          <p:cNvSpPr txBox="1">
            <a:spLocks/>
          </p:cNvSpPr>
          <p:nvPr/>
        </p:nvSpPr>
        <p:spPr bwMode="gray">
          <a:xfrm>
            <a:off x="2639043" y="3212976"/>
            <a:ext cx="8676000" cy="1296000"/>
          </a:xfrm>
          <a:prstGeom prst="rect">
            <a:avLst/>
          </a:prstGeom>
        </p:spPr>
        <p:txBody>
          <a:bodyPr vert="horz" lIns="0" tIns="0" rIns="0" bIns="0" rtlCol="0" anchor="ctr">
            <a:noAutofit/>
          </a:bodyPr>
          <a:lstStyle>
            <a:lvl1pPr algn="l" defTabSz="1088937" rtl="0" eaLnBrk="1" latinLnBrk="0" hangingPunct="1">
              <a:spcBef>
                <a:spcPct val="0"/>
              </a:spcBef>
              <a:buNone/>
              <a:defRPr sz="3802" b="1" kern="1200">
                <a:solidFill>
                  <a:schemeClr val="accent1"/>
                </a:solidFill>
                <a:latin typeface="+mj-lt"/>
                <a:ea typeface="+mj-ea"/>
                <a:cs typeface="+mj-cs"/>
              </a:defRPr>
            </a:lvl1pPr>
          </a:lstStyle>
          <a:p>
            <a:pPr lvl="0"/>
            <a:r>
              <a:rPr lang="nl-NL" sz="3200" b="0" dirty="0"/>
              <a:t>Naam spreker:</a:t>
            </a:r>
          </a:p>
        </p:txBody>
      </p:sp>
      <p:sp>
        <p:nvSpPr>
          <p:cNvPr id="5" name="Titel 2">
            <a:extLst>
              <a:ext uri="{FF2B5EF4-FFF2-40B4-BE49-F238E27FC236}">
                <a16:creationId xmlns:a16="http://schemas.microsoft.com/office/drawing/2014/main" id="{A9C3C9E7-5435-4DB9-8C9B-C4DC00FADA41}"/>
              </a:ext>
            </a:extLst>
          </p:cNvPr>
          <p:cNvSpPr txBox="1">
            <a:spLocks/>
          </p:cNvSpPr>
          <p:nvPr/>
        </p:nvSpPr>
        <p:spPr bwMode="gray">
          <a:xfrm>
            <a:off x="2670178" y="4149080"/>
            <a:ext cx="8676000" cy="1296000"/>
          </a:xfrm>
          <a:prstGeom prst="rect">
            <a:avLst/>
          </a:prstGeom>
        </p:spPr>
        <p:txBody>
          <a:bodyPr vert="horz" lIns="0" tIns="0" rIns="0" bIns="0" rtlCol="0" anchor="ctr">
            <a:noAutofit/>
          </a:bodyPr>
          <a:lstStyle>
            <a:lvl1pPr algn="l" defTabSz="1088937" rtl="0" eaLnBrk="1" latinLnBrk="0" hangingPunct="1">
              <a:spcBef>
                <a:spcPct val="0"/>
              </a:spcBef>
              <a:buNone/>
              <a:defRPr sz="3802" b="1" kern="1200">
                <a:solidFill>
                  <a:schemeClr val="accent1"/>
                </a:solidFill>
                <a:latin typeface="+mj-lt"/>
                <a:ea typeface="+mj-ea"/>
                <a:cs typeface="+mj-cs"/>
              </a:defRPr>
            </a:lvl1pPr>
          </a:lstStyle>
          <a:p>
            <a:pPr lvl="0"/>
            <a:r>
              <a:rPr lang="nl-NL" sz="3200" b="0" dirty="0"/>
              <a:t>E-mailadres spreker:</a:t>
            </a:r>
          </a:p>
        </p:txBody>
      </p:sp>
    </p:spTree>
    <p:extLst>
      <p:ext uri="{BB962C8B-B14F-4D97-AF65-F5344CB8AC3E}">
        <p14:creationId xmlns:p14="http://schemas.microsoft.com/office/powerpoint/2010/main" val="1722790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D821E17-FFB1-4162-9CF1-D88F62C161CA}"/>
              </a:ext>
            </a:extLst>
          </p:cNvPr>
          <p:cNvSpPr>
            <a:spLocks noGrp="1"/>
          </p:cNvSpPr>
          <p:nvPr>
            <p:ph idx="1"/>
          </p:nvPr>
        </p:nvSpPr>
        <p:spPr/>
        <p:txBody>
          <a:bodyPr/>
          <a:lstStyle/>
          <a:p>
            <a:r>
              <a:rPr lang="nl-NL" dirty="0"/>
              <a:t>Voor de echte enthousiasten</a:t>
            </a:r>
          </a:p>
        </p:txBody>
      </p:sp>
      <p:sp>
        <p:nvSpPr>
          <p:cNvPr id="3" name="Titel 2">
            <a:extLst>
              <a:ext uri="{FF2B5EF4-FFF2-40B4-BE49-F238E27FC236}">
                <a16:creationId xmlns:a16="http://schemas.microsoft.com/office/drawing/2014/main" id="{D48F4BEB-2169-4AC3-93FA-9CB1E073CC8F}"/>
              </a:ext>
            </a:extLst>
          </p:cNvPr>
          <p:cNvSpPr>
            <a:spLocks noGrp="1"/>
          </p:cNvSpPr>
          <p:nvPr>
            <p:ph type="title"/>
          </p:nvPr>
        </p:nvSpPr>
        <p:spPr/>
        <p:txBody>
          <a:bodyPr/>
          <a:lstStyle/>
          <a:p>
            <a:r>
              <a:rPr lang="nl-NL" dirty="0"/>
              <a:t>Achtergrondinformatie</a:t>
            </a:r>
          </a:p>
        </p:txBody>
      </p:sp>
    </p:spTree>
    <p:extLst>
      <p:ext uri="{BB962C8B-B14F-4D97-AF65-F5344CB8AC3E}">
        <p14:creationId xmlns:p14="http://schemas.microsoft.com/office/powerpoint/2010/main" val="360964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Discussie:</a:t>
            </a:r>
            <a:endParaRPr lang="nl-NL" dirty="0"/>
          </a:p>
          <a:p>
            <a:pPr marL="544513" indent="-369888">
              <a:spcAft>
                <a:spcPts val="1800"/>
              </a:spcAft>
              <a:buFontTx/>
              <a:buChar char="•"/>
              <a:defRPr/>
            </a:pPr>
            <a:r>
              <a:rPr lang="en-GB" dirty="0"/>
              <a:t>Hoe </a:t>
            </a:r>
            <a:r>
              <a:rPr lang="en-GB" dirty="0" err="1"/>
              <a:t>moeten</a:t>
            </a:r>
            <a:r>
              <a:rPr lang="en-GB" dirty="0"/>
              <a:t> </a:t>
            </a:r>
            <a:r>
              <a:rPr lang="en-GB" dirty="0" err="1"/>
              <a:t>onze</a:t>
            </a:r>
            <a:r>
              <a:rPr lang="en-GB" dirty="0"/>
              <a:t> </a:t>
            </a:r>
            <a:r>
              <a:rPr lang="en-GB" dirty="0" err="1"/>
              <a:t>diagnostische</a:t>
            </a:r>
            <a:r>
              <a:rPr lang="en-GB" dirty="0"/>
              <a:t> en </a:t>
            </a:r>
            <a:r>
              <a:rPr lang="en-GB" dirty="0" err="1"/>
              <a:t>behandelprotocollen</a:t>
            </a:r>
            <a:r>
              <a:rPr lang="en-GB" dirty="0"/>
              <a:t> en </a:t>
            </a:r>
            <a:r>
              <a:rPr lang="en-GB" dirty="0" err="1"/>
              <a:t>werkwijze</a:t>
            </a:r>
            <a:r>
              <a:rPr lang="en-GB" dirty="0"/>
              <a:t> voor </a:t>
            </a:r>
            <a:r>
              <a:rPr lang="en-GB" dirty="0" err="1"/>
              <a:t>patienten</a:t>
            </a:r>
            <a:r>
              <a:rPr lang="en-GB" dirty="0"/>
              <a:t> met XXX </a:t>
            </a:r>
            <a:r>
              <a:rPr lang="en-GB" dirty="0" err="1"/>
              <a:t>worden</a:t>
            </a:r>
            <a:r>
              <a:rPr lang="en-GB" dirty="0"/>
              <a:t> </a:t>
            </a:r>
            <a:r>
              <a:rPr lang="en-GB" dirty="0" err="1"/>
              <a:t>aangepast</a:t>
            </a:r>
            <a:r>
              <a:rPr lang="en-GB" dirty="0"/>
              <a:t> om ze te </a:t>
            </a:r>
            <a:r>
              <a:rPr lang="en-GB" dirty="0" err="1"/>
              <a:t>laten</a:t>
            </a:r>
            <a:r>
              <a:rPr lang="en-GB" dirty="0"/>
              <a:t> </a:t>
            </a:r>
            <a:r>
              <a:rPr lang="en-GB" dirty="0" err="1"/>
              <a:t>aansluiten</a:t>
            </a:r>
            <a:r>
              <a:rPr lang="en-GB" dirty="0"/>
              <a:t> bij </a:t>
            </a:r>
            <a:r>
              <a:rPr lang="en-GB" dirty="0" err="1"/>
              <a:t>deze</a:t>
            </a:r>
            <a:r>
              <a:rPr lang="en-GB" dirty="0"/>
              <a:t> </a:t>
            </a:r>
            <a:r>
              <a:rPr lang="en-GB" dirty="0" err="1"/>
              <a:t>richtlijn</a:t>
            </a:r>
            <a:r>
              <a:rPr lang="en-GB" dirty="0"/>
              <a:t>?</a:t>
            </a:r>
          </a:p>
          <a:p>
            <a:pPr marL="544513" indent="-369888">
              <a:spcAft>
                <a:spcPts val="1800"/>
              </a:spcAft>
              <a:buFontTx/>
              <a:buChar char="•"/>
              <a:defRPr/>
            </a:pPr>
            <a:r>
              <a:rPr lang="en-GB" dirty="0" err="1"/>
              <a:t>Welke</a:t>
            </a:r>
            <a:r>
              <a:rPr lang="en-GB" dirty="0"/>
              <a:t> </a:t>
            </a:r>
            <a:r>
              <a:rPr lang="en-GB" dirty="0" err="1"/>
              <a:t>acties</a:t>
            </a:r>
            <a:r>
              <a:rPr lang="en-GB" dirty="0"/>
              <a:t> </a:t>
            </a:r>
            <a:r>
              <a:rPr lang="en-GB" dirty="0" err="1"/>
              <a:t>zijn</a:t>
            </a:r>
            <a:r>
              <a:rPr lang="en-GB" dirty="0"/>
              <a:t> </a:t>
            </a:r>
            <a:r>
              <a:rPr lang="en-GB" dirty="0" err="1"/>
              <a:t>nodig</a:t>
            </a:r>
            <a:r>
              <a:rPr lang="en-GB" dirty="0"/>
              <a:t> om </a:t>
            </a:r>
            <a:r>
              <a:rPr lang="en-GB" dirty="0" err="1"/>
              <a:t>zorg</a:t>
            </a:r>
            <a:r>
              <a:rPr lang="en-GB" dirty="0"/>
              <a:t> te </a:t>
            </a:r>
            <a:r>
              <a:rPr lang="en-GB" dirty="0" err="1"/>
              <a:t>dragen</a:t>
            </a:r>
            <a:r>
              <a:rPr lang="en-GB" dirty="0"/>
              <a:t> dat XXX</a:t>
            </a:r>
          </a:p>
          <a:p>
            <a:pPr marL="544513" indent="-369888">
              <a:spcAft>
                <a:spcPts val="1800"/>
              </a:spcAft>
              <a:buFontTx/>
              <a:buChar char="•"/>
              <a:defRPr/>
            </a:pPr>
            <a:r>
              <a:rPr lang="en-GB" dirty="0" err="1"/>
              <a:t>Welke</a:t>
            </a:r>
            <a:r>
              <a:rPr lang="en-GB" dirty="0"/>
              <a:t> (</a:t>
            </a:r>
            <a:r>
              <a:rPr lang="en-GB" dirty="0" err="1"/>
              <a:t>innovatieve</a:t>
            </a:r>
            <a:r>
              <a:rPr lang="en-GB" dirty="0"/>
              <a:t>) </a:t>
            </a:r>
            <a:r>
              <a:rPr lang="en-GB" dirty="0" err="1"/>
              <a:t>manieren</a:t>
            </a:r>
            <a:r>
              <a:rPr lang="en-GB" dirty="0"/>
              <a:t> </a:t>
            </a:r>
            <a:r>
              <a:rPr lang="en-GB" dirty="0" err="1"/>
              <a:t>kunnen</a:t>
            </a:r>
            <a:r>
              <a:rPr lang="en-GB" dirty="0"/>
              <a:t> we </a:t>
            </a:r>
            <a:r>
              <a:rPr lang="en-GB" dirty="0" err="1"/>
              <a:t>bedenken</a:t>
            </a:r>
            <a:r>
              <a:rPr lang="en-GB" dirty="0"/>
              <a:t> om </a:t>
            </a:r>
            <a:r>
              <a:rPr lang="en-GB" dirty="0" err="1"/>
              <a:t>onze</a:t>
            </a:r>
            <a:r>
              <a:rPr lang="en-GB" dirty="0"/>
              <a:t> </a:t>
            </a:r>
            <a:r>
              <a:rPr lang="en-GB" dirty="0" err="1"/>
              <a:t>capaciteit</a:t>
            </a:r>
            <a:r>
              <a:rPr lang="en-GB" dirty="0"/>
              <a:t> voor het </a:t>
            </a:r>
            <a:r>
              <a:rPr lang="en-GB" dirty="0" err="1"/>
              <a:t>leveren</a:t>
            </a:r>
            <a:r>
              <a:rPr lang="en-GB" dirty="0"/>
              <a:t> van XXX </a:t>
            </a:r>
            <a:r>
              <a:rPr lang="en-GB" dirty="0" err="1"/>
              <a:t>aan</a:t>
            </a:r>
            <a:r>
              <a:rPr lang="en-GB" dirty="0"/>
              <a:t> </a:t>
            </a:r>
            <a:r>
              <a:rPr lang="en-GB" dirty="0" err="1"/>
              <a:t>patienten</a:t>
            </a:r>
            <a:r>
              <a:rPr lang="en-GB" dirty="0"/>
              <a:t> met XXX te </a:t>
            </a:r>
            <a:r>
              <a:rPr lang="en-GB" dirty="0" err="1"/>
              <a:t>vergroten</a:t>
            </a:r>
            <a:r>
              <a:rPr lang="en-GB" dirty="0"/>
              <a:t>? </a:t>
            </a:r>
          </a:p>
          <a:p>
            <a:pPr marL="544513" indent="-369888">
              <a:spcAft>
                <a:spcPts val="1800"/>
              </a:spcAft>
              <a:buFontTx/>
              <a:buChar char="•"/>
              <a:defRPr/>
            </a:pPr>
            <a:r>
              <a:rPr lang="en-GB" dirty="0"/>
              <a:t>Wie </a:t>
            </a:r>
            <a:r>
              <a:rPr lang="en-GB" dirty="0" err="1"/>
              <a:t>binnen</a:t>
            </a:r>
            <a:r>
              <a:rPr lang="en-GB" dirty="0"/>
              <a:t> </a:t>
            </a:r>
            <a:r>
              <a:rPr lang="en-GB" dirty="0" err="1"/>
              <a:t>ons</a:t>
            </a:r>
            <a:r>
              <a:rPr lang="en-GB" dirty="0"/>
              <a:t> team </a:t>
            </a:r>
            <a:r>
              <a:rPr lang="en-GB" dirty="0" err="1"/>
              <a:t>heeft</a:t>
            </a:r>
            <a:r>
              <a:rPr lang="en-GB" dirty="0"/>
              <a:t> briefing of training/</a:t>
            </a:r>
            <a:r>
              <a:rPr lang="en-GB" dirty="0" err="1"/>
              <a:t>scholing</a:t>
            </a:r>
            <a:r>
              <a:rPr lang="en-GB" dirty="0"/>
              <a:t> </a:t>
            </a:r>
            <a:r>
              <a:rPr lang="en-GB" dirty="0" err="1"/>
              <a:t>nodig</a:t>
            </a:r>
            <a:r>
              <a:rPr lang="en-GB" dirty="0"/>
              <a:t> om te </a:t>
            </a:r>
            <a:r>
              <a:rPr lang="en-GB" dirty="0" err="1"/>
              <a:t>zorgen</a:t>
            </a:r>
            <a:r>
              <a:rPr lang="en-GB" dirty="0"/>
              <a:t> voor </a:t>
            </a:r>
            <a:r>
              <a:rPr lang="en-GB" dirty="0" err="1"/>
              <a:t>consistente</a:t>
            </a:r>
            <a:r>
              <a:rPr lang="en-GB" dirty="0"/>
              <a:t> </a:t>
            </a:r>
            <a:r>
              <a:rPr lang="en-GB" dirty="0" err="1"/>
              <a:t>implementatie</a:t>
            </a:r>
            <a:r>
              <a:rPr lang="en-GB" dirty="0"/>
              <a:t>?</a:t>
            </a:r>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p:txBody>
          <a:bodyPr/>
          <a:lstStyle/>
          <a:p>
            <a:r>
              <a:rPr lang="nl-NL" dirty="0"/>
              <a:t>Richtlijn Lichen planus</a:t>
            </a:r>
          </a:p>
        </p:txBody>
      </p:sp>
    </p:spTree>
    <p:extLst>
      <p:ext uri="{BB962C8B-B14F-4D97-AF65-F5344CB8AC3E}">
        <p14:creationId xmlns:p14="http://schemas.microsoft.com/office/powerpoint/2010/main" val="3543009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Tools bij de richtlijn:</a:t>
            </a:r>
            <a:endParaRPr lang="nl-NL" dirty="0"/>
          </a:p>
          <a:p>
            <a:endParaRPr lang="nl-NL" dirty="0"/>
          </a:p>
          <a:p>
            <a:pPr marL="174625" indent="0">
              <a:spcAft>
                <a:spcPts val="1800"/>
              </a:spcAft>
              <a:buNone/>
              <a:defRPr/>
            </a:pPr>
            <a:endParaRPr lang="en-GB" dirty="0"/>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p:txBody>
          <a:bodyPr/>
          <a:lstStyle/>
          <a:p>
            <a:r>
              <a:rPr lang="nl-NL" dirty="0"/>
              <a:t>Richtlijn Lichen planus</a:t>
            </a:r>
          </a:p>
        </p:txBody>
      </p:sp>
    </p:spTree>
    <p:extLst>
      <p:ext uri="{BB962C8B-B14F-4D97-AF65-F5344CB8AC3E}">
        <p14:creationId xmlns:p14="http://schemas.microsoft.com/office/powerpoint/2010/main" val="40941313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Feedback:</a:t>
            </a:r>
            <a:endParaRPr lang="nl-NL" dirty="0"/>
          </a:p>
          <a:p>
            <a:pPr marL="342900" indent="-342900"/>
            <a:r>
              <a:rPr lang="nl-NL" dirty="0"/>
              <a:t>Indien u commentaar heeft bij de richtlijn kunt u in de richtlijnendatabase.nl bij de modules commentaar geven en lezen. </a:t>
            </a:r>
          </a:p>
          <a:p>
            <a:pPr marL="342900" indent="-342900"/>
            <a:r>
              <a:rPr lang="nl-NL" dirty="0"/>
              <a:t>Dit commentaar is alleen zichtbaar voor medisch specialisten met een account en wordt doorgegeven aan de verantwoordelijke wetenschappelijke verenigingen zodat er, indien nodig, snel gepaste actie kan worden ondernomen.</a:t>
            </a:r>
          </a:p>
          <a:p>
            <a:endParaRPr lang="nl-NL" dirty="0"/>
          </a:p>
          <a:p>
            <a:pPr marL="174625" indent="0">
              <a:spcAft>
                <a:spcPts val="1800"/>
              </a:spcAft>
              <a:buNone/>
              <a:defRPr/>
            </a:pPr>
            <a:endParaRPr lang="en-GB" dirty="0"/>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p:txBody>
          <a:bodyPr/>
          <a:lstStyle/>
          <a:p>
            <a:r>
              <a:rPr lang="nl-NL" dirty="0"/>
              <a:t>Richtlijn Lichen planus</a:t>
            </a:r>
          </a:p>
        </p:txBody>
      </p:sp>
    </p:spTree>
    <p:extLst>
      <p:ext uri="{BB962C8B-B14F-4D97-AF65-F5344CB8AC3E}">
        <p14:creationId xmlns:p14="http://schemas.microsoft.com/office/powerpoint/2010/main" val="9550453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a:xfrm>
            <a:off x="908907" y="1653396"/>
            <a:ext cx="10440000" cy="4320000"/>
          </a:xfrm>
        </p:spPr>
        <p:txBody>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1</a:t>
            </a:r>
            <a:r>
              <a:rPr lang="en-GB" sz="1600" dirty="0">
                <a:effectLst/>
                <a:latin typeface="Calibri" panose="020F0502020204030204" pitchFamily="34" charset="0"/>
                <a:ea typeface="Calibri" panose="020F0502020204030204" pitchFamily="34" charset="0"/>
                <a:cs typeface="Calibri" panose="020F0502020204030204" pitchFamily="34" charset="0"/>
              </a:rPr>
              <a:t> Yew YW, Lai YC, Chan R. A Retrospective Cohort Study of Epidemiology and Clinical Outcome in Lichen Planus. Ann </a:t>
            </a:r>
            <a:r>
              <a:rPr lang="en-GB" sz="1600" dirty="0" err="1">
                <a:effectLst/>
                <a:latin typeface="Calibri" panose="020F0502020204030204" pitchFamily="34" charset="0"/>
                <a:ea typeface="Calibri" panose="020F0502020204030204" pitchFamily="34" charset="0"/>
                <a:cs typeface="Calibri" panose="020F0502020204030204" pitchFamily="34" charset="0"/>
              </a:rPr>
              <a:t>Acad</a:t>
            </a:r>
            <a:r>
              <a:rPr lang="en-GB" sz="1600" dirty="0">
                <a:effectLst/>
                <a:latin typeface="Calibri" panose="020F0502020204030204" pitchFamily="34" charset="0"/>
                <a:ea typeface="Calibri" panose="020F0502020204030204" pitchFamily="34" charset="0"/>
                <a:cs typeface="Calibri" panose="020F0502020204030204" pitchFamily="34" charset="0"/>
              </a:rPr>
              <a:t> Med Singapore. 2016 Nov;45(11):516-519.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2</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err="1">
                <a:effectLst/>
                <a:latin typeface="Calibri" panose="020F0502020204030204" pitchFamily="34" charset="0"/>
                <a:ea typeface="Calibri" panose="020F0502020204030204" pitchFamily="34" charset="0"/>
                <a:cs typeface="Calibri" panose="020F0502020204030204" pitchFamily="34" charset="0"/>
              </a:rPr>
              <a:t>Pariath</a:t>
            </a:r>
            <a:r>
              <a:rPr lang="en-GB" sz="1600" dirty="0">
                <a:effectLst/>
                <a:latin typeface="Calibri" panose="020F0502020204030204" pitchFamily="34" charset="0"/>
                <a:ea typeface="Calibri" panose="020F0502020204030204" pitchFamily="34" charset="0"/>
                <a:cs typeface="Calibri" panose="020F0502020204030204" pitchFamily="34" charset="0"/>
              </a:rPr>
              <a:t> K, Nair PA. A cross-sectional study on the dermatoses in postmenopausal patients at a rural-based tertiary health care </a:t>
            </a:r>
            <a:r>
              <a:rPr lang="en-GB" sz="1600" dirty="0" err="1">
                <a:effectLst/>
                <a:latin typeface="Calibri" panose="020F0502020204030204" pitchFamily="34" charset="0"/>
                <a:ea typeface="Calibri" panose="020F0502020204030204" pitchFamily="34" charset="0"/>
                <a:cs typeface="Calibri" panose="020F0502020204030204" pitchFamily="34" charset="0"/>
              </a:rPr>
              <a:t>center</a:t>
            </a:r>
            <a:r>
              <a:rPr lang="en-GB" sz="1600" dirty="0">
                <a:effectLst/>
                <a:latin typeface="Calibri" panose="020F0502020204030204" pitchFamily="34" charset="0"/>
                <a:ea typeface="Calibri" panose="020F0502020204030204" pitchFamily="34" charset="0"/>
                <a:cs typeface="Calibri" panose="020F0502020204030204" pitchFamily="34" charset="0"/>
              </a:rPr>
              <a:t>. Indian J Dermatol. 2019 Sep-Oct;64(5):360-365.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3</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Omal</a:t>
            </a:r>
            <a:r>
              <a:rPr lang="en-GB" sz="1600" dirty="0">
                <a:effectLst/>
                <a:latin typeface="Calibri" panose="020F0502020204030204" pitchFamily="34" charset="0"/>
                <a:ea typeface="Calibri" panose="020F0502020204030204" pitchFamily="34" charset="0"/>
                <a:cs typeface="Times New Roman" panose="02020603050405020304" pitchFamily="18" charset="0"/>
              </a:rPr>
              <a:t> PM, Jacob V,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Prathap</a:t>
            </a:r>
            <a:r>
              <a:rPr lang="en-GB" sz="1600" dirty="0">
                <a:effectLst/>
                <a:latin typeface="Calibri" panose="020F0502020204030204" pitchFamily="34" charset="0"/>
                <a:ea typeface="Calibri" panose="020F0502020204030204" pitchFamily="34" charset="0"/>
                <a:cs typeface="Times New Roman" panose="02020603050405020304" pitchFamily="18" charset="0"/>
              </a:rPr>
              <a:t> A, Thomas NG. </a:t>
            </a:r>
            <a:r>
              <a:rPr lang="en-GB" sz="1600" kern="1800" dirty="0">
                <a:effectLst/>
                <a:latin typeface="Calibri" panose="020F0502020204030204" pitchFamily="34" charset="0"/>
                <a:ea typeface="Calibri" panose="020F0502020204030204" pitchFamily="34" charset="0"/>
                <a:cs typeface="Calibri" panose="020F0502020204030204" pitchFamily="34" charset="0"/>
              </a:rPr>
              <a:t>Prevalence of oral, skin, and oral and skin lesions of lichen planus in patients visiting a dental school in southern India. </a:t>
            </a:r>
            <a:r>
              <a:rPr lang="en-GB" sz="1600" dirty="0">
                <a:effectLst/>
                <a:latin typeface="Calibri" panose="020F0502020204030204" pitchFamily="34" charset="0"/>
                <a:ea typeface="Calibri" panose="020F0502020204030204" pitchFamily="34" charset="0"/>
                <a:cs typeface="Calibri" panose="020F0502020204030204" pitchFamily="34" charset="0"/>
              </a:rPr>
              <a:t>Indian J Dermatol. 2012 Mar;57(2):107-9.</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effectLst/>
                <a:latin typeface="Calibri" panose="020F0502020204030204" pitchFamily="34" charset="0"/>
                <a:ea typeface="Calibri" panose="020F0502020204030204" pitchFamily="34" charset="0"/>
                <a:cs typeface="Calibri" panose="020F0502020204030204" pitchFamily="34" charset="0"/>
              </a:rPr>
              <a:t>4</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dirty="0">
                <a:effectLst/>
                <a:latin typeface="Calibri" panose="020F0502020204030204" pitchFamily="34" charset="0"/>
                <a:ea typeface="Times New Roman" panose="02020603050405020304" pitchFamily="18" charset="0"/>
                <a:cs typeface="Calibri" panose="020F0502020204030204" pitchFamily="34" charset="0"/>
              </a:rPr>
              <a:t>Walton KE, Bowers EV, </a:t>
            </a:r>
            <a:r>
              <a:rPr lang="en-GB" sz="1600" dirty="0" err="1">
                <a:effectLst/>
                <a:latin typeface="Calibri" panose="020F0502020204030204" pitchFamily="34" charset="0"/>
                <a:ea typeface="Times New Roman" panose="02020603050405020304" pitchFamily="18" charset="0"/>
                <a:cs typeface="Calibri" panose="020F0502020204030204" pitchFamily="34" charset="0"/>
              </a:rPr>
              <a:t>Drolet</a:t>
            </a:r>
            <a:r>
              <a:rPr lang="en-GB" sz="1600" dirty="0">
                <a:effectLst/>
                <a:latin typeface="Calibri" panose="020F0502020204030204" pitchFamily="34" charset="0"/>
                <a:ea typeface="Times New Roman" panose="02020603050405020304" pitchFamily="18" charset="0"/>
                <a:cs typeface="Calibri" panose="020F0502020204030204" pitchFamily="34" charset="0"/>
              </a:rPr>
              <a:t> BA, Holland KE. Childhood lichen planus: demographics of a U.S. population. </a:t>
            </a:r>
            <a:r>
              <a:rPr lang="nl-NL" sz="1600" dirty="0" err="1">
                <a:effectLst/>
                <a:latin typeface="Calibri" panose="020F0502020204030204" pitchFamily="34" charset="0"/>
                <a:ea typeface="Times New Roman" panose="02020603050405020304" pitchFamily="18" charset="0"/>
                <a:cs typeface="Calibri" panose="020F0502020204030204" pitchFamily="34" charset="0"/>
              </a:rPr>
              <a:t>Pediatr</a:t>
            </a:r>
            <a:r>
              <a:rPr lang="nl-NL" sz="1600" dirty="0">
                <a:effectLst/>
                <a:latin typeface="Calibri" panose="020F0502020204030204" pitchFamily="34" charset="0"/>
                <a:ea typeface="Times New Roman" panose="02020603050405020304" pitchFamily="18" charset="0"/>
                <a:cs typeface="Calibri" panose="020F0502020204030204" pitchFamily="34" charset="0"/>
              </a:rPr>
              <a:t> </a:t>
            </a:r>
            <a:r>
              <a:rPr lang="nl-NL" sz="1600" dirty="0" err="1">
                <a:effectLst/>
                <a:latin typeface="Calibri" panose="020F0502020204030204" pitchFamily="34" charset="0"/>
                <a:ea typeface="Times New Roman" panose="02020603050405020304" pitchFamily="18" charset="0"/>
                <a:cs typeface="Calibri" panose="020F0502020204030204" pitchFamily="34" charset="0"/>
              </a:rPr>
              <a:t>Dermatol</a:t>
            </a:r>
            <a:r>
              <a:rPr lang="nl-NL" sz="1600" dirty="0">
                <a:effectLst/>
                <a:latin typeface="Calibri" panose="020F0502020204030204" pitchFamily="34" charset="0"/>
                <a:ea typeface="Times New Roman" panose="02020603050405020304" pitchFamily="18" charset="0"/>
                <a:cs typeface="Calibri" panose="020F0502020204030204" pitchFamily="34" charset="0"/>
              </a:rPr>
              <a:t>. 2010 Jan-Feb;27(1):34-8.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b="1" dirty="0">
                <a:effectLst/>
                <a:latin typeface="Calibri" panose="020F0502020204030204" pitchFamily="34" charset="0"/>
                <a:ea typeface="Calibri" panose="020F0502020204030204" pitchFamily="34" charset="0"/>
              </a:rPr>
              <a:t>5</a:t>
            </a:r>
            <a:r>
              <a:rPr lang="en-GB" sz="1600" dirty="0">
                <a:effectLst/>
                <a:latin typeface="Calibri" panose="020F0502020204030204" pitchFamily="34" charset="0"/>
                <a:ea typeface="Calibri" panose="020F0502020204030204" pitchFamily="34" charset="0"/>
              </a:rPr>
              <a:t> Fahy CMR, Torgerson RT, Davis MDP. Lichen planus affecting the female genitalia: A retrospective review of patients at Mayo Clinic. </a:t>
            </a:r>
            <a:r>
              <a:rPr lang="nl-NL" sz="1600" dirty="0">
                <a:effectLst/>
                <a:latin typeface="Calibri" panose="020F0502020204030204" pitchFamily="34" charset="0"/>
                <a:ea typeface="Calibri" panose="020F0502020204030204" pitchFamily="34" charset="0"/>
              </a:rPr>
              <a:t>J Am </a:t>
            </a:r>
            <a:r>
              <a:rPr lang="nl-NL" sz="1600" dirty="0" err="1">
                <a:effectLst/>
                <a:latin typeface="Calibri" panose="020F0502020204030204" pitchFamily="34" charset="0"/>
                <a:ea typeface="Calibri" panose="020F0502020204030204" pitchFamily="34" charset="0"/>
              </a:rPr>
              <a:t>Acad</a:t>
            </a:r>
            <a:r>
              <a:rPr lang="nl-NL" sz="1600" dirty="0">
                <a:effectLst/>
                <a:latin typeface="Calibri" panose="020F0502020204030204" pitchFamily="34" charset="0"/>
                <a:ea typeface="Calibri" panose="020F0502020204030204" pitchFamily="34" charset="0"/>
              </a:rPr>
              <a:t> </a:t>
            </a:r>
            <a:r>
              <a:rPr lang="nl-NL" sz="1600" dirty="0" err="1">
                <a:effectLst/>
                <a:latin typeface="Calibri" panose="020F0502020204030204" pitchFamily="34" charset="0"/>
                <a:ea typeface="Calibri" panose="020F0502020204030204" pitchFamily="34" charset="0"/>
              </a:rPr>
              <a:t>Dermatol</a:t>
            </a:r>
            <a:r>
              <a:rPr lang="nl-NL" sz="1600" dirty="0">
                <a:effectLst/>
                <a:latin typeface="Calibri" panose="020F0502020204030204" pitchFamily="34" charset="0"/>
                <a:ea typeface="Calibri" panose="020F0502020204030204" pitchFamily="34" charset="0"/>
              </a:rPr>
              <a:t>. 2017 Dec;77(6):1053-1059</a:t>
            </a:r>
          </a:p>
          <a:p>
            <a:r>
              <a:rPr lang="nl-NL" sz="1600" b="1" dirty="0">
                <a:latin typeface="Calibri" panose="020F0502020204030204" pitchFamily="34" charset="0"/>
              </a:rPr>
              <a:t>6 </a:t>
            </a:r>
            <a:r>
              <a:rPr lang="nl-NL" sz="1600" dirty="0">
                <a:latin typeface="Calibri" panose="020F0502020204030204" pitchFamily="34" charset="0"/>
              </a:rPr>
              <a:t>de Visscher JGAM, Schepman KP, van der Meij EH. Oral </a:t>
            </a:r>
            <a:r>
              <a:rPr lang="nl-NL" sz="1600" dirty="0" err="1">
                <a:latin typeface="Calibri" panose="020F0502020204030204" pitchFamily="34" charset="0"/>
              </a:rPr>
              <a:t>Medicine</a:t>
            </a:r>
            <a:r>
              <a:rPr lang="nl-NL" sz="1600" dirty="0">
                <a:latin typeface="Calibri" panose="020F0502020204030204" pitchFamily="34" charset="0"/>
              </a:rPr>
              <a:t> 9. Lichen planus en </a:t>
            </a:r>
            <a:r>
              <a:rPr lang="nl-NL" sz="1600" dirty="0" err="1">
                <a:latin typeface="Calibri" panose="020F0502020204030204" pitchFamily="34" charset="0"/>
              </a:rPr>
              <a:t>lichenoïde</a:t>
            </a:r>
            <a:r>
              <a:rPr lang="nl-NL" sz="1600" dirty="0">
                <a:latin typeface="Calibri" panose="020F0502020204030204" pitchFamily="34" charset="0"/>
              </a:rPr>
              <a:t> afwijkingen van het mondslijmvlies. NTVT. 2013 Sep;120 (9): 477-482</a:t>
            </a:r>
          </a:p>
          <a:p>
            <a:r>
              <a:rPr lang="nl-NL" sz="1600" b="1" dirty="0">
                <a:latin typeface="Calibri" panose="020F0502020204030204" pitchFamily="34" charset="0"/>
              </a:rPr>
              <a:t>7</a:t>
            </a:r>
            <a:r>
              <a:rPr lang="nl-NL" sz="1600" dirty="0">
                <a:latin typeface="Calibri" panose="020F0502020204030204" pitchFamily="34" charset="0"/>
              </a:rPr>
              <a:t> </a:t>
            </a:r>
            <a:r>
              <a:rPr lang="nl-NL" sz="1600" dirty="0" err="1">
                <a:latin typeface="Calibri" panose="020F0502020204030204" pitchFamily="34" charset="0"/>
              </a:rPr>
              <a:t>Arshad</a:t>
            </a:r>
            <a:r>
              <a:rPr lang="nl-NL" sz="1600" dirty="0">
                <a:latin typeface="Calibri" panose="020F0502020204030204" pitchFamily="34" charset="0"/>
              </a:rPr>
              <a:t> T, </a:t>
            </a:r>
            <a:r>
              <a:rPr lang="nl-NL" sz="1600" dirty="0" err="1">
                <a:latin typeface="Calibri" panose="020F0502020204030204" pitchFamily="34" charset="0"/>
              </a:rPr>
              <a:t>Fleckenstein</a:t>
            </a:r>
            <a:r>
              <a:rPr lang="nl-NL" sz="1600" dirty="0">
                <a:latin typeface="Calibri" panose="020F0502020204030204" pitchFamily="34" charset="0"/>
              </a:rPr>
              <a:t> K, </a:t>
            </a:r>
            <a:r>
              <a:rPr lang="nl-NL" sz="1600" dirty="0" err="1">
                <a:latin typeface="Calibri" panose="020F0502020204030204" pitchFamily="34" charset="0"/>
              </a:rPr>
              <a:t>Sardana</a:t>
            </a:r>
            <a:r>
              <a:rPr lang="nl-NL" sz="1600" dirty="0">
                <a:latin typeface="Calibri" panose="020F0502020204030204" pitchFamily="34" charset="0"/>
              </a:rPr>
              <a:t> N, </a:t>
            </a:r>
            <a:r>
              <a:rPr lang="nl-NL" sz="1600" dirty="0" err="1">
                <a:latin typeface="Calibri" panose="020F0502020204030204" pitchFamily="34" charset="0"/>
              </a:rPr>
              <a:t>Scudera</a:t>
            </a:r>
            <a:r>
              <a:rPr lang="nl-NL" sz="1600" dirty="0">
                <a:latin typeface="Calibri" panose="020F0502020204030204" pitchFamily="34" charset="0"/>
              </a:rPr>
              <a:t> PL. </a:t>
            </a:r>
            <a:r>
              <a:rPr lang="en-US" sz="1600" dirty="0">
                <a:latin typeface="Calibri" panose="020F0502020204030204" pitchFamily="34" charset="0"/>
              </a:rPr>
              <a:t>No lesion? No problem: case of </a:t>
            </a:r>
            <a:r>
              <a:rPr lang="en-US" sz="1600" dirty="0" err="1">
                <a:latin typeface="Calibri" panose="020F0502020204030204" pitchFamily="34" charset="0"/>
              </a:rPr>
              <a:t>oesophageal</a:t>
            </a:r>
            <a:r>
              <a:rPr lang="en-US" sz="1600" dirty="0">
                <a:latin typeface="Calibri" panose="020F0502020204030204" pitchFamily="34" charset="0"/>
              </a:rPr>
              <a:t> lichen planus in a patient without any cutaneous lesions. BMJ. 2020 Mar 17;13(3)</a:t>
            </a:r>
            <a:endParaRPr lang="en-GB" sz="1600" dirty="0"/>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p:txBody>
          <a:bodyPr/>
          <a:lstStyle/>
          <a:p>
            <a:r>
              <a:rPr lang="nl-NL" dirty="0"/>
              <a:t>Referenties</a:t>
            </a:r>
          </a:p>
        </p:txBody>
      </p:sp>
    </p:spTree>
    <p:extLst>
      <p:ext uri="{BB962C8B-B14F-4D97-AF65-F5344CB8AC3E}">
        <p14:creationId xmlns:p14="http://schemas.microsoft.com/office/powerpoint/2010/main" val="1330171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3AFA801-0DB5-46CF-8025-DBE9955C3C4F}"/>
              </a:ext>
            </a:extLst>
          </p:cNvPr>
          <p:cNvSpPr>
            <a:spLocks noGrp="1"/>
          </p:cNvSpPr>
          <p:nvPr>
            <p:ph type="body" sz="quarter" idx="11"/>
          </p:nvPr>
        </p:nvSpPr>
        <p:spPr/>
        <p:txBody>
          <a:bodyPr/>
          <a:lstStyle/>
          <a:p>
            <a:endParaRPr lang="nl-NL"/>
          </a:p>
        </p:txBody>
      </p:sp>
      <p:sp>
        <p:nvSpPr>
          <p:cNvPr id="3" name="Tijdelijke aanduiding voor tekst 2">
            <a:extLst>
              <a:ext uri="{FF2B5EF4-FFF2-40B4-BE49-F238E27FC236}">
                <a16:creationId xmlns:a16="http://schemas.microsoft.com/office/drawing/2014/main" id="{260068B2-43AB-4927-942D-0CFA91C9410D}"/>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42023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Afbakening:</a:t>
            </a:r>
          </a:p>
          <a:p>
            <a:r>
              <a:rPr lang="nl-NL" dirty="0"/>
              <a:t>Patiëntenpopulatie: patiënten met lichen planus</a:t>
            </a:r>
          </a:p>
          <a:p>
            <a:endParaRPr lang="nl-NL" dirty="0"/>
          </a:p>
          <a:p>
            <a:r>
              <a:rPr lang="nl-NL" dirty="0"/>
              <a:t>Onderscheid gemaakt tussen de volgende subtypes:</a:t>
            </a:r>
          </a:p>
          <a:p>
            <a:pPr lvl="2"/>
            <a:r>
              <a:rPr lang="nl-NL" sz="2200" dirty="0"/>
              <a:t>Cutane lichen planus</a:t>
            </a:r>
          </a:p>
          <a:p>
            <a:pPr lvl="2"/>
            <a:r>
              <a:rPr lang="nl-NL" sz="2200" dirty="0"/>
              <a:t>Genitale lichen planus</a:t>
            </a:r>
          </a:p>
          <a:p>
            <a:pPr lvl="2"/>
            <a:r>
              <a:rPr lang="nl-NL" sz="2200" dirty="0"/>
              <a:t>Orale lichen planus</a:t>
            </a:r>
          </a:p>
          <a:p>
            <a:pPr lvl="2"/>
            <a:r>
              <a:rPr lang="nl-NL" sz="2200" dirty="0"/>
              <a:t>Oesofagale </a:t>
            </a:r>
            <a:r>
              <a:rPr lang="nl-NL" sz="2200" dirty="0" err="1"/>
              <a:t>lichen</a:t>
            </a:r>
            <a:r>
              <a:rPr lang="nl-NL" sz="2200" dirty="0"/>
              <a:t> planus</a:t>
            </a:r>
          </a:p>
          <a:p>
            <a:pPr lvl="2"/>
            <a:r>
              <a:rPr lang="nl-NL" sz="2200" dirty="0"/>
              <a:t>Lichen </a:t>
            </a:r>
            <a:r>
              <a:rPr lang="nl-NL" sz="2200" dirty="0" err="1"/>
              <a:t>planopilaris</a:t>
            </a:r>
            <a:endParaRPr lang="nl-NL" sz="2200" dirty="0"/>
          </a:p>
          <a:p>
            <a:pPr lvl="2"/>
            <a:r>
              <a:rPr lang="nl-NL" sz="2200" dirty="0"/>
              <a:t>Nagel lichen planus</a:t>
            </a:r>
          </a:p>
          <a:p>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Over de Richtlijn Lichen planus</a:t>
            </a:r>
          </a:p>
        </p:txBody>
      </p:sp>
    </p:spTree>
    <p:extLst>
      <p:ext uri="{BB962C8B-B14F-4D97-AF65-F5344CB8AC3E}">
        <p14:creationId xmlns:p14="http://schemas.microsoft.com/office/powerpoint/2010/main" val="71565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dirty="0">
                <a:effectLst/>
                <a:latin typeface="+mj-lt"/>
                <a:ea typeface="Calibri" panose="020F0502020204030204" pitchFamily="34" charset="0"/>
              </a:rPr>
              <a:t>De richtlijn is bestemd voor alle zorgverleners die betrokken zijn bij de zorg voor patiënten met lichen planus, zoals:</a:t>
            </a:r>
          </a:p>
          <a:p>
            <a:pPr lvl="1">
              <a:buFontTx/>
              <a:buChar char="-"/>
            </a:pPr>
            <a:r>
              <a:rPr lang="nl-NL" dirty="0">
                <a:latin typeface="+mj-lt"/>
                <a:ea typeface="Calibri" panose="020F0502020204030204" pitchFamily="34" charset="0"/>
              </a:rPr>
              <a:t>D</a:t>
            </a:r>
            <a:r>
              <a:rPr lang="nl-NL" dirty="0">
                <a:effectLst/>
                <a:latin typeface="+mj-lt"/>
                <a:ea typeface="Calibri" panose="020F0502020204030204" pitchFamily="34" charset="0"/>
              </a:rPr>
              <a:t>ermatologen		- Tandartsen 		</a:t>
            </a:r>
          </a:p>
          <a:p>
            <a:pPr lvl="1">
              <a:buFontTx/>
              <a:buChar char="-"/>
            </a:pPr>
            <a:r>
              <a:rPr lang="nl-NL" dirty="0">
                <a:latin typeface="+mj-lt"/>
                <a:ea typeface="Calibri" panose="020F0502020204030204" pitchFamily="34" charset="0"/>
              </a:rPr>
              <a:t>G</a:t>
            </a:r>
            <a:r>
              <a:rPr lang="nl-NL" dirty="0">
                <a:effectLst/>
                <a:latin typeface="+mj-lt"/>
                <a:ea typeface="Calibri" panose="020F0502020204030204" pitchFamily="34" charset="0"/>
              </a:rPr>
              <a:t>ynaecologen		- MKA-chirurgen</a:t>
            </a:r>
          </a:p>
          <a:p>
            <a:pPr lvl="1">
              <a:buFontTx/>
              <a:buChar char="-"/>
            </a:pPr>
            <a:r>
              <a:rPr lang="nl-NL" dirty="0">
                <a:latin typeface="+mj-lt"/>
                <a:ea typeface="Calibri" panose="020F0502020204030204" pitchFamily="34" charset="0"/>
              </a:rPr>
              <a:t>U</a:t>
            </a:r>
            <a:r>
              <a:rPr lang="nl-NL" dirty="0">
                <a:effectLst/>
                <a:latin typeface="+mj-lt"/>
                <a:ea typeface="Calibri" panose="020F0502020204030204" pitchFamily="34" charset="0"/>
              </a:rPr>
              <a:t>rologen			- Mondhygiënisten</a:t>
            </a:r>
          </a:p>
          <a:p>
            <a:pPr lvl="1">
              <a:buFontTx/>
              <a:buChar char="-"/>
            </a:pPr>
            <a:r>
              <a:rPr lang="nl-NL" dirty="0">
                <a:latin typeface="+mj-lt"/>
                <a:ea typeface="Calibri" panose="020F0502020204030204" pitchFamily="34" charset="0"/>
              </a:rPr>
              <a:t>Ap</a:t>
            </a:r>
            <a:r>
              <a:rPr lang="nl-NL" dirty="0">
                <a:effectLst/>
                <a:latin typeface="+mj-lt"/>
                <a:ea typeface="Calibri" panose="020F0502020204030204" pitchFamily="34" charset="0"/>
              </a:rPr>
              <a:t>othekers			</a:t>
            </a:r>
            <a:r>
              <a:rPr lang="nl-NL" dirty="0">
                <a:effectLst/>
                <a:latin typeface="+mj-lt"/>
                <a:ea typeface="Arial" panose="020B0604020202020204" pitchFamily="34" charset="0"/>
              </a:rPr>
              <a:t>- Verpleegkundigen</a:t>
            </a:r>
            <a:endParaRPr lang="nl-NL" dirty="0">
              <a:latin typeface="+mj-lt"/>
              <a:ea typeface="Arial" panose="020B0604020202020204" pitchFamily="34" charset="0"/>
            </a:endParaRPr>
          </a:p>
          <a:p>
            <a:pPr lvl="1">
              <a:buFontTx/>
              <a:buChar char="-"/>
            </a:pPr>
            <a:r>
              <a:rPr lang="nl-NL" dirty="0">
                <a:latin typeface="+mj-lt"/>
                <a:ea typeface="Calibri" panose="020F0502020204030204" pitchFamily="34" charset="0"/>
              </a:rPr>
              <a:t>K</a:t>
            </a:r>
            <a:r>
              <a:rPr lang="nl-NL" dirty="0">
                <a:effectLst/>
                <a:latin typeface="+mj-lt"/>
                <a:ea typeface="Calibri" panose="020F0502020204030204" pitchFamily="34" charset="0"/>
              </a:rPr>
              <a:t>inderartsen			</a:t>
            </a:r>
            <a:r>
              <a:rPr lang="nl-NL" dirty="0">
                <a:effectLst/>
                <a:latin typeface="+mj-lt"/>
                <a:ea typeface="Arial" panose="020B0604020202020204" pitchFamily="34" charset="0"/>
              </a:rPr>
              <a:t>- Psychologen</a:t>
            </a:r>
            <a:endParaRPr lang="nl-NL" dirty="0">
              <a:latin typeface="+mj-lt"/>
              <a:ea typeface="Arial" panose="020B0604020202020204" pitchFamily="34" charset="0"/>
            </a:endParaRPr>
          </a:p>
          <a:p>
            <a:pPr lvl="1">
              <a:buFontTx/>
              <a:buChar char="-"/>
            </a:pPr>
            <a:r>
              <a:rPr lang="nl-NL" dirty="0">
                <a:effectLst/>
                <a:latin typeface="+mj-lt"/>
                <a:ea typeface="Calibri" panose="020F0502020204030204" pitchFamily="34" charset="0"/>
              </a:rPr>
              <a:t>MDL-artsen			</a:t>
            </a:r>
            <a:r>
              <a:rPr lang="nl-NL" dirty="0">
                <a:effectLst/>
                <a:latin typeface="+mj-lt"/>
                <a:ea typeface="Arial" panose="020B0604020202020204" pitchFamily="34" charset="0"/>
              </a:rPr>
              <a:t>- Verloskundigen</a:t>
            </a:r>
            <a:endParaRPr lang="nl-NL" dirty="0">
              <a:latin typeface="+mj-lt"/>
              <a:ea typeface="Arial" panose="020B0604020202020204" pitchFamily="34" charset="0"/>
            </a:endParaRPr>
          </a:p>
          <a:p>
            <a:pPr lvl="1">
              <a:buFontTx/>
              <a:buChar char="-"/>
            </a:pPr>
            <a:r>
              <a:rPr lang="nl-NL" dirty="0">
                <a:effectLst/>
                <a:latin typeface="+mj-lt"/>
                <a:ea typeface="Calibri" panose="020F0502020204030204" pitchFamily="34" charset="0"/>
              </a:rPr>
              <a:t>Pathologen			</a:t>
            </a:r>
            <a:r>
              <a:rPr lang="nl-NL" dirty="0">
                <a:effectLst/>
                <a:latin typeface="+mj-lt"/>
                <a:ea typeface="Arial" panose="020B0604020202020204" pitchFamily="34" charset="0"/>
              </a:rPr>
              <a:t>- Bekkenfysiotherapeuten</a:t>
            </a:r>
            <a:endParaRPr lang="nl-NL" dirty="0">
              <a:latin typeface="+mj-lt"/>
              <a:ea typeface="Arial" panose="020B0604020202020204" pitchFamily="34" charset="0"/>
            </a:endParaRPr>
          </a:p>
          <a:p>
            <a:pPr lvl="1">
              <a:buFontTx/>
              <a:buChar char="-"/>
            </a:pPr>
            <a:r>
              <a:rPr lang="nl-NL" dirty="0">
                <a:latin typeface="+mj-lt"/>
                <a:ea typeface="Calibri" panose="020F0502020204030204" pitchFamily="34" charset="0"/>
              </a:rPr>
              <a:t>H</a:t>
            </a:r>
            <a:r>
              <a:rPr lang="nl-NL" dirty="0">
                <a:effectLst/>
                <a:latin typeface="+mj-lt"/>
                <a:ea typeface="Arial" panose="020B0604020202020204" pitchFamily="34" charset="0"/>
              </a:rPr>
              <a:t>uisartsen			- Seksuologen</a:t>
            </a:r>
            <a:endParaRPr lang="nl-NL" dirty="0">
              <a:latin typeface="+mj-lt"/>
            </a:endParaRPr>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Over de Richtlijn Lichen planus</a:t>
            </a:r>
          </a:p>
        </p:txBody>
      </p:sp>
    </p:spTree>
    <p:extLst>
      <p:ext uri="{BB962C8B-B14F-4D97-AF65-F5344CB8AC3E}">
        <p14:creationId xmlns:p14="http://schemas.microsoft.com/office/powerpoint/2010/main" val="98104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dirty="0"/>
              <a:t>Wat is er nieuw in deze richtlijn? Wat is een aandachtspunt?</a:t>
            </a:r>
          </a:p>
          <a:p>
            <a:pPr lvl="2"/>
            <a:r>
              <a:rPr lang="nl-NL" sz="2200" dirty="0"/>
              <a:t>Bij elk nieuw hoofdstuk zijn er per subtype lichen planus aparte aanbevelingen geformuleerd, bijv. concrete adviezen t.a.v. controle</a:t>
            </a:r>
          </a:p>
          <a:p>
            <a:pPr lvl="2"/>
            <a:r>
              <a:rPr lang="nl-NL" sz="2200" dirty="0"/>
              <a:t>Het hoofdstuk Voorlichting is uitgebreid, beschrijft nu naast genitale LP ook orale LP, lichen planopilaris en nagel LP</a:t>
            </a:r>
          </a:p>
          <a:p>
            <a:endParaRPr lang="nl-NL" dirty="0"/>
          </a:p>
          <a:p>
            <a:r>
              <a:rPr lang="nl-NL" dirty="0"/>
              <a:t>Onderdelen van de richtlijn die niet zijn herzien:</a:t>
            </a:r>
          </a:p>
          <a:p>
            <a:pPr lvl="2"/>
            <a:r>
              <a:rPr lang="nl-NL" sz="2200" dirty="0"/>
              <a:t>De modules klinisch beeld, diagnostiek, lokale behandeling zijn bij deze herziening niet formeel meegenomen. Er zijn wel aanpassingen gedaan t.a.v. de nieuw meegenomen subtypes. </a:t>
            </a:r>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Over de Richtlijn Lichen planus</a:t>
            </a:r>
          </a:p>
        </p:txBody>
      </p:sp>
    </p:spTree>
    <p:extLst>
      <p:ext uri="{BB962C8B-B14F-4D97-AF65-F5344CB8AC3E}">
        <p14:creationId xmlns:p14="http://schemas.microsoft.com/office/powerpoint/2010/main" val="128791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sz="2600" dirty="0">
                <a:latin typeface="+mj-lt"/>
              </a:rPr>
              <a:t>Voor veel van de systemische therapieën die in deze presentatie genoemd worden is weinig tot geen bewijs. De adviezen over systemische therapie als behandeling bij lichen planus zijn met name gebaseerd op expert opinie. </a:t>
            </a:r>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Disclaimer</a:t>
            </a:r>
          </a:p>
        </p:txBody>
      </p:sp>
    </p:spTree>
    <p:extLst>
      <p:ext uri="{BB962C8B-B14F-4D97-AF65-F5344CB8AC3E}">
        <p14:creationId xmlns:p14="http://schemas.microsoft.com/office/powerpoint/2010/main" val="75770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5EDE7B2-159F-414D-AA84-776486B3ADC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073251" y="1556792"/>
            <a:ext cx="5654484" cy="4319588"/>
          </a:xfrm>
        </p:spPr>
      </p:pic>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Over de Richtlijn Lichen planus</a:t>
            </a:r>
          </a:p>
        </p:txBody>
      </p:sp>
    </p:spTree>
    <p:extLst>
      <p:ext uri="{BB962C8B-B14F-4D97-AF65-F5344CB8AC3E}">
        <p14:creationId xmlns:p14="http://schemas.microsoft.com/office/powerpoint/2010/main" val="2936103787"/>
      </p:ext>
    </p:extLst>
  </p:cSld>
  <p:clrMapOvr>
    <a:masterClrMapping/>
  </p:clrMapOvr>
</p:sld>
</file>

<file path=ppt/theme/theme1.xml><?xml version="1.0" encoding="utf-8"?>
<a:theme xmlns:a="http://schemas.openxmlformats.org/drawingml/2006/main" name="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Kennisinstituut Federatie Medisch Specialist.potx" id="{35EF4498-C0C0-4323-B69C-5562A1BEB405}" vid="{962F80E9-CA5A-400D-BA03-ACB40C6B1030}"/>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Notes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Handout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10.xml><?xml version="1.0" encoding="utf-8"?>
<juid xmlns="http://www.joulesunlimited.com/juid"/>
</file>

<file path=customXml/item2.xml><?xml version="1.0" encoding="utf-8"?>
<juid xmlns="http://www.joulesunlimited.com/juid"/>
</file>

<file path=customXml/item3.xml><?xml version="1.0" encoding="utf-8"?>
<ct:contentTypeSchema xmlns:ct="http://schemas.microsoft.com/office/2006/metadata/contentType" xmlns:ma="http://schemas.microsoft.com/office/2006/metadata/properties/metaAttributes" ct:_="" ma:_="" ma:contentTypeName="Document" ma:contentTypeID="0x01010094A7C72B2EE9904F80FFC079064A634C" ma:contentTypeVersion="12" ma:contentTypeDescription="Een nieuw document maken." ma:contentTypeScope="" ma:versionID="ff2e10fde815d81dcb16cea288bca436">
  <xsd:schema xmlns:xsd="http://www.w3.org/2001/XMLSchema" xmlns:xs="http://www.w3.org/2001/XMLSchema" xmlns:p="http://schemas.microsoft.com/office/2006/metadata/properties" xmlns:ns2="1b6f52ea-96de-434c-9a87-577a805f4946" xmlns:ns3="7e6ddb23-0f78-434a-ba18-495ffdc4fd21" targetNamespace="http://schemas.microsoft.com/office/2006/metadata/properties" ma:root="true" ma:fieldsID="07892aecb055b3ead924edb319d91e1c" ns2:_="" ns3:_="">
    <xsd:import namespace="1b6f52ea-96de-434c-9a87-577a805f4946"/>
    <xsd:import namespace="7e6ddb23-0f78-434a-ba18-495ffdc4fd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6f52ea-96de-434c-9a87-577a805f49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6ddb23-0f78-434a-ba18-495ffdc4fd21"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juid xmlns="http://www.joulesunlimited.com/juid"/>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C1DABFB5-A4FA-47EF-BEBD-6C16556230D3}">
  <ds:schemaRefs>
    <ds:schemaRef ds:uri="7e6ddb23-0f78-434a-ba18-495ffdc4fd21"/>
    <ds:schemaRef ds:uri="http://schemas.microsoft.com/office/infopath/2007/PartnerControls"/>
    <ds:schemaRef ds:uri="http://schemas.openxmlformats.org/package/2006/metadata/core-properties"/>
    <ds:schemaRef ds:uri="http://purl.org/dc/dcmitype/"/>
    <ds:schemaRef ds:uri="http://purl.org/dc/terms/"/>
    <ds:schemaRef ds:uri="http://schemas.microsoft.com/office/2006/documentManagement/types"/>
    <ds:schemaRef ds:uri="http://www.w3.org/XML/1998/namespace"/>
    <ds:schemaRef ds:uri="1b6f52ea-96de-434c-9a87-577a805f4946"/>
    <ds:schemaRef ds:uri="http://schemas.microsoft.com/office/2006/metadata/properties"/>
    <ds:schemaRef ds:uri="http://purl.org/dc/elements/1.1/"/>
  </ds:schemaRefs>
</ds:datastoreItem>
</file>

<file path=customXml/itemProps10.xml><?xml version="1.0" encoding="utf-8"?>
<ds:datastoreItem xmlns:ds="http://schemas.openxmlformats.org/officeDocument/2006/customXml" ds:itemID="{3C3690C7-A403-4147-90F6-D84072359708}">
  <ds:schemaRefs>
    <ds:schemaRef ds:uri="http://www.joulesunlimited.com/juid"/>
  </ds:schemaRefs>
</ds:datastoreItem>
</file>

<file path=customXml/itemProps2.xml><?xml version="1.0" encoding="utf-8"?>
<ds:datastoreItem xmlns:ds="http://schemas.openxmlformats.org/officeDocument/2006/customXml" ds:itemID="{713CCE41-7C11-40CE-B87F-8857BB0135DF}">
  <ds:schemaRefs>
    <ds:schemaRef ds:uri="http://www.joulesunlimited.com/juid"/>
  </ds:schemaRefs>
</ds:datastoreItem>
</file>

<file path=customXml/itemProps3.xml><?xml version="1.0" encoding="utf-8"?>
<ds:datastoreItem xmlns:ds="http://schemas.openxmlformats.org/officeDocument/2006/customXml" ds:itemID="{3A10B675-3156-41A0-9283-6D6E16BEFD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6f52ea-96de-434c-9a87-577a805f4946"/>
    <ds:schemaRef ds:uri="7e6ddb23-0f78-434a-ba18-495ffdc4f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66BB0FD-D0D2-4AA4-BE02-15488670884C}">
  <ds:schemaRefs>
    <ds:schemaRef ds:uri="http://www.joulesunlimited.com/juid"/>
  </ds:schemaRefs>
</ds:datastoreItem>
</file>

<file path=customXml/itemProps5.xml><?xml version="1.0" encoding="utf-8"?>
<ds:datastoreItem xmlns:ds="http://schemas.openxmlformats.org/officeDocument/2006/customXml" ds:itemID="{8EE9DF1E-750B-4914-839E-7BF0BF87473F}">
  <ds:schemaRefs>
    <ds:schemaRef ds:uri="http://schemas.microsoft.com/sharepoint/v3/contenttype/forms"/>
  </ds:schemaRefs>
</ds:datastoreItem>
</file>

<file path=customXml/itemProps6.xml><?xml version="1.0" encoding="utf-8"?>
<ds:datastoreItem xmlns:ds="http://schemas.openxmlformats.org/officeDocument/2006/customXml" ds:itemID="{D254D463-34E8-4EEB-A4C1-A822CF64E885}">
  <ds:schemaRefs>
    <ds:schemaRef ds:uri="http://www.joulesunlimited.com/juid"/>
  </ds:schemaRefs>
</ds:datastoreItem>
</file>

<file path=customXml/itemProps7.xml><?xml version="1.0" encoding="utf-8"?>
<ds:datastoreItem xmlns:ds="http://schemas.openxmlformats.org/officeDocument/2006/customXml" ds:itemID="{41061D48-392F-425F-B174-DAAF8D5B4AE6}">
  <ds:schemaRefs>
    <ds:schemaRef ds:uri="http://www.joulesunlimited.com/juid"/>
  </ds:schemaRefs>
</ds:datastoreItem>
</file>

<file path=customXml/itemProps8.xml><?xml version="1.0" encoding="utf-8"?>
<ds:datastoreItem xmlns:ds="http://schemas.openxmlformats.org/officeDocument/2006/customXml" ds:itemID="{840F4AAB-7677-49B9-BBF9-75D5FFE7A848}">
  <ds:schemaRefs>
    <ds:schemaRef ds:uri="http://www.joulesunlimited.com/juid"/>
  </ds:schemaRefs>
</ds:datastoreItem>
</file>

<file path=customXml/itemProps9.xml><?xml version="1.0" encoding="utf-8"?>
<ds:datastoreItem xmlns:ds="http://schemas.openxmlformats.org/officeDocument/2006/customXml" ds:itemID="{B21B1462-BF51-4501-8EF0-20EE4A096FD3}">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Presentatie Kennisinstituut Federatie Medisch Specialist</Template>
  <TotalTime>3360</TotalTime>
  <Words>4914</Words>
  <Application>Microsoft Office PowerPoint</Application>
  <PresentationFormat>Aangepast</PresentationFormat>
  <Paragraphs>650</Paragraphs>
  <Slides>49</Slides>
  <Notes>48</Notes>
  <HiddenSlides>3</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49</vt:i4>
      </vt:variant>
    </vt:vector>
  </HeadingPairs>
  <TitlesOfParts>
    <vt:vector size="53" baseType="lpstr">
      <vt:lpstr>Arial</vt:lpstr>
      <vt:lpstr>Calibri</vt:lpstr>
      <vt:lpstr>Symbol</vt:lpstr>
      <vt:lpstr>Huisstijl</vt:lpstr>
      <vt:lpstr>Richtlijn Lichen planus</vt:lpstr>
      <vt:lpstr>Inhoud</vt:lpstr>
      <vt:lpstr>PowerPoint-presentatie</vt:lpstr>
      <vt:lpstr>Over de Richtlijn Lichen planus</vt:lpstr>
      <vt:lpstr>Over de Richtlijn Lichen planus</vt:lpstr>
      <vt:lpstr>Over de Richtlijn Lichen planus</vt:lpstr>
      <vt:lpstr>Over de Richtlijn Lichen planus</vt:lpstr>
      <vt:lpstr>Disclaimer</vt:lpstr>
      <vt:lpstr>Over de Richtlijn Lichen planus</vt:lpstr>
      <vt:lpstr>Over de Richtlijn Lichen planus</vt:lpstr>
      <vt:lpstr>Achtergrond: Etiologie</vt:lpstr>
      <vt:lpstr>Achtergrond: Epidemiologie</vt:lpstr>
      <vt:lpstr>Achtergrond: Differentiële diagnose</vt:lpstr>
      <vt:lpstr>PowerPoint-presentatie</vt:lpstr>
      <vt:lpstr>Achtergrond: Differentiële diagnose</vt:lpstr>
      <vt:lpstr>Achtergrond: Differentiële diagnose</vt:lpstr>
      <vt:lpstr>Diagnostiek</vt:lpstr>
      <vt:lpstr>Diagnostiek</vt:lpstr>
      <vt:lpstr>Diagnostiek</vt:lpstr>
      <vt:lpstr>Diagnostiek</vt:lpstr>
      <vt:lpstr>Stelling</vt:lpstr>
      <vt:lpstr>Diagnostiek</vt:lpstr>
      <vt:lpstr>Diagnostiek</vt:lpstr>
      <vt:lpstr>Diagnostiek</vt:lpstr>
      <vt:lpstr>Disclaimer</vt:lpstr>
      <vt:lpstr>Therapie</vt:lpstr>
      <vt:lpstr>Stelling</vt:lpstr>
      <vt:lpstr>Therapie</vt:lpstr>
      <vt:lpstr>Therapie</vt:lpstr>
      <vt:lpstr>Therapie</vt:lpstr>
      <vt:lpstr>Therapie</vt:lpstr>
      <vt:lpstr>Therapie</vt:lpstr>
      <vt:lpstr>Follow up</vt:lpstr>
      <vt:lpstr>Follow up</vt:lpstr>
      <vt:lpstr>Follow up</vt:lpstr>
      <vt:lpstr>Patiëntvoorlichting en samen beslissen </vt:lpstr>
      <vt:lpstr>Patiëntvoorlichting en samen beslissen </vt:lpstr>
      <vt:lpstr>Organisatie van Zorg</vt:lpstr>
      <vt:lpstr>Organisatie van Zorg</vt:lpstr>
      <vt:lpstr>Discussie:</vt:lpstr>
      <vt:lpstr>Patiëntcasus</vt:lpstr>
      <vt:lpstr>Conclusie of Take home message</vt:lpstr>
      <vt:lpstr>Hartelijk dank voor uw aandacht!</vt:lpstr>
      <vt:lpstr>Achtergrondinformatie</vt:lpstr>
      <vt:lpstr>Richtlijn Lichen planus</vt:lpstr>
      <vt:lpstr>Richtlijn Lichen planus</vt:lpstr>
      <vt:lpstr>Richtlijn Lichen planus</vt:lpstr>
      <vt:lpstr>Referenties</vt:lpstr>
      <vt:lpstr>PowerPoint-presentatie</vt:lpstr>
    </vt:vector>
  </TitlesOfParts>
  <Manager/>
  <Company>Federatie Medisch 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Dorinda Maas</dc:creator>
  <cp:keywords/>
  <dc:description>sjabloonversie 1.0b - 24 oktober 2018_x000d_
sjablonen: www.JoulesUnlimited.com</dc:description>
  <cp:lastModifiedBy>Kim Geelen-Korenberg</cp:lastModifiedBy>
  <cp:revision>96</cp:revision>
  <dcterms:created xsi:type="dcterms:W3CDTF">2018-11-16T09:21:02Z</dcterms:created>
  <dcterms:modified xsi:type="dcterms:W3CDTF">2022-01-20T15:43:26Z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0x01010094A7C72B2EE9904F80FFC079064A634C</vt:lpwstr>
  </property>
  <property fmtid="{D5CDD505-2E9C-101B-9397-08002B2CF9AE}" pid="3" name="_dlc_DocIdItemGuid">
    <vt:lpwstr>3459b4db-6b78-4af6-9f3a-369b5dd6659e</vt:lpwstr>
  </property>
</Properties>
</file>