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5"/>
    <p:sldMasterId id="2147483674" r:id="rId6"/>
  </p:sldMasterIdLst>
  <p:notesMasterIdLst>
    <p:notesMasterId r:id="rId22"/>
  </p:notesMasterIdLst>
  <p:sldIdLst>
    <p:sldId id="376" r:id="rId7"/>
    <p:sldId id="364" r:id="rId8"/>
    <p:sldId id="366" r:id="rId9"/>
    <p:sldId id="337" r:id="rId10"/>
    <p:sldId id="367" r:id="rId11"/>
    <p:sldId id="343" r:id="rId12"/>
    <p:sldId id="373" r:id="rId13"/>
    <p:sldId id="351" r:id="rId14"/>
    <p:sldId id="368" r:id="rId15"/>
    <p:sldId id="266" r:id="rId16"/>
    <p:sldId id="359" r:id="rId17"/>
    <p:sldId id="328" r:id="rId18"/>
    <p:sldId id="353" r:id="rId19"/>
    <p:sldId id="354" r:id="rId20"/>
    <p:sldId id="331" r:id="rId21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1AB"/>
    <a:srgbClr val="0F84C9"/>
    <a:srgbClr val="B7B145"/>
    <a:srgbClr val="79B829"/>
    <a:srgbClr val="D0103A"/>
    <a:srgbClr val="B7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74"/>
  </p:normalViewPr>
  <p:slideViewPr>
    <p:cSldViewPr snapToGrid="0" snapToObjects="1">
      <p:cViewPr varScale="1">
        <p:scale>
          <a:sx n="171" d="100"/>
          <a:sy n="171" d="100"/>
        </p:scale>
        <p:origin x="496" y="1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788F-707D-4004-A75A-17C661AD8D20}" type="datetimeFigureOut">
              <a:rPr lang="nl-NL" smtClean="0"/>
              <a:t>02-11-2021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8E713-56C2-4B97-B111-2CEA55559A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56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5562A9-3612-43C1-8C12-D922FB51A5FD}" type="slidenum">
              <a:rPr lang="en-US" altLang="nl-NL" sz="1200" u="none"/>
              <a:pPr/>
              <a:t>2</a:t>
            </a:fld>
            <a:endParaRPr lang="en-US" altLang="nl-NL" sz="1200" u="none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2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0913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0913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0913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0913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7D03D4-43E2-4AA3-BACD-9AB100A1A6A7}" type="slidenum">
              <a:rPr lang="en-US" altLang="nl-NL" sz="1200" u="none"/>
              <a:pPr/>
              <a:t>10</a:t>
            </a:fld>
            <a:endParaRPr lang="en-US" altLang="nl-NL" sz="1200" u="none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1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714666" y="1140080"/>
            <a:ext cx="7402748" cy="667890"/>
          </a:xfrm>
          <a:prstGeom prst="rect">
            <a:avLst/>
          </a:prstGeom>
        </p:spPr>
        <p:txBody>
          <a:bodyPr/>
          <a:lstStyle>
            <a:lvl1pPr algn="l">
              <a:defRPr sz="3000" b="1" i="0" cap="none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12" name="Subtitel 2"/>
          <p:cNvSpPr>
            <a:spLocks noGrp="1"/>
          </p:cNvSpPr>
          <p:nvPr>
            <p:ph type="subTitle" idx="1"/>
          </p:nvPr>
        </p:nvSpPr>
        <p:spPr>
          <a:xfrm>
            <a:off x="714665" y="2005879"/>
            <a:ext cx="7402749" cy="22250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rgbClr val="B7B1A9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93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719136" y="1291083"/>
            <a:ext cx="7543260" cy="298047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76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3652029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288866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35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548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5480" y="2028320"/>
            <a:ext cx="3668409" cy="291515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8573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585735" y="2028320"/>
            <a:ext cx="3668409" cy="223670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116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4633814" y="2979362"/>
            <a:ext cx="3665166" cy="1266067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22"/>
          </p:nvPr>
        </p:nvSpPr>
        <p:spPr>
          <a:xfrm>
            <a:off x="741804" y="2986658"/>
            <a:ext cx="3663950" cy="19568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23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410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17974" y="2987706"/>
            <a:ext cx="3665166" cy="1257723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19190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25964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25964" y="2987705"/>
            <a:ext cx="3665166" cy="1955769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2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509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195942"/>
            <a:ext cx="9144000" cy="4947557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4783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34517" y="2874761"/>
            <a:ext cx="5765260" cy="60625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1961AB"/>
                </a:solidFill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4517" y="3481016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0" y="200024"/>
            <a:ext cx="9144000" cy="2490369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651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0"/>
            <a:ext cx="7772400" cy="8572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03239" y="1214437"/>
            <a:ext cx="4010025" cy="362545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65664" y="1214437"/>
            <a:ext cx="4010025" cy="362545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48784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A678-E5A9-4A43-BE85-28A02482600D}" type="datetimeFigureOut">
              <a:rPr lang="nl-NL" smtClean="0"/>
              <a:t>02-11-2021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9211-617F-4D79-B69B-CEBEF5E2D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52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A678-E5A9-4A43-BE85-28A02482600D}" type="datetimeFigureOut">
              <a:rPr lang="nl-NL" smtClean="0"/>
              <a:t>02-11-2021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9211-617F-4D79-B69B-CEBEF5E2D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30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0" y="278767"/>
            <a:ext cx="7543260" cy="612767"/>
          </a:xfrm>
          <a:prstGeom prst="rect">
            <a:avLst/>
          </a:prstGeom>
        </p:spPr>
        <p:txBody>
          <a:bodyPr/>
          <a:lstStyle>
            <a:lvl1pPr>
              <a:defRPr sz="21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968312"/>
            <a:ext cx="7543260" cy="3177297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Segoe UI"/>
              </a:defRPr>
            </a:lvl1pPr>
            <a:lvl2pPr>
              <a:defRPr sz="1500">
                <a:latin typeface="Segoe UI"/>
              </a:defRPr>
            </a:lvl2pPr>
            <a:lvl3pPr>
              <a:defRPr sz="1275">
                <a:latin typeface="Segoe UI"/>
              </a:defRPr>
            </a:lvl3pPr>
            <a:lvl4pPr>
              <a:defRPr sz="1275">
                <a:latin typeface="Segoe UI"/>
              </a:defRPr>
            </a:lvl4pPr>
            <a:lvl5pPr>
              <a:defRPr sz="1275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39775" y="4630341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5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53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719136" y="1291082"/>
            <a:ext cx="7543260" cy="2967409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90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3652029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300623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48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548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5480" y="2028320"/>
            <a:ext cx="3668409" cy="291515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8573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585735" y="2028320"/>
            <a:ext cx="3668409" cy="223670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87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4633814" y="2979362"/>
            <a:ext cx="3665166" cy="128566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22"/>
          </p:nvPr>
        </p:nvSpPr>
        <p:spPr>
          <a:xfrm>
            <a:off x="741804" y="2986658"/>
            <a:ext cx="3663950" cy="19568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23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36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17974" y="2987706"/>
            <a:ext cx="3665166" cy="121853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19190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25964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25964" y="2987705"/>
            <a:ext cx="3665166" cy="1955769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2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11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189410"/>
            <a:ext cx="9144000" cy="4954089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676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34517" y="2874761"/>
            <a:ext cx="5765260" cy="60625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1961AB"/>
                </a:solidFill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4517" y="3481016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0" y="200024"/>
            <a:ext cx="9144000" cy="2490369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14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6F4F372-FC1F-794C-B32B-24B36D80CE27}"/>
              </a:ext>
            </a:extLst>
          </p:cNvPr>
          <p:cNvSpPr/>
          <p:nvPr userDrawn="1"/>
        </p:nvSpPr>
        <p:spPr>
          <a:xfrm>
            <a:off x="0" y="0"/>
            <a:ext cx="9144000" cy="655607"/>
          </a:xfrm>
          <a:prstGeom prst="rect">
            <a:avLst/>
          </a:prstGeom>
          <a:solidFill>
            <a:srgbClr val="196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6952FE-1E71-1042-B674-946962EC1C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9972" y="4400550"/>
            <a:ext cx="1555750" cy="457200"/>
          </a:xfrm>
          <a:prstGeom prst="rect">
            <a:avLst/>
          </a:prstGeom>
        </p:spPr>
      </p:pic>
      <p:pic>
        <p:nvPicPr>
          <p:cNvPr id="4" name="Afbeelding 2" descr="corporate 2 achtergrond 16-9.png">
            <a:extLst>
              <a:ext uri="{FF2B5EF4-FFF2-40B4-BE49-F238E27FC236}">
                <a16:creationId xmlns:a16="http://schemas.microsoft.com/office/drawing/2014/main" id="{40D3BCA6-1245-6C4B-90C0-D81C967522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" b="87253"/>
          <a:stretch/>
        </p:blipFill>
        <p:spPr bwMode="auto">
          <a:xfrm>
            <a:off x="0" y="192832"/>
            <a:ext cx="9144000" cy="46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8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ED0AD06-82C2-4A48-B525-B970C6B1DFEA}"/>
              </a:ext>
            </a:extLst>
          </p:cNvPr>
          <p:cNvSpPr/>
          <p:nvPr userDrawn="1"/>
        </p:nvSpPr>
        <p:spPr>
          <a:xfrm>
            <a:off x="0" y="0"/>
            <a:ext cx="9144000" cy="190800"/>
          </a:xfrm>
          <a:prstGeom prst="rect">
            <a:avLst/>
          </a:prstGeom>
          <a:solidFill>
            <a:srgbClr val="196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5D265A-3FFD-BA40-A1EF-15EE152FC9E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69972" y="4400550"/>
            <a:ext cx="155575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61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62" r:id="rId13"/>
    <p:sldLayoutId id="2147483976" r:id="rId14"/>
    <p:sldLayoutId id="2147483978" r:id="rId15"/>
    <p:sldLayoutId id="2147483980" r:id="rId16"/>
    <p:sldLayoutId id="2147483983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#_Toc66797396"/><Relationship Id="rId3" Type="http://schemas.openxmlformats.org/officeDocument/2006/relationships/hyperlink" Target="#_Toc66797391"/><Relationship Id="rId7" Type="http://schemas.openxmlformats.org/officeDocument/2006/relationships/hyperlink" Target="#_Toc66797395"/><Relationship Id="rId12" Type="http://schemas.openxmlformats.org/officeDocument/2006/relationships/image" Target="../media/image4.tiff"/><Relationship Id="rId2" Type="http://schemas.openxmlformats.org/officeDocument/2006/relationships/hyperlink" Target="#_Toc66797390"/><Relationship Id="rId1" Type="http://schemas.openxmlformats.org/officeDocument/2006/relationships/slideLayout" Target="../slideLayouts/slideLayout3.xml"/><Relationship Id="rId6" Type="http://schemas.openxmlformats.org/officeDocument/2006/relationships/hyperlink" Target="#_Toc66797394"/><Relationship Id="rId11" Type="http://schemas.openxmlformats.org/officeDocument/2006/relationships/hyperlink" Target="#_Toc66797399"/><Relationship Id="rId5" Type="http://schemas.openxmlformats.org/officeDocument/2006/relationships/hyperlink" Target="#_Toc66797393"/><Relationship Id="rId10" Type="http://schemas.openxmlformats.org/officeDocument/2006/relationships/hyperlink" Target="#_Toc66797398"/><Relationship Id="rId4" Type="http://schemas.openxmlformats.org/officeDocument/2006/relationships/hyperlink" Target="#_Toc66797392"/><Relationship Id="rId9" Type="http://schemas.openxmlformats.org/officeDocument/2006/relationships/hyperlink" Target="#_Toc66797397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465" y="470263"/>
            <a:ext cx="7135871" cy="43056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Rechthoek 2"/>
          <p:cNvSpPr/>
          <p:nvPr/>
        </p:nvSpPr>
        <p:spPr>
          <a:xfrm>
            <a:off x="950891" y="1541710"/>
            <a:ext cx="6155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000" b="1" dirty="0"/>
              <a:t>Richtlijn Chronische beademing</a:t>
            </a:r>
          </a:p>
          <a:p>
            <a:endParaRPr lang="nl-NL" sz="3000" dirty="0"/>
          </a:p>
        </p:txBody>
      </p:sp>
      <p:sp>
        <p:nvSpPr>
          <p:cNvPr id="5" name="Tekstvak 4"/>
          <p:cNvSpPr txBox="1"/>
          <p:nvPr/>
        </p:nvSpPr>
        <p:spPr>
          <a:xfrm>
            <a:off x="3603380" y="3408307"/>
            <a:ext cx="527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juli 2021</a:t>
            </a:r>
          </a:p>
          <a:p>
            <a:endParaRPr lang="nl-NL" sz="1400" dirty="0"/>
          </a:p>
          <a:p>
            <a:r>
              <a:rPr lang="nl-NL" sz="1400" dirty="0"/>
              <a:t>dr. Michael Gaytant, voorzitter richtlijn</a:t>
            </a:r>
          </a:p>
          <a:p>
            <a:r>
              <a:rPr lang="nl-NL" sz="1400" dirty="0"/>
              <a:t>Inge Ruys MBA, projectleider richtlijn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5" y="4313342"/>
            <a:ext cx="2294457" cy="5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ABE1046-BCA3-DA42-A833-B34D6001D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781086"/>
            <a:ext cx="1174595" cy="5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3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63257"/>
            <a:ext cx="7772400" cy="857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nl-NL" altLang="nl-NL" sz="1800" dirty="0">
                <a:solidFill>
                  <a:schemeClr val="accent1"/>
                </a:solidFill>
                <a:latin typeface="Verdana" panose="020B0604030504040204" pitchFamily="34" charset="0"/>
              </a:rPr>
              <a:t>Vertegenwoordiging keten</a:t>
            </a:r>
          </a:p>
        </p:txBody>
      </p:sp>
      <p:sp>
        <p:nvSpPr>
          <p:cNvPr id="25603" name="Oval 6"/>
          <p:cNvSpPr>
            <a:spLocks noChangeArrowheads="1"/>
          </p:cNvSpPr>
          <p:nvPr/>
        </p:nvSpPr>
        <p:spPr bwMode="auto">
          <a:xfrm>
            <a:off x="4787505" y="4030267"/>
            <a:ext cx="54769" cy="5476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chemeClr val="tx1"/>
              </a:solidFill>
            </a:endParaRPr>
          </a:p>
        </p:txBody>
      </p:sp>
      <p:pic>
        <p:nvPicPr>
          <p:cNvPr id="256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69" y="402245"/>
            <a:ext cx="2294457" cy="5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kstvak 1"/>
          <p:cNvSpPr txBox="1">
            <a:spLocks noChangeArrowheads="1"/>
          </p:cNvSpPr>
          <p:nvPr/>
        </p:nvSpPr>
        <p:spPr bwMode="auto">
          <a:xfrm>
            <a:off x="1641872" y="1491853"/>
            <a:ext cx="706251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500" b="1" dirty="0">
                <a:solidFill>
                  <a:schemeClr val="tx1"/>
                </a:solidFill>
              </a:rPr>
              <a:t>Voorzitter: </a:t>
            </a:r>
            <a:r>
              <a:rPr lang="nl-NL" altLang="nl-NL" sz="1500" dirty="0">
                <a:solidFill>
                  <a:schemeClr val="tx1"/>
                </a:solidFill>
              </a:rPr>
              <a:t>Prof. dr. Marianne de Visser, neuroloog AMC 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5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500" b="1" dirty="0">
                <a:solidFill>
                  <a:schemeClr val="tx1"/>
                </a:solidFill>
              </a:rPr>
              <a:t>2 CTB artsen</a:t>
            </a:r>
            <a:r>
              <a:rPr lang="nl-NL" altLang="nl-NL" sz="1500" dirty="0">
                <a:solidFill>
                  <a:schemeClr val="tx1"/>
                </a:solidFill>
              </a:rPr>
              <a:t>: Prof. dr. Peter Wijkstra (UMCG), dr. Michael Gaytant (UMCU)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5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500" b="1" dirty="0">
                <a:solidFill>
                  <a:schemeClr val="tx1"/>
                </a:solidFill>
              </a:rPr>
              <a:t>1 CTB </a:t>
            </a:r>
            <a:r>
              <a:rPr lang="nl-NL" altLang="nl-NL" sz="1500" b="1" dirty="0" err="1">
                <a:solidFill>
                  <a:schemeClr val="tx1"/>
                </a:solidFill>
              </a:rPr>
              <a:t>vpk</a:t>
            </a:r>
            <a:r>
              <a:rPr lang="nl-NL" altLang="nl-NL" sz="1500" dirty="0">
                <a:solidFill>
                  <a:schemeClr val="tx1"/>
                </a:solidFill>
              </a:rPr>
              <a:t>: drs. Laura Verweij (UMCU/WKZ)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5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500" b="1" dirty="0">
                <a:solidFill>
                  <a:schemeClr val="tx1"/>
                </a:solidFill>
              </a:rPr>
              <a:t>Revalidatiearts</a:t>
            </a:r>
            <a:r>
              <a:rPr lang="nl-NL" altLang="nl-NL" sz="1500" dirty="0">
                <a:solidFill>
                  <a:schemeClr val="tx1"/>
                </a:solidFill>
              </a:rPr>
              <a:t>: drs. </a:t>
            </a:r>
            <a:r>
              <a:rPr lang="nl-NL" altLang="nl-NL" sz="1500" dirty="0" err="1">
                <a:solidFill>
                  <a:schemeClr val="tx1"/>
                </a:solidFill>
              </a:rPr>
              <a:t>Rineke</a:t>
            </a:r>
            <a:r>
              <a:rPr lang="nl-NL" altLang="nl-NL" sz="1500" dirty="0">
                <a:solidFill>
                  <a:schemeClr val="tx1"/>
                </a:solidFill>
              </a:rPr>
              <a:t> Jaspers </a:t>
            </a:r>
            <a:r>
              <a:rPr lang="nl-NL" altLang="nl-NL" sz="1500" dirty="0" err="1">
                <a:solidFill>
                  <a:schemeClr val="tx1"/>
                </a:solidFill>
              </a:rPr>
              <a:t>Focks</a:t>
            </a:r>
            <a:r>
              <a:rPr lang="nl-NL" altLang="nl-NL" sz="1500" dirty="0">
                <a:solidFill>
                  <a:schemeClr val="tx1"/>
                </a:solidFill>
              </a:rPr>
              <a:t> (Roessingh)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5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500" b="1" dirty="0">
                <a:solidFill>
                  <a:schemeClr val="tx1"/>
                </a:solidFill>
              </a:rPr>
              <a:t>Namens verpleeghuizen/woonvormen</a:t>
            </a:r>
            <a:r>
              <a:rPr lang="nl-NL" altLang="nl-NL" sz="1500" dirty="0">
                <a:solidFill>
                  <a:schemeClr val="tx1"/>
                </a:solidFill>
              </a:rPr>
              <a:t>: Carla Smedema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5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500" b="1" dirty="0">
                <a:solidFill>
                  <a:schemeClr val="tx1"/>
                </a:solidFill>
              </a:rPr>
              <a:t>Namens patiënten</a:t>
            </a:r>
            <a:r>
              <a:rPr lang="nl-NL" altLang="nl-NL" sz="1500" dirty="0">
                <a:solidFill>
                  <a:schemeClr val="tx1"/>
                </a:solidFill>
              </a:rPr>
              <a:t>: drs. Marcel </a:t>
            </a:r>
            <a:r>
              <a:rPr lang="nl-NL" altLang="nl-NL" sz="1500" dirty="0" err="1">
                <a:solidFill>
                  <a:schemeClr val="tx1"/>
                </a:solidFill>
              </a:rPr>
              <a:t>Timmen</a:t>
            </a:r>
            <a:r>
              <a:rPr lang="nl-NL" altLang="nl-NL" sz="1500" dirty="0">
                <a:solidFill>
                  <a:schemeClr val="tx1"/>
                </a:solidFill>
              </a:rPr>
              <a:t> (SN), Peter van der Vlist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5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500" b="1" dirty="0">
                <a:solidFill>
                  <a:schemeClr val="tx1"/>
                </a:solidFill>
              </a:rPr>
              <a:t>Techniek</a:t>
            </a:r>
            <a:r>
              <a:rPr lang="nl-NL" altLang="nl-NL" sz="1500" dirty="0">
                <a:solidFill>
                  <a:schemeClr val="tx1"/>
                </a:solidFill>
              </a:rPr>
              <a:t>: ir. Rens Wientjes (klinisch fysicus UMCU)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500" dirty="0"/>
          </a:p>
          <a:p>
            <a:pPr>
              <a:spcBef>
                <a:spcPct val="0"/>
              </a:spcBef>
              <a:buFontTx/>
              <a:buNone/>
            </a:pPr>
            <a:endParaRPr lang="nl-NL" altLang="nl-NL" sz="1500" dirty="0"/>
          </a:p>
        </p:txBody>
      </p:sp>
      <p:sp>
        <p:nvSpPr>
          <p:cNvPr id="6" name="Tekstvak 5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433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465" y="837808"/>
            <a:ext cx="7135871" cy="43056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724988" y="367546"/>
            <a:ext cx="72204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In samenwerking met en geautoriseerd door</a:t>
            </a:r>
          </a:p>
          <a:p>
            <a:r>
              <a:rPr lang="nl-NL" b="1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Nederlandse vereniging voor anesthesiologie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Nederlandse vereniging voor intensive care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Vereniging voor Keel- Neus- Oorheelkunde en Heelkunde van het Hoofd-Halsgebied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Nederlandse vereniging voor spoedeisende hulpartsen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Nederlandse vereniging voor neurologie (module 1 en 2)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Nederlandse vereniging van revalidatieartsen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Nederlandse vereniging van specialisten ouderengeneeskunde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Nederlandse vereniging van artsen voor verstandelijk beperkten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Nederlands Huisartsengenootschap ( in aanvraag)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Nederlandse vereniging van ziekenhuizen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Nederlandse Federatie van Universitair Medische Centra</a:t>
            </a:r>
          </a:p>
          <a:p>
            <a:pPr>
              <a:lnSpc>
                <a:spcPct val="150000"/>
              </a:lnSpc>
            </a:pPr>
            <a:r>
              <a:rPr lang="nl-NL" sz="1200" dirty="0" err="1"/>
              <a:t>Patiëntenfederatie</a:t>
            </a:r>
            <a:r>
              <a:rPr lang="nl-NL" sz="1200" dirty="0"/>
              <a:t> Nederland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Vereniging Spierziekten Nederland 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Vereniging verpleegkundigen en verzorgenden Nederland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3524AC8-5C49-4F4F-BAFB-6672A5DF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781086"/>
            <a:ext cx="1174595" cy="5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3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69" y="1000231"/>
            <a:ext cx="7135871" cy="43056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EA8E4B-A59A-1240-AF28-7CF17A4A13DB}"/>
              </a:ext>
            </a:extLst>
          </p:cNvPr>
          <p:cNvSpPr txBox="1">
            <a:spLocks/>
          </p:cNvSpPr>
          <p:nvPr/>
        </p:nvSpPr>
        <p:spPr>
          <a:xfrm>
            <a:off x="891878" y="1319570"/>
            <a:ext cx="605592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lphaLcPeriod"/>
            </a:pPr>
            <a:endParaRPr lang="nl-NL" sz="1800" dirty="0"/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nl-NL" sz="1800" dirty="0"/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nl-NL" sz="1800" dirty="0"/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nl-NL" sz="1800" dirty="0"/>
          </a:p>
        </p:txBody>
      </p:sp>
      <p:sp>
        <p:nvSpPr>
          <p:cNvPr id="3" name="Tekstvak 2"/>
          <p:cNvSpPr txBox="1"/>
          <p:nvPr/>
        </p:nvSpPr>
        <p:spPr>
          <a:xfrm>
            <a:off x="3165606" y="205878"/>
            <a:ext cx="401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Modules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E490739-FFE1-A743-96CD-B8627476FC49}"/>
              </a:ext>
            </a:extLst>
          </p:cNvPr>
          <p:cNvSpPr txBox="1">
            <a:spLocks/>
          </p:cNvSpPr>
          <p:nvPr/>
        </p:nvSpPr>
        <p:spPr>
          <a:xfrm>
            <a:off x="1052593" y="1286773"/>
            <a:ext cx="595161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/>
          </a:p>
          <a:p>
            <a:endParaRPr lang="nl-NL" sz="18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88D08F7-6AFF-B243-897F-BA84EF7C4B8B}"/>
              </a:ext>
            </a:extLst>
          </p:cNvPr>
          <p:cNvSpPr txBox="1">
            <a:spLocks/>
          </p:cNvSpPr>
          <p:nvPr/>
        </p:nvSpPr>
        <p:spPr>
          <a:xfrm>
            <a:off x="1117389" y="1308069"/>
            <a:ext cx="6261829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5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1885" y="770461"/>
            <a:ext cx="8752115" cy="416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607219" algn="l"/>
                <a:tab pos="4312444" algn="r"/>
              </a:tabLst>
            </a:pP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1	Verwijzen en indicatie stellen chronische beademing</a:t>
            </a: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r>
              <a:rPr lang="nl-NL" altLang="nl-NL" sz="14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2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	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Instellen op chronische beademing</a:t>
            </a: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r>
              <a:rPr lang="nl-NL" altLang="nl-NL" sz="14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3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	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Transitie naar de verblijfssituatie</a:t>
            </a: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r>
              <a:rPr lang="nl-NL" altLang="nl-NL" sz="14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4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	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Chronische beademing in de verblijfssituatie</a:t>
            </a: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r>
              <a:rPr lang="nl-NL" altLang="nl-NL" sz="14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5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	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Afstemming in de zorgketen voor chronische beademing</a:t>
            </a: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endParaRPr lang="nl-NL" altLang="nl-NL" sz="1400" b="1" u="sng" dirty="0">
              <a:latin typeface="+mn-lt"/>
              <a:ea typeface="Calibri" panose="020F0502020204030204" pitchFamily="34" charset="0"/>
              <a:cs typeface="Times New Roman" panose="02020603050405020304" pitchFamily="18" charset="0"/>
              <a:hlinkClick r:id="rId7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r>
              <a:rPr kumimoji="0" lang="nl-NL" altLang="nl-NL" sz="1400" b="1" i="0" u="sng" strike="noStrike" cap="none" normalizeH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6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	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Apparatuur en disposables</a:t>
            </a: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r>
              <a:rPr lang="nl-NL" altLang="nl-NL" sz="14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7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	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Scholing ten behoeve van chronische beademing</a:t>
            </a: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r>
              <a:rPr lang="nl-NL" altLang="nl-NL" sz="14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8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	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Vervoer/ambulance/reizen</a:t>
            </a: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r>
              <a:rPr lang="nl-NL" altLang="nl-NL" sz="14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9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	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Transitie chronisch beademde kinderen naar volwassenen zorg</a:t>
            </a: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defTabSz="685800">
              <a:tabLst>
                <a:tab pos="607219" algn="l"/>
                <a:tab pos="4312444" algn="r"/>
              </a:tabLst>
            </a:pPr>
            <a:r>
              <a:rPr lang="nl-NL" altLang="nl-NL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</a:t>
            </a:r>
            <a:r>
              <a:rPr kumimoji="0" lang="nl-NL" altLang="nl-NL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10 	Beëindigen van de chronische beademing</a:t>
            </a:r>
            <a:endParaRPr kumimoji="0" lang="nl-NL" altLang="nl-NL" sz="1400" b="1" i="0" u="sng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8423FB6-6055-CB48-A9BB-79287AABF7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6336" y="781086"/>
            <a:ext cx="1174595" cy="5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0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349" y="1271294"/>
            <a:ext cx="5351903" cy="32292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EA8E4B-A59A-1240-AF28-7CF17A4A13DB}"/>
              </a:ext>
            </a:extLst>
          </p:cNvPr>
          <p:cNvSpPr txBox="1">
            <a:spLocks/>
          </p:cNvSpPr>
          <p:nvPr/>
        </p:nvSpPr>
        <p:spPr>
          <a:xfrm>
            <a:off x="1811908" y="1510797"/>
            <a:ext cx="6044066" cy="3342462"/>
          </a:xfrm>
          <a:prstGeom prst="rect">
            <a:avLst/>
          </a:prstGeom>
        </p:spPr>
        <p:txBody>
          <a:bodyPr vert="horz" lIns="51435" tIns="25718" rIns="51435" bIns="25718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9322" indent="-289322">
              <a:buFont typeface="+mj-lt"/>
              <a:buAutoNum type="alphaLcPeriod"/>
            </a:pPr>
            <a:endParaRPr lang="nl-NL" sz="1350" dirty="0"/>
          </a:p>
          <a:p>
            <a:pPr marL="289322" indent="-289322" algn="l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1400" dirty="0" err="1"/>
              <a:t>Evidence</a:t>
            </a:r>
            <a:r>
              <a:rPr lang="nl-NL" sz="1400" dirty="0"/>
              <a:t> </a:t>
            </a:r>
            <a:r>
              <a:rPr lang="nl-NL" sz="1400" dirty="0" err="1"/>
              <a:t>based</a:t>
            </a:r>
            <a:r>
              <a:rPr lang="nl-NL" sz="1400" dirty="0"/>
              <a:t>- veel meer onderzoek en geleverd bewijs</a:t>
            </a:r>
          </a:p>
          <a:p>
            <a:pPr marL="289322" indent="-289322" algn="l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1400" dirty="0"/>
              <a:t>Veel preciezere indeling in categorieën/indicatiegebieden/COPD</a:t>
            </a:r>
          </a:p>
          <a:p>
            <a:pPr marL="289322" indent="-289322" algn="l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1400" dirty="0"/>
              <a:t>Veel meer aandacht voor eigen keuzes patiënt </a:t>
            </a:r>
            <a:r>
              <a:rPr lang="nl-NL" sz="1400" dirty="0" err="1"/>
              <a:t>tov</a:t>
            </a:r>
            <a:r>
              <a:rPr lang="nl-NL" sz="1400" dirty="0"/>
              <a:t> adviezen CTB</a:t>
            </a:r>
          </a:p>
          <a:p>
            <a:pPr marL="289322" indent="-289322" algn="l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1400" dirty="0"/>
              <a:t>Uitgebreide rol patiënten bij ontwikkeling richtlijn</a:t>
            </a:r>
          </a:p>
          <a:p>
            <a:pPr marL="289322" indent="-289322" algn="l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1400" dirty="0"/>
              <a:t>Thuis instellen</a:t>
            </a:r>
          </a:p>
          <a:p>
            <a:pPr marL="289322" indent="-289322" algn="l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sz="1400" dirty="0"/>
              <a:t>Vliegen met beademing</a:t>
            </a:r>
          </a:p>
          <a:p>
            <a:pPr algn="l">
              <a:lnSpc>
                <a:spcPct val="150000"/>
              </a:lnSpc>
            </a:pPr>
            <a:endParaRPr lang="nl-NL" sz="1350" dirty="0"/>
          </a:p>
          <a:p>
            <a:endParaRPr lang="nl-NL" sz="1350" dirty="0"/>
          </a:p>
          <a:p>
            <a:pPr marL="289322" indent="-289322">
              <a:buFont typeface="Arial" panose="020B0604020202020204" pitchFamily="34" charset="0"/>
              <a:buAutoNum type="arabicPeriod"/>
            </a:pPr>
            <a:endParaRPr lang="nl-NL" sz="1350" dirty="0"/>
          </a:p>
          <a:p>
            <a:pPr marL="289322" indent="-289322">
              <a:buFont typeface="Arial" panose="020B0604020202020204" pitchFamily="34" charset="0"/>
              <a:buAutoNum type="arabicPeriod"/>
            </a:pPr>
            <a:endParaRPr lang="nl-NL" sz="1350" dirty="0"/>
          </a:p>
          <a:p>
            <a:pPr marL="289322" indent="-289322">
              <a:buFont typeface="Arial" panose="020B0604020202020204" pitchFamily="34" charset="0"/>
              <a:buAutoNum type="arabicPeriod"/>
            </a:pPr>
            <a:endParaRPr lang="nl-NL" sz="1350" dirty="0"/>
          </a:p>
        </p:txBody>
      </p:sp>
      <p:sp>
        <p:nvSpPr>
          <p:cNvPr id="3" name="Tekstvak 2"/>
          <p:cNvSpPr txBox="1"/>
          <p:nvPr/>
        </p:nvSpPr>
        <p:spPr>
          <a:xfrm>
            <a:off x="3884004" y="906372"/>
            <a:ext cx="301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Nieuw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744FB37-B82D-BD42-A5F5-BF5B2A916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781086"/>
            <a:ext cx="1174595" cy="5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8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349" y="1271294"/>
            <a:ext cx="5351903" cy="32292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EA8E4B-A59A-1240-AF28-7CF17A4A13DB}"/>
              </a:ext>
            </a:extLst>
          </p:cNvPr>
          <p:cNvSpPr txBox="1">
            <a:spLocks/>
          </p:cNvSpPr>
          <p:nvPr/>
        </p:nvSpPr>
        <p:spPr>
          <a:xfrm>
            <a:off x="1811909" y="1632615"/>
            <a:ext cx="4541946" cy="2750260"/>
          </a:xfrm>
          <a:prstGeom prst="rect">
            <a:avLst/>
          </a:prstGeom>
        </p:spPr>
        <p:txBody>
          <a:bodyPr vert="horz" lIns="51435" tIns="25718" rIns="51435" bIns="25718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9322" indent="-289322">
              <a:buFont typeface="+mj-lt"/>
              <a:buAutoNum type="alphaLcPeriod"/>
            </a:pPr>
            <a:endParaRPr lang="nl-NL" sz="1350" dirty="0"/>
          </a:p>
          <a:p>
            <a:pPr marL="289322" indent="-289322">
              <a:buFont typeface="Arial" panose="020B0604020202020204" pitchFamily="34" charset="0"/>
              <a:buAutoNum type="arabicPeriod"/>
            </a:pPr>
            <a:endParaRPr lang="nl-NL" sz="1350" dirty="0"/>
          </a:p>
          <a:p>
            <a:pPr marL="289322" indent="-289322">
              <a:buFont typeface="Arial" panose="020B0604020202020204" pitchFamily="34" charset="0"/>
              <a:buAutoNum type="arabicPeriod"/>
            </a:pPr>
            <a:endParaRPr lang="nl-NL" sz="1350" dirty="0"/>
          </a:p>
          <a:p>
            <a:pPr marL="289322" indent="-289322">
              <a:buFont typeface="Arial" panose="020B0604020202020204" pitchFamily="34" charset="0"/>
              <a:buAutoNum type="arabicPeriod"/>
            </a:pPr>
            <a:endParaRPr lang="nl-NL" sz="1350" dirty="0"/>
          </a:p>
        </p:txBody>
      </p:sp>
      <p:sp>
        <p:nvSpPr>
          <p:cNvPr id="3" name="Tekstvak 2"/>
          <p:cNvSpPr txBox="1"/>
          <p:nvPr/>
        </p:nvSpPr>
        <p:spPr>
          <a:xfrm>
            <a:off x="3700901" y="917760"/>
            <a:ext cx="301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Nieuw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E490739-FFE1-A743-96CD-B8627476FC49}"/>
              </a:ext>
            </a:extLst>
          </p:cNvPr>
          <p:cNvSpPr txBox="1">
            <a:spLocks/>
          </p:cNvSpPr>
          <p:nvPr/>
        </p:nvSpPr>
        <p:spPr>
          <a:xfrm>
            <a:off x="1932444" y="1380233"/>
            <a:ext cx="5707221" cy="3473026"/>
          </a:xfrm>
          <a:prstGeom prst="rect">
            <a:avLst/>
          </a:prstGeom>
        </p:spPr>
        <p:txBody>
          <a:bodyPr vert="horz" lIns="51435" tIns="25718" rIns="51435" bIns="25718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350" dirty="0"/>
          </a:p>
          <a:p>
            <a:pPr algn="l">
              <a:lnSpc>
                <a:spcPct val="150000"/>
              </a:lnSpc>
            </a:pPr>
            <a:r>
              <a:rPr lang="nl-NL" sz="1350" dirty="0"/>
              <a:t>7.   Scholing en toetsing- </a:t>
            </a:r>
          </a:p>
          <a:p>
            <a:pPr algn="l">
              <a:lnSpc>
                <a:spcPct val="150000"/>
              </a:lnSpc>
            </a:pPr>
            <a:r>
              <a:rPr lang="nl-NL" sz="1350" dirty="0"/>
              <a:t>	-uitgewerkt en aansluiting op LMS</a:t>
            </a:r>
          </a:p>
          <a:p>
            <a:pPr algn="l">
              <a:lnSpc>
                <a:spcPct val="150000"/>
              </a:lnSpc>
            </a:pPr>
            <a:r>
              <a:rPr lang="nl-NL" sz="1350" dirty="0"/>
              <a:t>	-risicovolle en voorbehouden handelingen</a:t>
            </a:r>
          </a:p>
          <a:p>
            <a:pPr algn="l">
              <a:lnSpc>
                <a:spcPct val="150000"/>
              </a:lnSpc>
            </a:pPr>
            <a:r>
              <a:rPr lang="nl-NL" sz="1350" dirty="0"/>
              <a:t>8.   Transitie kind naar volwassenenzorg</a:t>
            </a:r>
          </a:p>
          <a:p>
            <a:pPr marL="257175" indent="-257175" algn="l">
              <a:lnSpc>
                <a:spcPct val="150000"/>
              </a:lnSpc>
              <a:buAutoNum type="arabicPeriod" startAt="9"/>
            </a:pPr>
            <a:r>
              <a:rPr lang="nl-NL" sz="1350" dirty="0"/>
              <a:t>Mogelijk maken meenemen eigen </a:t>
            </a:r>
            <a:r>
              <a:rPr lang="nl-NL" sz="1350" dirty="0" err="1"/>
              <a:t>PGB’ers</a:t>
            </a:r>
            <a:r>
              <a:rPr lang="nl-NL" sz="1350" dirty="0"/>
              <a:t> in ZH</a:t>
            </a:r>
          </a:p>
          <a:p>
            <a:pPr marL="257175" indent="-257175" algn="l">
              <a:lnSpc>
                <a:spcPct val="150000"/>
              </a:lnSpc>
              <a:buAutoNum type="arabicPeriod" startAt="9"/>
            </a:pPr>
            <a:r>
              <a:rPr lang="nl-NL" sz="1350" dirty="0"/>
              <a:t>Staken van de chronische beademing</a:t>
            </a:r>
          </a:p>
          <a:p>
            <a:pPr marL="257175" indent="-257175" algn="l">
              <a:lnSpc>
                <a:spcPct val="150000"/>
              </a:lnSpc>
              <a:buAutoNum type="arabicPeriod" startAt="9"/>
            </a:pPr>
            <a:r>
              <a:rPr lang="nl-NL" sz="1350" dirty="0"/>
              <a:t>Digitaal document =&gt; dynamisch</a:t>
            </a:r>
          </a:p>
          <a:p>
            <a:pPr marL="257175" indent="-257175" algn="l">
              <a:lnSpc>
                <a:spcPct val="150000"/>
              </a:lnSpc>
              <a:buAutoNum type="arabicPeriod" startAt="9"/>
            </a:pPr>
            <a:endParaRPr lang="nl-NL" sz="1350" dirty="0"/>
          </a:p>
          <a:p>
            <a:endParaRPr lang="nl-NL" sz="1350" dirty="0"/>
          </a:p>
        </p:txBody>
      </p:sp>
      <p:sp>
        <p:nvSpPr>
          <p:cNvPr id="7" name="Tekstvak 6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DF04A07-B26A-C34E-A7A0-391D0C078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781086"/>
            <a:ext cx="1174595" cy="5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1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465" y="837808"/>
            <a:ext cx="7135871" cy="43056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EA8E4B-A59A-1240-AF28-7CF17A4A13DB}"/>
              </a:ext>
            </a:extLst>
          </p:cNvPr>
          <p:cNvSpPr txBox="1">
            <a:spLocks/>
          </p:cNvSpPr>
          <p:nvPr/>
        </p:nvSpPr>
        <p:spPr>
          <a:xfrm>
            <a:off x="891878" y="1319570"/>
            <a:ext cx="605592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lphaLcPeriod"/>
            </a:pPr>
            <a:endParaRPr lang="nl-NL" sz="1800" dirty="0"/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nl-NL" sz="1800" dirty="0"/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nl-NL" sz="1800" dirty="0"/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nl-NL" sz="1800" dirty="0"/>
          </a:p>
        </p:txBody>
      </p:sp>
      <p:sp>
        <p:nvSpPr>
          <p:cNvPr id="3" name="Tekstvak 2"/>
          <p:cNvSpPr txBox="1"/>
          <p:nvPr/>
        </p:nvSpPr>
        <p:spPr>
          <a:xfrm>
            <a:off x="3067635" y="426568"/>
            <a:ext cx="401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Kennislacunes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E490739-FFE1-A743-96CD-B8627476FC49}"/>
              </a:ext>
            </a:extLst>
          </p:cNvPr>
          <p:cNvSpPr txBox="1">
            <a:spLocks/>
          </p:cNvSpPr>
          <p:nvPr/>
        </p:nvSpPr>
        <p:spPr>
          <a:xfrm>
            <a:off x="1052593" y="1286773"/>
            <a:ext cx="595161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/>
          </a:p>
          <a:p>
            <a:endParaRPr lang="nl-NL" sz="18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88D08F7-6AFF-B243-897F-BA84EF7C4B8B}"/>
              </a:ext>
            </a:extLst>
          </p:cNvPr>
          <p:cNvSpPr txBox="1">
            <a:spLocks/>
          </p:cNvSpPr>
          <p:nvPr/>
        </p:nvSpPr>
        <p:spPr>
          <a:xfrm>
            <a:off x="1097280" y="1308069"/>
            <a:ext cx="693046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50" dirty="0"/>
          </a:p>
          <a:p>
            <a:pPr algn="l"/>
            <a:r>
              <a:rPr lang="nl-NL" sz="1650" dirty="0"/>
              <a:t>1. Nader onderzoek naar het effect van de hoestmachine</a:t>
            </a:r>
          </a:p>
          <a:p>
            <a:pPr algn="l"/>
            <a:endParaRPr lang="nl-NL" sz="1650" dirty="0"/>
          </a:p>
          <a:p>
            <a:pPr algn="l"/>
            <a:r>
              <a:rPr lang="nl-NL" sz="1650" dirty="0"/>
              <a:t>	=&gt; 2 prospectieve onderzoeken (SMA en M. </a:t>
            </a:r>
            <a:r>
              <a:rPr lang="nl-NL" sz="1650" dirty="0" err="1"/>
              <a:t>Duchenne</a:t>
            </a:r>
            <a:r>
              <a:rPr lang="nl-NL" sz="1650" dirty="0"/>
              <a:t>)</a:t>
            </a:r>
          </a:p>
          <a:p>
            <a:pPr algn="l"/>
            <a:endParaRPr lang="nl-NL" sz="1650" dirty="0"/>
          </a:p>
          <a:p>
            <a:pPr algn="l"/>
            <a:r>
              <a:rPr lang="nl-NL" sz="1650" dirty="0"/>
              <a:t>2. Nader onderzoek naar juiste moment van starten bij de juiste patient</a:t>
            </a:r>
          </a:p>
          <a:p>
            <a:pPr algn="l"/>
            <a:endParaRPr lang="nl-NL" sz="1650" dirty="0"/>
          </a:p>
          <a:p>
            <a:pPr algn="l"/>
            <a:r>
              <a:rPr lang="nl-NL" sz="1650" dirty="0"/>
              <a:t>	=&gt; ALS (INITIALS), </a:t>
            </a:r>
            <a:r>
              <a:rPr lang="nl-NL" sz="1650" dirty="0" err="1"/>
              <a:t>Myotone</a:t>
            </a:r>
            <a:r>
              <a:rPr lang="nl-NL" sz="1650" dirty="0"/>
              <a:t> dystrofie (REMEDY), COPD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878007E-E811-774D-A865-B73656820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781086"/>
            <a:ext cx="1174595" cy="5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2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0430" y="1214437"/>
            <a:ext cx="6895983" cy="3787379"/>
          </a:xfrm>
          <a:noFill/>
        </p:spPr>
        <p:txBody>
          <a:bodyPr/>
          <a:lstStyle/>
          <a:p>
            <a:pPr marL="271463" indent="-271463">
              <a:lnSpc>
                <a:spcPts val="2475"/>
              </a:lnSpc>
            </a:pPr>
            <a:r>
              <a:rPr lang="en-US" altLang="nl-NL" dirty="0">
                <a:solidFill>
                  <a:schemeClr val="tx1"/>
                </a:solidFill>
              </a:rPr>
              <a:t>2009-2010: </a:t>
            </a:r>
            <a:r>
              <a:rPr lang="en-US" altLang="nl-NL" dirty="0" err="1">
                <a:solidFill>
                  <a:schemeClr val="tx1"/>
                </a:solidFill>
              </a:rPr>
              <a:t>onderzoek</a:t>
            </a:r>
            <a:r>
              <a:rPr lang="en-US" altLang="nl-NL" dirty="0">
                <a:solidFill>
                  <a:schemeClr val="tx1"/>
                </a:solidFill>
              </a:rPr>
              <a:t> IGJ  =&gt; Augustus 2010 rapport =&gt;</a:t>
            </a:r>
          </a:p>
          <a:p>
            <a:pPr marL="271463" indent="-271463">
              <a:lnSpc>
                <a:spcPts val="2475"/>
              </a:lnSpc>
              <a:buFontTx/>
              <a:buChar char="-"/>
            </a:pPr>
            <a:endParaRPr lang="en-US" altLang="nl-NL" dirty="0"/>
          </a:p>
          <a:p>
            <a:pPr marL="271463" indent="-271463">
              <a:lnSpc>
                <a:spcPts val="2475"/>
              </a:lnSpc>
            </a:pPr>
            <a:r>
              <a:rPr lang="en-US" altLang="nl-NL" dirty="0">
                <a:solidFill>
                  <a:schemeClr val="accent1"/>
                </a:solidFill>
              </a:rPr>
              <a:t>‘</a:t>
            </a:r>
            <a:r>
              <a:rPr lang="en-US" altLang="nl-NL" dirty="0" err="1">
                <a:solidFill>
                  <a:schemeClr val="accent1"/>
                </a:solidFill>
              </a:rPr>
              <a:t>Chronische</a:t>
            </a:r>
            <a:r>
              <a:rPr lang="en-US" altLang="nl-NL" dirty="0">
                <a:solidFill>
                  <a:schemeClr val="accent1"/>
                </a:solidFill>
              </a:rPr>
              <a:t> </a:t>
            </a:r>
            <a:r>
              <a:rPr lang="en-US" altLang="nl-NL" dirty="0" err="1">
                <a:solidFill>
                  <a:schemeClr val="accent1"/>
                </a:solidFill>
              </a:rPr>
              <a:t>beademing</a:t>
            </a:r>
            <a:r>
              <a:rPr lang="en-US" altLang="nl-NL" dirty="0">
                <a:solidFill>
                  <a:schemeClr val="accent1"/>
                </a:solidFill>
              </a:rPr>
              <a:t> </a:t>
            </a:r>
            <a:r>
              <a:rPr lang="en-US" altLang="nl-NL" dirty="0" err="1">
                <a:solidFill>
                  <a:schemeClr val="accent1"/>
                </a:solidFill>
              </a:rPr>
              <a:t>vereist</a:t>
            </a:r>
            <a:r>
              <a:rPr lang="en-US" altLang="nl-NL" dirty="0">
                <a:solidFill>
                  <a:schemeClr val="accent1"/>
                </a:solidFill>
              </a:rPr>
              <a:t> </a:t>
            </a:r>
            <a:r>
              <a:rPr lang="en-US" altLang="nl-NL" dirty="0" err="1">
                <a:solidFill>
                  <a:schemeClr val="accent1"/>
                </a:solidFill>
              </a:rPr>
              <a:t>betere</a:t>
            </a:r>
            <a:r>
              <a:rPr lang="en-US" altLang="nl-NL" dirty="0">
                <a:solidFill>
                  <a:schemeClr val="accent1"/>
                </a:solidFill>
              </a:rPr>
              <a:t> </a:t>
            </a:r>
            <a:r>
              <a:rPr lang="en-US" altLang="nl-NL" dirty="0" err="1">
                <a:solidFill>
                  <a:schemeClr val="accent1"/>
                </a:solidFill>
              </a:rPr>
              <a:t>afstemming</a:t>
            </a:r>
            <a:r>
              <a:rPr lang="en-US" altLang="nl-NL" dirty="0">
                <a:solidFill>
                  <a:schemeClr val="accent1"/>
                </a:solidFill>
              </a:rPr>
              <a:t>’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286501" y="5715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chemeClr val="tx1"/>
              </a:solidFill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186113" y="456485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41DA790-B684-A14F-BB3C-99D73774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624" y="4032896"/>
            <a:ext cx="1174595" cy="5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0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2100">
                <a:solidFill>
                  <a:srgbClr val="FFFF00"/>
                </a:solidFill>
              </a:rPr>
              <a:t>Gevolgen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986" y="1169989"/>
            <a:ext cx="8059614" cy="3086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t-BR" altLang="nl-NL" dirty="0"/>
          </a:p>
          <a:p>
            <a:pPr marL="0" indent="0">
              <a:buNone/>
              <a:defRPr/>
            </a:pPr>
            <a:r>
              <a:rPr lang="nl-NL" altLang="nl-NL" sz="2800" b="1" dirty="0"/>
              <a:t>Maatregel =&gt; opstellen veldnorm</a:t>
            </a:r>
          </a:p>
          <a:p>
            <a:pPr marL="0" indent="0">
              <a:buNone/>
              <a:defRPr/>
            </a:pPr>
            <a:endParaRPr lang="nl-NL" altLang="nl-NL" sz="2800" b="1" dirty="0"/>
          </a:p>
          <a:p>
            <a:pPr marL="0" indent="0">
              <a:buNone/>
              <a:defRPr/>
            </a:pPr>
            <a:r>
              <a:rPr lang="nl-NL" altLang="nl-NL" sz="1600" b="1" dirty="0"/>
              <a:t>Verantwoordelijkheid VSCA</a:t>
            </a:r>
          </a:p>
          <a:p>
            <a:pPr marL="0" indent="0">
              <a:buNone/>
              <a:defRPr/>
            </a:pPr>
            <a:r>
              <a:rPr lang="nl-NL" altLang="nl-NL" sz="1600" b="1" dirty="0"/>
              <a:t>Keten rondom chronisch beademde patiënt betrokken bij opstellen veldnorm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altLang="nl-NL" b="1" dirty="0"/>
          </a:p>
          <a:p>
            <a:pPr marL="0" indent="0">
              <a:buNone/>
              <a:defRPr/>
            </a:pPr>
            <a:r>
              <a:rPr lang="nl-NL" altLang="nl-NL" b="1" dirty="0"/>
              <a:t> </a:t>
            </a:r>
            <a:endParaRPr lang="nl-NL" alt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67B2BB-5991-A04B-B315-C8539EDE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781086"/>
            <a:ext cx="1174595" cy="5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2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58416"/>
            <a:ext cx="5842397" cy="57388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nl-NL" altLang="nl-NL" sz="1800" dirty="0">
                <a:solidFill>
                  <a:schemeClr val="accent1"/>
                </a:solidFill>
                <a:latin typeface="Verdana" panose="020B0604030504040204" pitchFamily="34" charset="0"/>
              </a:rPr>
              <a:t>keten chronische beademing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157" y="1189435"/>
            <a:ext cx="5841206" cy="3086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71475" indent="-371475" eaLnBrk="1" hangingPunct="1">
              <a:lnSpc>
                <a:spcPct val="140000"/>
              </a:lnSpc>
              <a:buNone/>
            </a:pPr>
            <a:endParaRPr lang="nl-NL" altLang="nl-NL" b="1">
              <a:solidFill>
                <a:srgbClr val="888888"/>
              </a:solidFill>
            </a:endParaRPr>
          </a:p>
          <a:p>
            <a:pPr marL="371475" indent="-371475" eaLnBrk="1" hangingPunct="1">
              <a:lnSpc>
                <a:spcPct val="140000"/>
              </a:lnSpc>
            </a:pPr>
            <a:endParaRPr lang="nl-NL" altLang="nl-NL" b="1"/>
          </a:p>
          <a:p>
            <a:pPr marL="371475" indent="-371475" eaLnBrk="1" hangingPunct="1">
              <a:buNone/>
            </a:pPr>
            <a:endParaRPr lang="nl-NL" altLang="nl-NL" sz="1125" b="1"/>
          </a:p>
        </p:txBody>
      </p:sp>
      <p:pic>
        <p:nvPicPr>
          <p:cNvPr id="56324" name="Picture 4" descr="keten thuisbeade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2" y="1275160"/>
            <a:ext cx="4536281" cy="32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keten thuisbeade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97" y="1289026"/>
            <a:ext cx="4536281" cy="32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5692685" y="666535"/>
            <a:ext cx="1662113" cy="41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1500" dirty="0">
                <a:solidFill>
                  <a:schemeClr val="tx1"/>
                </a:solidFill>
              </a:rPr>
              <a:t>Longarts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l-NL" altLang="nl-NL" sz="1500" dirty="0">
                <a:solidFill>
                  <a:schemeClr val="tx1"/>
                </a:solidFill>
              </a:rPr>
              <a:t>Revalidatiearts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l-NL" altLang="nl-NL" sz="1500" dirty="0">
                <a:solidFill>
                  <a:schemeClr val="tx1"/>
                </a:solidFill>
              </a:rPr>
              <a:t>Neuroloog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l-NL" altLang="nl-NL" sz="1500" dirty="0">
                <a:solidFill>
                  <a:schemeClr val="tx1"/>
                </a:solidFill>
              </a:rPr>
              <a:t>Intensivist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l-NL" altLang="nl-NL" sz="1500" dirty="0">
                <a:solidFill>
                  <a:schemeClr val="tx1"/>
                </a:solidFill>
              </a:rPr>
              <a:t>Kinderarts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l-NL" altLang="nl-NL" sz="1500" dirty="0">
                <a:solidFill>
                  <a:schemeClr val="tx1"/>
                </a:solidFill>
              </a:rPr>
              <a:t>Huisarts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l-NL" altLang="nl-NL" sz="1500" dirty="0">
                <a:solidFill>
                  <a:schemeClr val="tx1"/>
                </a:solidFill>
              </a:rPr>
              <a:t>verpleeghuisarts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l-NL" altLang="nl-NL" sz="1500" dirty="0">
                <a:solidFill>
                  <a:schemeClr val="tx1"/>
                </a:solidFill>
              </a:rPr>
              <a:t>CTB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l-NL" altLang="nl-NL" sz="1500" dirty="0" err="1">
                <a:solidFill>
                  <a:schemeClr val="tx1"/>
                </a:solidFill>
              </a:rPr>
              <a:t>Longafd</a:t>
            </a:r>
            <a:r>
              <a:rPr lang="nl-NL" altLang="nl-NL" sz="1500" dirty="0">
                <a:solidFill>
                  <a:schemeClr val="tx1"/>
                </a:solidFill>
              </a:rPr>
              <a:t>/MC/IC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l-NL" altLang="nl-NL" sz="1500" dirty="0">
                <a:solidFill>
                  <a:schemeClr val="tx1"/>
                </a:solidFill>
              </a:rPr>
              <a:t>Patiënt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l-NL" altLang="nl-NL" sz="1500" dirty="0">
                <a:solidFill>
                  <a:schemeClr val="tx1"/>
                </a:solidFill>
              </a:rPr>
              <a:t>Leveranciers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l-NL" altLang="nl-NL" sz="1500" dirty="0" err="1">
                <a:solidFill>
                  <a:schemeClr val="tx1"/>
                </a:solidFill>
              </a:rPr>
              <a:t>Vpk</a:t>
            </a:r>
            <a:r>
              <a:rPr lang="nl-NL" altLang="nl-NL" sz="1500" dirty="0">
                <a:solidFill>
                  <a:schemeClr val="tx1"/>
                </a:solidFill>
              </a:rPr>
              <a:t>/mantelzorg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3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94235" y="844154"/>
            <a:ext cx="6263878" cy="4049315"/>
          </a:xfrm>
        </p:spPr>
        <p:txBody>
          <a:bodyPr/>
          <a:lstStyle/>
          <a:p>
            <a:pPr marL="0" indent="0" eaLnBrk="1" hangingPunct="1">
              <a:buNone/>
            </a:pPr>
            <a:endParaRPr lang="nl-NL" altLang="nl-NL" sz="1275" b="1"/>
          </a:p>
          <a:p>
            <a:pPr marL="0" indent="0" algn="ctr" eaLnBrk="1" hangingPunct="1">
              <a:buNone/>
            </a:pPr>
            <a:endParaRPr lang="nl-NL" altLang="nl-NL" sz="2550" b="1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818085" y="250031"/>
            <a:ext cx="37254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nl-NL" altLang="nl-NL" sz="1800">
              <a:solidFill>
                <a:schemeClr val="tx1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654029" y="403980"/>
            <a:ext cx="340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1800" b="1" dirty="0">
                <a:solidFill>
                  <a:schemeClr val="tx2"/>
                </a:solidFill>
              </a:rPr>
              <a:t>18 januari 2012</a:t>
            </a:r>
          </a:p>
        </p:txBody>
      </p:sp>
      <p:sp>
        <p:nvSpPr>
          <p:cNvPr id="45061" name="AutoShape 5" descr="9k="/>
          <p:cNvSpPr>
            <a:spLocks noChangeAspect="1" noChangeArrowheads="1"/>
          </p:cNvSpPr>
          <p:nvPr/>
        </p:nvSpPr>
        <p:spPr bwMode="auto">
          <a:xfrm>
            <a:off x="1275160" y="34529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nl-NL" altLang="nl-NL" sz="1800">
              <a:solidFill>
                <a:schemeClr val="tx1"/>
              </a:solidFill>
            </a:endParaRPr>
          </a:p>
        </p:txBody>
      </p:sp>
      <p:pic>
        <p:nvPicPr>
          <p:cNvPr id="45062" name="Picture 6" descr="voorkant%20veldnorm%20295pix_tcm294-327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66" y="1329929"/>
            <a:ext cx="2376488" cy="328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AutoShape 7" descr="2Q=="/>
          <p:cNvSpPr>
            <a:spLocks noChangeAspect="1" noChangeArrowheads="1"/>
          </p:cNvSpPr>
          <p:nvPr/>
        </p:nvSpPr>
        <p:spPr bwMode="auto">
          <a:xfrm>
            <a:off x="3950494" y="1985963"/>
            <a:ext cx="124301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nl-NL" altLang="nl-NL" sz="1800">
              <a:solidFill>
                <a:schemeClr val="tx1"/>
              </a:solidFill>
            </a:endParaRPr>
          </a:p>
        </p:txBody>
      </p:sp>
      <p:sp>
        <p:nvSpPr>
          <p:cNvPr id="45064" name="AutoShape 8" descr="2Q=="/>
          <p:cNvSpPr>
            <a:spLocks noChangeAspect="1" noChangeArrowheads="1"/>
          </p:cNvSpPr>
          <p:nvPr/>
        </p:nvSpPr>
        <p:spPr bwMode="auto">
          <a:xfrm>
            <a:off x="3950494" y="1985963"/>
            <a:ext cx="124301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nl-NL" altLang="nl-NL" sz="1800">
              <a:solidFill>
                <a:schemeClr val="tx1"/>
              </a:solidFill>
            </a:endParaRPr>
          </a:p>
        </p:txBody>
      </p:sp>
      <p:sp>
        <p:nvSpPr>
          <p:cNvPr id="45065" name="AutoShape 9" descr="2Q=="/>
          <p:cNvSpPr>
            <a:spLocks noChangeAspect="1" noChangeArrowheads="1"/>
          </p:cNvSpPr>
          <p:nvPr/>
        </p:nvSpPr>
        <p:spPr bwMode="auto">
          <a:xfrm>
            <a:off x="3746898" y="1793081"/>
            <a:ext cx="1650206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nl-NL" altLang="nl-NL" sz="1800">
              <a:solidFill>
                <a:schemeClr val="tx1"/>
              </a:solidFill>
            </a:endParaRPr>
          </a:p>
        </p:txBody>
      </p:sp>
      <p:pic>
        <p:nvPicPr>
          <p:cNvPr id="45066" name="Picture 10" descr="Overhandiging%20veld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72" y="1762125"/>
            <a:ext cx="2538413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Tekstvak 1"/>
          <p:cNvSpPr txBox="1">
            <a:spLocks noChangeArrowheads="1"/>
          </p:cNvSpPr>
          <p:nvPr/>
        </p:nvSpPr>
        <p:spPr bwMode="auto">
          <a:xfrm>
            <a:off x="5193506" y="4299347"/>
            <a:ext cx="186332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050" b="1"/>
              <a:t>18 januari 2012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749D2A7-2A95-B14A-9DDA-8CC501CE6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781086"/>
            <a:ext cx="1174595" cy="5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1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br>
              <a:rPr lang="nl-NL" altLang="nl-NL" sz="2100" dirty="0">
                <a:solidFill>
                  <a:srgbClr val="FFFF00"/>
                </a:solidFill>
              </a:rPr>
            </a:br>
            <a:r>
              <a:rPr lang="nl-NL" altLang="nl-NL" sz="2100" dirty="0">
                <a:solidFill>
                  <a:srgbClr val="FFFF00"/>
                </a:solidFill>
              </a:rPr>
              <a:t>         </a:t>
            </a:r>
            <a:endParaRPr lang="nl-NL" altLang="nl-NL" sz="1800" dirty="0"/>
          </a:p>
        </p:txBody>
      </p:sp>
      <p:sp>
        <p:nvSpPr>
          <p:cNvPr id="6144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560910" y="940594"/>
            <a:ext cx="6022181" cy="3833813"/>
          </a:xfrm>
        </p:spPr>
        <p:txBody>
          <a:bodyPr/>
          <a:lstStyle/>
          <a:p>
            <a:pPr eaLnBrk="1" hangingPunct="1"/>
            <a:r>
              <a:rPr lang="nl-NL" altLang="nl-NL" sz="1200" b="1" dirty="0"/>
              <a:t>Awareness in de keten is duidelijk verhoogd</a:t>
            </a:r>
          </a:p>
          <a:p>
            <a:pPr eaLnBrk="1" hangingPunct="1"/>
            <a:endParaRPr lang="nl-NL" altLang="nl-NL" sz="1200" b="1" dirty="0"/>
          </a:p>
          <a:p>
            <a:pPr eaLnBrk="1" hangingPunct="1"/>
            <a:r>
              <a:rPr lang="nl-NL" altLang="nl-NL" sz="1200" b="1" dirty="0"/>
              <a:t>Landelijke handelingsschema’s/protocollen</a:t>
            </a:r>
          </a:p>
          <a:p>
            <a:pPr eaLnBrk="1" hangingPunct="1"/>
            <a:endParaRPr lang="nl-NL" altLang="nl-NL" sz="1200" b="1" dirty="0"/>
          </a:p>
          <a:p>
            <a:pPr eaLnBrk="1" hangingPunct="1"/>
            <a:r>
              <a:rPr lang="nl-NL" altLang="nl-NL" sz="1200" b="1" dirty="0"/>
              <a:t>Protocol stroomstoring</a:t>
            </a:r>
          </a:p>
          <a:p>
            <a:pPr eaLnBrk="1" hangingPunct="1"/>
            <a:endParaRPr lang="nl-NL" altLang="nl-NL" sz="1200" b="1" dirty="0"/>
          </a:p>
          <a:p>
            <a:pPr eaLnBrk="1" hangingPunct="1"/>
            <a:r>
              <a:rPr lang="nl-NL" altLang="nl-NL" sz="1200" b="1" dirty="0"/>
              <a:t>Ambulance protocol</a:t>
            </a:r>
          </a:p>
          <a:p>
            <a:pPr eaLnBrk="1" hangingPunct="1"/>
            <a:endParaRPr lang="nl-NL" altLang="nl-NL" sz="1200" b="1" dirty="0"/>
          </a:p>
          <a:p>
            <a:pPr eaLnBrk="1" hangingPunct="1"/>
            <a:r>
              <a:rPr lang="nl-NL" altLang="nl-NL" sz="1200" b="1" dirty="0"/>
              <a:t>Kinderveldnorm</a:t>
            </a:r>
          </a:p>
          <a:p>
            <a:pPr eaLnBrk="1" hangingPunct="1"/>
            <a:endParaRPr lang="nl-NL" altLang="nl-NL" sz="1200" b="1" dirty="0"/>
          </a:p>
          <a:p>
            <a:pPr eaLnBrk="1" hangingPunct="1"/>
            <a:r>
              <a:rPr lang="nl-NL" altLang="nl-NL" sz="1200" b="1" dirty="0"/>
              <a:t>Landelijke aanbesteding apparatuur en disposables (NFU)</a:t>
            </a:r>
          </a:p>
          <a:p>
            <a:pPr eaLnBrk="1" hangingPunct="1"/>
            <a:endParaRPr lang="nl-NL" altLang="nl-NL" sz="1200" b="1" dirty="0"/>
          </a:p>
          <a:p>
            <a:pPr eaLnBrk="1" hangingPunct="1"/>
            <a:r>
              <a:rPr lang="nl-NL" altLang="nl-NL" sz="1200" b="1" dirty="0"/>
              <a:t>Landelijk wetenschappelijk onderzoek</a:t>
            </a:r>
          </a:p>
          <a:p>
            <a:pPr eaLnBrk="1" hangingPunct="1"/>
            <a:endParaRPr lang="nl-NL" altLang="nl-NL" sz="1200" b="1" dirty="0"/>
          </a:p>
          <a:p>
            <a:pPr eaLnBrk="1" hangingPunct="1"/>
            <a:r>
              <a:rPr lang="nl-NL" altLang="nl-NL" sz="1200" b="1" dirty="0"/>
              <a:t>Learning management systeem</a:t>
            </a:r>
          </a:p>
          <a:p>
            <a:pPr eaLnBrk="1" hangingPunct="1"/>
            <a:endParaRPr lang="nl-NL" altLang="nl-NL" sz="1575" dirty="0"/>
          </a:p>
          <a:p>
            <a:pPr eaLnBrk="1" hangingPunct="1"/>
            <a:endParaRPr lang="nl-NL" altLang="nl-NL" sz="1575" dirty="0"/>
          </a:p>
        </p:txBody>
      </p:sp>
      <p:sp>
        <p:nvSpPr>
          <p:cNvPr id="2" name="Rechthoek 1"/>
          <p:cNvSpPr/>
          <p:nvPr/>
        </p:nvSpPr>
        <p:spPr>
          <a:xfrm>
            <a:off x="3502509" y="404813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nl-NL" altLang="nl-NL" b="1" dirty="0">
                <a:solidFill>
                  <a:schemeClr val="tx2"/>
                </a:solidFill>
              </a:rPr>
              <a:t>2012 en daarna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CFDA1D-8F73-FD47-9AF4-7F7D28301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781086"/>
            <a:ext cx="1174595" cy="5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1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>
          <a:xfrm>
            <a:off x="1296317" y="318634"/>
            <a:ext cx="5894784" cy="638175"/>
          </a:xfrm>
        </p:spPr>
        <p:txBody>
          <a:bodyPr/>
          <a:lstStyle/>
          <a:p>
            <a:r>
              <a:rPr lang="nl-NL" altLang="nl-N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Management Systeem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2" y="1119188"/>
            <a:ext cx="3855244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 rot="20933868">
            <a:off x="3252121" y="2204056"/>
            <a:ext cx="2700483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200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Leerhuis Volwassenen als eerste live</a:t>
            </a:r>
          </a:p>
        </p:txBody>
      </p:sp>
      <p:sp>
        <p:nvSpPr>
          <p:cNvPr id="6" name="Tekstvak 5"/>
          <p:cNvSpPr txBox="1"/>
          <p:nvPr/>
        </p:nvSpPr>
        <p:spPr>
          <a:xfrm rot="845665">
            <a:off x="4726781" y="3342174"/>
            <a:ext cx="2444354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200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Gezamenlijke handelingsschema’s als basis voor scholing en zorg</a:t>
            </a:r>
          </a:p>
        </p:txBody>
      </p:sp>
      <p:sp>
        <p:nvSpPr>
          <p:cNvPr id="7" name="Tekstvak 6"/>
          <p:cNvSpPr txBox="1"/>
          <p:nvPr/>
        </p:nvSpPr>
        <p:spPr>
          <a:xfrm rot="21168515">
            <a:off x="2823198" y="3820329"/>
            <a:ext cx="127470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200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Een kennisbank</a:t>
            </a:r>
          </a:p>
        </p:txBody>
      </p:sp>
      <p:sp>
        <p:nvSpPr>
          <p:cNvPr id="8" name="Tekstvak 7"/>
          <p:cNvSpPr txBox="1"/>
          <p:nvPr/>
        </p:nvSpPr>
        <p:spPr>
          <a:xfrm rot="366312">
            <a:off x="3877866" y="4385161"/>
            <a:ext cx="2731294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200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Informatie over beademingsapparatuur per CTB en benodigdheden</a:t>
            </a:r>
          </a:p>
        </p:txBody>
      </p:sp>
      <p:sp>
        <p:nvSpPr>
          <p:cNvPr id="9" name="Rechthoek 8"/>
          <p:cNvSpPr/>
          <p:nvPr/>
        </p:nvSpPr>
        <p:spPr>
          <a:xfrm>
            <a:off x="2757488" y="1564482"/>
            <a:ext cx="1188244" cy="108347"/>
          </a:xfrm>
          <a:prstGeom prst="rect">
            <a:avLst/>
          </a:prstGeom>
          <a:solidFill>
            <a:srgbClr val="2F60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l-NL">
              <a:solidFill>
                <a:schemeClr val="tx2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 rot="21235050">
            <a:off x="1982392" y="1464023"/>
            <a:ext cx="2955131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1200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Uniforme inhoud, naamgeving en tarieven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245805" y="1308759"/>
            <a:ext cx="20844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u="sng" dirty="0"/>
              <a:t>Leerhuizen: </a:t>
            </a:r>
          </a:p>
          <a:p>
            <a:endParaRPr lang="nl-NL" sz="1400" dirty="0"/>
          </a:p>
          <a:p>
            <a:r>
              <a:rPr lang="nl-NL" sz="1400" dirty="0"/>
              <a:t>Volwassenen</a:t>
            </a:r>
          </a:p>
          <a:p>
            <a:endParaRPr lang="nl-NL" sz="1400" dirty="0"/>
          </a:p>
          <a:p>
            <a:r>
              <a:rPr lang="nl-NL" sz="1400" dirty="0"/>
              <a:t>Kinderen</a:t>
            </a:r>
          </a:p>
          <a:p>
            <a:endParaRPr lang="nl-NL" sz="1400" dirty="0"/>
          </a:p>
          <a:p>
            <a:r>
              <a:rPr lang="nl-NL" sz="1400" dirty="0"/>
              <a:t>Gedelegeerde toetser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F430D6B-6ED1-3A4B-BE10-3581FDC9E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781086"/>
            <a:ext cx="1174595" cy="5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5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kstvak 2"/>
          <p:cNvSpPr txBox="1">
            <a:spLocks noChangeArrowheads="1"/>
          </p:cNvSpPr>
          <p:nvPr/>
        </p:nvSpPr>
        <p:spPr bwMode="auto">
          <a:xfrm>
            <a:off x="1547812" y="951310"/>
            <a:ext cx="6101954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2100" b="1" dirty="0">
                <a:solidFill>
                  <a:schemeClr val="tx1"/>
                </a:solidFill>
              </a:rPr>
              <a:t>2018: Veldnorm 1.0             2.0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nl-NL" altLang="nl-NL" sz="21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nl-NL" altLang="nl-NL" sz="21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nl-NL" altLang="nl-NL" sz="21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2100" b="1" dirty="0">
                <a:solidFill>
                  <a:schemeClr val="tx1"/>
                </a:solidFill>
              </a:rPr>
              <a:t>Richtlijn in FMS richtlijnendatabase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nl-NL" altLang="nl-NL" sz="21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nl-NL" altLang="nl-NL" sz="2100" dirty="0">
              <a:solidFill>
                <a:schemeClr val="bg1"/>
              </a:solidFill>
            </a:endParaRPr>
          </a:p>
        </p:txBody>
      </p:sp>
      <p:cxnSp>
        <p:nvCxnSpPr>
          <p:cNvPr id="3" name="Rechte verbindingslijn met pijl 2"/>
          <p:cNvCxnSpPr/>
          <p:nvPr/>
        </p:nvCxnSpPr>
        <p:spPr>
          <a:xfrm>
            <a:off x="4561027" y="1426464"/>
            <a:ext cx="10973" cy="7516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5375781" y="1174418"/>
            <a:ext cx="57368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5498123" y="1008185"/>
            <a:ext cx="240323" cy="3223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>
            <a:off x="5444133" y="1008185"/>
            <a:ext cx="279660" cy="3223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5AA0E8C5-6FA2-1F40-9B65-5A46AE8CE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766" y="476225"/>
            <a:ext cx="1174595" cy="5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8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349" y="1271294"/>
            <a:ext cx="5351903" cy="32292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1679393" y="965052"/>
            <a:ext cx="5970477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b="1" dirty="0">
                <a:solidFill>
                  <a:srgbClr val="0070C0"/>
                </a:solidFill>
              </a:rPr>
              <a:t>Initiatief</a:t>
            </a:r>
          </a:p>
          <a:p>
            <a:r>
              <a:rPr lang="nl-NL" sz="1350" dirty="0"/>
              <a:t>VSCA (Vereniging Samenweringsverband Chronische </a:t>
            </a:r>
          </a:p>
          <a:p>
            <a:r>
              <a:rPr lang="nl-NL" sz="1350" dirty="0"/>
              <a:t>Ademhalingsondersteuning (‘koepel’) </a:t>
            </a:r>
          </a:p>
          <a:p>
            <a:endParaRPr lang="nl-NL" sz="1350" dirty="0"/>
          </a:p>
          <a:p>
            <a:r>
              <a:rPr lang="nl-NL" sz="1350" dirty="0"/>
              <a:t>NVALT (</a:t>
            </a:r>
            <a:r>
              <a:rPr lang="nl-NL" sz="1350" dirty="0" err="1"/>
              <a:t>Ned</a:t>
            </a:r>
            <a:r>
              <a:rPr lang="nl-NL" sz="1350" dirty="0"/>
              <a:t> Ver van Longziekten en Tuberculose)</a:t>
            </a:r>
          </a:p>
          <a:p>
            <a:endParaRPr lang="nl-NL" sz="1350" dirty="0"/>
          </a:p>
          <a:p>
            <a:endParaRPr lang="nl-NL" sz="1350" dirty="0"/>
          </a:p>
          <a:p>
            <a:r>
              <a:rPr lang="nl-NL" sz="1350" b="1" dirty="0">
                <a:solidFill>
                  <a:srgbClr val="0070C0"/>
                </a:solidFill>
              </a:rPr>
              <a:t>Financiering</a:t>
            </a:r>
          </a:p>
          <a:p>
            <a:r>
              <a:rPr lang="nl-NL" sz="1350" dirty="0"/>
              <a:t>Subsidie NVALT/Stichting Kwaliteitsgelden Medisch Specialisten (SKMS) </a:t>
            </a:r>
          </a:p>
          <a:p>
            <a:r>
              <a:rPr lang="nl-NL" sz="1350" dirty="0"/>
              <a:t>VSCA</a:t>
            </a:r>
          </a:p>
          <a:p>
            <a:endParaRPr lang="nl-NL" sz="1350" b="1" dirty="0">
              <a:solidFill>
                <a:srgbClr val="0070C0"/>
              </a:solidFill>
            </a:endParaRPr>
          </a:p>
          <a:p>
            <a:r>
              <a:rPr lang="nl-NL" sz="1350" b="1" dirty="0">
                <a:solidFill>
                  <a:srgbClr val="0070C0"/>
                </a:solidFill>
              </a:rPr>
              <a:t>Uitvoering</a:t>
            </a:r>
          </a:p>
          <a:p>
            <a:r>
              <a:rPr lang="nl-NL" sz="1350" dirty="0"/>
              <a:t>VSCA =&gt; bestuur vormt de stuurgroep =&gt; voorzitters van de werkgroepen</a:t>
            </a:r>
          </a:p>
          <a:p>
            <a:endParaRPr lang="nl-NL" sz="1350" b="1" dirty="0">
              <a:solidFill>
                <a:srgbClr val="0070C0"/>
              </a:solidFill>
            </a:endParaRPr>
          </a:p>
          <a:p>
            <a:r>
              <a:rPr lang="nl-NL" sz="1350" b="1" dirty="0">
                <a:solidFill>
                  <a:srgbClr val="0070C0"/>
                </a:solidFill>
              </a:rPr>
              <a:t>Looptijd </a:t>
            </a:r>
          </a:p>
          <a:p>
            <a:r>
              <a:rPr lang="nl-NL" sz="1350" dirty="0"/>
              <a:t>Okt 2018 </a:t>
            </a:r>
            <a:r>
              <a:rPr lang="nl-NL" sz="1350" dirty="0" err="1"/>
              <a:t>invitational</a:t>
            </a:r>
            <a:r>
              <a:rPr lang="nl-NL" sz="1350" dirty="0"/>
              <a:t> conference</a:t>
            </a:r>
          </a:p>
          <a:p>
            <a:endParaRPr lang="nl-NL" sz="1350" dirty="0"/>
          </a:p>
          <a:p>
            <a:r>
              <a:rPr lang="nl-NL" sz="1350" dirty="0"/>
              <a:t>Oplevering </a:t>
            </a:r>
            <a:r>
              <a:rPr lang="nl-NL" sz="1350" dirty="0" err="1"/>
              <a:t>tbv</a:t>
            </a:r>
            <a:r>
              <a:rPr lang="nl-NL" sz="1350" dirty="0"/>
              <a:t> de Richtlijnen database: september 2021</a:t>
            </a:r>
          </a:p>
          <a:p>
            <a:endParaRPr lang="nl-NL" sz="1350" dirty="0"/>
          </a:p>
        </p:txBody>
      </p:sp>
      <p:sp>
        <p:nvSpPr>
          <p:cNvPr id="5" name="Tekstvak 4"/>
          <p:cNvSpPr txBox="1"/>
          <p:nvPr/>
        </p:nvSpPr>
        <p:spPr>
          <a:xfrm>
            <a:off x="7246374" y="4355690"/>
            <a:ext cx="1661652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9106A2-0F45-E346-B14D-1269B768B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781086"/>
            <a:ext cx="1174595" cy="5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2707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C Utrecht Corporate presentatie breedbeeld.pptx" id="{523F15A6-4286-4C43-AB2B-2BF4A574A356}" vid="{EC93F7BC-3D33-004F-BA7D-45A6012D354A}"/>
    </a:ext>
  </a:extLst>
</a:theme>
</file>

<file path=ppt/theme/theme2.xml><?xml version="1.0" encoding="utf-8"?>
<a:theme xmlns:a="http://schemas.openxmlformats.org/drawingml/2006/main" name="8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C Utrecht Corporate presentatie breedbeeld.pptx" id="{523F15A6-4286-4C43-AB2B-2BF4A574A356}" vid="{198601A4-E6DE-CD45-9D15-55BD644EB74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A50CC87A911942996C3B61A5853DB7" ma:contentTypeVersion="1" ma:contentTypeDescription="Een nieuw document maken." ma:contentTypeScope="" ma:versionID="7e3c6f6dd1801eea20e3ae08e315f7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fdf0b8816a2e6c73b5ec523d062f6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ustomProperties xmlns="http://www.documentaal.nl/Custom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A306A6-648C-41FF-BEAD-BFD00A811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07581D-3D83-4FBB-A646-60C3E66054F5}">
  <ds:schemaRefs>
    <ds:schemaRef ds:uri="http://www.documentaal.nl/CustomProperties"/>
  </ds:schemaRefs>
</ds:datastoreItem>
</file>

<file path=customXml/itemProps3.xml><?xml version="1.0" encoding="utf-8"?>
<ds:datastoreItem xmlns:ds="http://schemas.openxmlformats.org/officeDocument/2006/customXml" ds:itemID="{934B0F8B-75E0-4006-9CBC-091929ADBFCD}">
  <ds:schemaRefs>
    <ds:schemaRef ds:uri="http://schemas.microsoft.com/sharepoint/v3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A06A126-7827-4218-A398-D901A794EF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UMC Utrecht Corporate presentatie breedbeeld</Template>
  <TotalTime>776</TotalTime>
  <Words>616</Words>
  <Application>Microsoft Macintosh PowerPoint</Application>
  <PresentationFormat>Diavoorstelling (16:9)</PresentationFormat>
  <Paragraphs>179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Tahoma</vt:lpstr>
      <vt:lpstr>Verdana</vt:lpstr>
      <vt:lpstr>4_Office-thema</vt:lpstr>
      <vt:lpstr>8_Office-thema</vt:lpstr>
      <vt:lpstr>  </vt:lpstr>
      <vt:lpstr>PowerPoint-presentatie</vt:lpstr>
      <vt:lpstr>Gevolgen</vt:lpstr>
      <vt:lpstr>keten chronische beademing</vt:lpstr>
      <vt:lpstr>PowerPoint-presentatie</vt:lpstr>
      <vt:lpstr>          </vt:lpstr>
      <vt:lpstr>Learning Management Systeem</vt:lpstr>
      <vt:lpstr>PowerPoint-presentatie</vt:lpstr>
      <vt:lpstr>  </vt:lpstr>
      <vt:lpstr>Vertegenwoordiging keten</vt:lpstr>
      <vt:lpstr>  </vt:lpstr>
      <vt:lpstr>    </vt:lpstr>
      <vt:lpstr>  </vt:lpstr>
      <vt:lpstr>  </vt:lpstr>
      <vt:lpstr>  </vt:lpstr>
    </vt:vector>
  </TitlesOfParts>
  <Manager/>
  <Company>UMC Utrecht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subject/>
  <dc:creator>Gaytant, M.A. (Michael)</dc:creator>
  <cp:keywords/>
  <dc:description/>
  <cp:lastModifiedBy>Inge Ruys</cp:lastModifiedBy>
  <cp:revision>36</cp:revision>
  <dcterms:created xsi:type="dcterms:W3CDTF">2021-05-21T11:53:32Z</dcterms:created>
  <dcterms:modified xsi:type="dcterms:W3CDTF">2021-11-02T17:15:07Z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0x0101004FA50CC87A911942996C3B61A5853DB7</vt:lpwstr>
  </property>
</Properties>
</file>