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0458450" cy="157924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ekeriya Çiftçi" initials="ZÇ" lastIdx="1" clrIdx="0">
    <p:extLst>
      <p:ext uri="{19B8F6BF-5375-455C-9EA6-DF929625EA0E}">
        <p15:presenceInfo xmlns:p15="http://schemas.microsoft.com/office/powerpoint/2012/main" userId="S::z.ciftci@nvdv.nl::a835350b-2701-4a74-92e0-3dcdcf0d2fb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88" autoAdjust="0"/>
    <p:restoredTop sz="94660"/>
  </p:normalViewPr>
  <p:slideViewPr>
    <p:cSldViewPr snapToGrid="0">
      <p:cViewPr>
        <p:scale>
          <a:sx n="100" d="100"/>
          <a:sy n="100" d="100"/>
        </p:scale>
        <p:origin x="23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4384" y="2584553"/>
            <a:ext cx="8889683" cy="5498112"/>
          </a:xfrm>
        </p:spPr>
        <p:txBody>
          <a:bodyPr anchor="b"/>
          <a:lstStyle>
            <a:lvl1pPr algn="ctr">
              <a:defRPr sz="6863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07306" y="8294693"/>
            <a:ext cx="7843838" cy="3812852"/>
          </a:xfrm>
        </p:spPr>
        <p:txBody>
          <a:bodyPr/>
          <a:lstStyle>
            <a:lvl1pPr marL="0" indent="0" algn="ctr">
              <a:buNone/>
              <a:defRPr sz="2745"/>
            </a:lvl1pPr>
            <a:lvl2pPr marL="522945" indent="0" algn="ctr">
              <a:buNone/>
              <a:defRPr sz="2288"/>
            </a:lvl2pPr>
            <a:lvl3pPr marL="1045891" indent="0" algn="ctr">
              <a:buNone/>
              <a:defRPr sz="2059"/>
            </a:lvl3pPr>
            <a:lvl4pPr marL="1568836" indent="0" algn="ctr">
              <a:buNone/>
              <a:defRPr sz="1830"/>
            </a:lvl4pPr>
            <a:lvl5pPr marL="2091781" indent="0" algn="ctr">
              <a:buNone/>
              <a:defRPr sz="1830"/>
            </a:lvl5pPr>
            <a:lvl6pPr marL="2614727" indent="0" algn="ctr">
              <a:buNone/>
              <a:defRPr sz="1830"/>
            </a:lvl6pPr>
            <a:lvl7pPr marL="3137672" indent="0" algn="ctr">
              <a:buNone/>
              <a:defRPr sz="1830"/>
            </a:lvl7pPr>
            <a:lvl8pPr marL="3660618" indent="0" algn="ctr">
              <a:buNone/>
              <a:defRPr sz="1830"/>
            </a:lvl8pPr>
            <a:lvl9pPr marL="4183563" indent="0" algn="ctr">
              <a:buNone/>
              <a:defRPr sz="183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0AED6-4F22-4FB8-A7A5-A68B3A7900F5}" type="datetimeFigureOut">
              <a:rPr lang="nl-NL" smtClean="0"/>
              <a:t>27-1-2021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570E0-AC33-441E-9CDD-1DDF35BCFA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80781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0AED6-4F22-4FB8-A7A5-A68B3A7900F5}" type="datetimeFigureOut">
              <a:rPr lang="nl-NL" smtClean="0"/>
              <a:t>27-1-2021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570E0-AC33-441E-9CDD-1DDF35BCFA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0456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84329" y="840802"/>
            <a:ext cx="2255103" cy="13383371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19019" y="840802"/>
            <a:ext cx="6634579" cy="13383371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0AED6-4F22-4FB8-A7A5-A68B3A7900F5}" type="datetimeFigureOut">
              <a:rPr lang="nl-NL" smtClean="0"/>
              <a:t>27-1-2021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570E0-AC33-441E-9CDD-1DDF35BCFA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72004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0AED6-4F22-4FB8-A7A5-A68B3A7900F5}" type="datetimeFigureOut">
              <a:rPr lang="nl-NL" smtClean="0"/>
              <a:t>27-1-2021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570E0-AC33-441E-9CDD-1DDF35BCFA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6945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3572" y="3937150"/>
            <a:ext cx="9020413" cy="6569219"/>
          </a:xfrm>
        </p:spPr>
        <p:txBody>
          <a:bodyPr anchor="b"/>
          <a:lstStyle>
            <a:lvl1pPr>
              <a:defRPr sz="6863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3572" y="10568517"/>
            <a:ext cx="9020413" cy="3454597"/>
          </a:xfrm>
        </p:spPr>
        <p:txBody>
          <a:bodyPr/>
          <a:lstStyle>
            <a:lvl1pPr marL="0" indent="0">
              <a:buNone/>
              <a:defRPr sz="2745">
                <a:solidFill>
                  <a:schemeClr val="tx1"/>
                </a:solidFill>
              </a:defRPr>
            </a:lvl1pPr>
            <a:lvl2pPr marL="522945" indent="0">
              <a:buNone/>
              <a:defRPr sz="2288">
                <a:solidFill>
                  <a:schemeClr val="tx1">
                    <a:tint val="75000"/>
                  </a:schemeClr>
                </a:solidFill>
              </a:defRPr>
            </a:lvl2pPr>
            <a:lvl3pPr marL="1045891" indent="0">
              <a:buNone/>
              <a:defRPr sz="2059">
                <a:solidFill>
                  <a:schemeClr val="tx1">
                    <a:tint val="75000"/>
                  </a:schemeClr>
                </a:solidFill>
              </a:defRPr>
            </a:lvl3pPr>
            <a:lvl4pPr marL="1568836" indent="0">
              <a:buNone/>
              <a:defRPr sz="1830">
                <a:solidFill>
                  <a:schemeClr val="tx1">
                    <a:tint val="75000"/>
                  </a:schemeClr>
                </a:solidFill>
              </a:defRPr>
            </a:lvl4pPr>
            <a:lvl5pPr marL="2091781" indent="0">
              <a:buNone/>
              <a:defRPr sz="1830">
                <a:solidFill>
                  <a:schemeClr val="tx1">
                    <a:tint val="75000"/>
                  </a:schemeClr>
                </a:solidFill>
              </a:defRPr>
            </a:lvl5pPr>
            <a:lvl6pPr marL="2614727" indent="0">
              <a:buNone/>
              <a:defRPr sz="1830">
                <a:solidFill>
                  <a:schemeClr val="tx1">
                    <a:tint val="75000"/>
                  </a:schemeClr>
                </a:solidFill>
              </a:defRPr>
            </a:lvl6pPr>
            <a:lvl7pPr marL="3137672" indent="0">
              <a:buNone/>
              <a:defRPr sz="1830">
                <a:solidFill>
                  <a:schemeClr val="tx1">
                    <a:tint val="75000"/>
                  </a:schemeClr>
                </a:solidFill>
              </a:defRPr>
            </a:lvl7pPr>
            <a:lvl8pPr marL="3660618" indent="0">
              <a:buNone/>
              <a:defRPr sz="1830">
                <a:solidFill>
                  <a:schemeClr val="tx1">
                    <a:tint val="75000"/>
                  </a:schemeClr>
                </a:solidFill>
              </a:defRPr>
            </a:lvl8pPr>
            <a:lvl9pPr marL="4183563" indent="0">
              <a:buNone/>
              <a:defRPr sz="183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0AED6-4F22-4FB8-A7A5-A68B3A7900F5}" type="datetimeFigureOut">
              <a:rPr lang="nl-NL" smtClean="0"/>
              <a:t>27-1-2021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570E0-AC33-441E-9CDD-1DDF35BCFA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93350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9019" y="4204009"/>
            <a:ext cx="4444841" cy="10020164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94590" y="4204009"/>
            <a:ext cx="4444841" cy="10020164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0AED6-4F22-4FB8-A7A5-A68B3A7900F5}" type="datetimeFigureOut">
              <a:rPr lang="nl-NL" smtClean="0"/>
              <a:t>27-1-2021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570E0-AC33-441E-9CDD-1DDF35BCFA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2643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381" y="840805"/>
            <a:ext cx="9020413" cy="305247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382" y="3871345"/>
            <a:ext cx="4424414" cy="1897286"/>
          </a:xfrm>
        </p:spPr>
        <p:txBody>
          <a:bodyPr anchor="b"/>
          <a:lstStyle>
            <a:lvl1pPr marL="0" indent="0">
              <a:buNone/>
              <a:defRPr sz="2745" b="1"/>
            </a:lvl1pPr>
            <a:lvl2pPr marL="522945" indent="0">
              <a:buNone/>
              <a:defRPr sz="2288" b="1"/>
            </a:lvl2pPr>
            <a:lvl3pPr marL="1045891" indent="0">
              <a:buNone/>
              <a:defRPr sz="2059" b="1"/>
            </a:lvl3pPr>
            <a:lvl4pPr marL="1568836" indent="0">
              <a:buNone/>
              <a:defRPr sz="1830" b="1"/>
            </a:lvl4pPr>
            <a:lvl5pPr marL="2091781" indent="0">
              <a:buNone/>
              <a:defRPr sz="1830" b="1"/>
            </a:lvl5pPr>
            <a:lvl6pPr marL="2614727" indent="0">
              <a:buNone/>
              <a:defRPr sz="1830" b="1"/>
            </a:lvl6pPr>
            <a:lvl7pPr marL="3137672" indent="0">
              <a:buNone/>
              <a:defRPr sz="1830" b="1"/>
            </a:lvl7pPr>
            <a:lvl8pPr marL="3660618" indent="0">
              <a:buNone/>
              <a:defRPr sz="1830" b="1"/>
            </a:lvl8pPr>
            <a:lvl9pPr marL="4183563" indent="0">
              <a:buNone/>
              <a:defRPr sz="183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0382" y="5768631"/>
            <a:ext cx="4424414" cy="8484787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94591" y="3871345"/>
            <a:ext cx="4446203" cy="1897286"/>
          </a:xfrm>
        </p:spPr>
        <p:txBody>
          <a:bodyPr anchor="b"/>
          <a:lstStyle>
            <a:lvl1pPr marL="0" indent="0">
              <a:buNone/>
              <a:defRPr sz="2745" b="1"/>
            </a:lvl1pPr>
            <a:lvl2pPr marL="522945" indent="0">
              <a:buNone/>
              <a:defRPr sz="2288" b="1"/>
            </a:lvl2pPr>
            <a:lvl3pPr marL="1045891" indent="0">
              <a:buNone/>
              <a:defRPr sz="2059" b="1"/>
            </a:lvl3pPr>
            <a:lvl4pPr marL="1568836" indent="0">
              <a:buNone/>
              <a:defRPr sz="1830" b="1"/>
            </a:lvl4pPr>
            <a:lvl5pPr marL="2091781" indent="0">
              <a:buNone/>
              <a:defRPr sz="1830" b="1"/>
            </a:lvl5pPr>
            <a:lvl6pPr marL="2614727" indent="0">
              <a:buNone/>
              <a:defRPr sz="1830" b="1"/>
            </a:lvl6pPr>
            <a:lvl7pPr marL="3137672" indent="0">
              <a:buNone/>
              <a:defRPr sz="1830" b="1"/>
            </a:lvl7pPr>
            <a:lvl8pPr marL="3660618" indent="0">
              <a:buNone/>
              <a:defRPr sz="1830" b="1"/>
            </a:lvl8pPr>
            <a:lvl9pPr marL="4183563" indent="0">
              <a:buNone/>
              <a:defRPr sz="183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94591" y="5768631"/>
            <a:ext cx="4446203" cy="8484787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0AED6-4F22-4FB8-A7A5-A68B3A7900F5}" type="datetimeFigureOut">
              <a:rPr lang="nl-NL" smtClean="0"/>
              <a:t>27-1-2021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570E0-AC33-441E-9CDD-1DDF35BCFA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61871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0AED6-4F22-4FB8-A7A5-A68B3A7900F5}" type="datetimeFigureOut">
              <a:rPr lang="nl-NL" smtClean="0"/>
              <a:t>27-1-2021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570E0-AC33-441E-9CDD-1DDF35BCFA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6242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0AED6-4F22-4FB8-A7A5-A68B3A7900F5}" type="datetimeFigureOut">
              <a:rPr lang="nl-NL" smtClean="0"/>
              <a:t>27-1-2021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570E0-AC33-441E-9CDD-1DDF35BCFA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06944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381" y="1052830"/>
            <a:ext cx="3373122" cy="3684905"/>
          </a:xfrm>
        </p:spPr>
        <p:txBody>
          <a:bodyPr anchor="b"/>
          <a:lstStyle>
            <a:lvl1pPr>
              <a:defRPr sz="366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6204" y="2273824"/>
            <a:ext cx="5294590" cy="11222875"/>
          </a:xfrm>
        </p:spPr>
        <p:txBody>
          <a:bodyPr/>
          <a:lstStyle>
            <a:lvl1pPr>
              <a:defRPr sz="3660"/>
            </a:lvl1pPr>
            <a:lvl2pPr>
              <a:defRPr sz="3203"/>
            </a:lvl2pPr>
            <a:lvl3pPr>
              <a:defRPr sz="2745"/>
            </a:lvl3pPr>
            <a:lvl4pPr>
              <a:defRPr sz="2288"/>
            </a:lvl4pPr>
            <a:lvl5pPr>
              <a:defRPr sz="2288"/>
            </a:lvl5pPr>
            <a:lvl6pPr>
              <a:defRPr sz="2288"/>
            </a:lvl6pPr>
            <a:lvl7pPr>
              <a:defRPr sz="2288"/>
            </a:lvl7pPr>
            <a:lvl8pPr>
              <a:defRPr sz="2288"/>
            </a:lvl8pPr>
            <a:lvl9pPr>
              <a:defRPr sz="2288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0381" y="4737735"/>
            <a:ext cx="3373122" cy="8777240"/>
          </a:xfrm>
        </p:spPr>
        <p:txBody>
          <a:bodyPr/>
          <a:lstStyle>
            <a:lvl1pPr marL="0" indent="0">
              <a:buNone/>
              <a:defRPr sz="1830"/>
            </a:lvl1pPr>
            <a:lvl2pPr marL="522945" indent="0">
              <a:buNone/>
              <a:defRPr sz="1601"/>
            </a:lvl2pPr>
            <a:lvl3pPr marL="1045891" indent="0">
              <a:buNone/>
              <a:defRPr sz="1373"/>
            </a:lvl3pPr>
            <a:lvl4pPr marL="1568836" indent="0">
              <a:buNone/>
              <a:defRPr sz="1144"/>
            </a:lvl4pPr>
            <a:lvl5pPr marL="2091781" indent="0">
              <a:buNone/>
              <a:defRPr sz="1144"/>
            </a:lvl5pPr>
            <a:lvl6pPr marL="2614727" indent="0">
              <a:buNone/>
              <a:defRPr sz="1144"/>
            </a:lvl6pPr>
            <a:lvl7pPr marL="3137672" indent="0">
              <a:buNone/>
              <a:defRPr sz="1144"/>
            </a:lvl7pPr>
            <a:lvl8pPr marL="3660618" indent="0">
              <a:buNone/>
              <a:defRPr sz="1144"/>
            </a:lvl8pPr>
            <a:lvl9pPr marL="4183563" indent="0">
              <a:buNone/>
              <a:defRPr sz="1144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0AED6-4F22-4FB8-A7A5-A68B3A7900F5}" type="datetimeFigureOut">
              <a:rPr lang="nl-NL" smtClean="0"/>
              <a:t>27-1-2021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570E0-AC33-441E-9CDD-1DDF35BCFA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6802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381" y="1052830"/>
            <a:ext cx="3373122" cy="3684905"/>
          </a:xfrm>
        </p:spPr>
        <p:txBody>
          <a:bodyPr anchor="b"/>
          <a:lstStyle>
            <a:lvl1pPr>
              <a:defRPr sz="366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46204" y="2273824"/>
            <a:ext cx="5294590" cy="11222875"/>
          </a:xfrm>
        </p:spPr>
        <p:txBody>
          <a:bodyPr anchor="t"/>
          <a:lstStyle>
            <a:lvl1pPr marL="0" indent="0">
              <a:buNone/>
              <a:defRPr sz="3660"/>
            </a:lvl1pPr>
            <a:lvl2pPr marL="522945" indent="0">
              <a:buNone/>
              <a:defRPr sz="3203"/>
            </a:lvl2pPr>
            <a:lvl3pPr marL="1045891" indent="0">
              <a:buNone/>
              <a:defRPr sz="2745"/>
            </a:lvl3pPr>
            <a:lvl4pPr marL="1568836" indent="0">
              <a:buNone/>
              <a:defRPr sz="2288"/>
            </a:lvl4pPr>
            <a:lvl5pPr marL="2091781" indent="0">
              <a:buNone/>
              <a:defRPr sz="2288"/>
            </a:lvl5pPr>
            <a:lvl6pPr marL="2614727" indent="0">
              <a:buNone/>
              <a:defRPr sz="2288"/>
            </a:lvl6pPr>
            <a:lvl7pPr marL="3137672" indent="0">
              <a:buNone/>
              <a:defRPr sz="2288"/>
            </a:lvl7pPr>
            <a:lvl8pPr marL="3660618" indent="0">
              <a:buNone/>
              <a:defRPr sz="2288"/>
            </a:lvl8pPr>
            <a:lvl9pPr marL="4183563" indent="0">
              <a:buNone/>
              <a:defRPr sz="2288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0381" y="4737735"/>
            <a:ext cx="3373122" cy="8777240"/>
          </a:xfrm>
        </p:spPr>
        <p:txBody>
          <a:bodyPr/>
          <a:lstStyle>
            <a:lvl1pPr marL="0" indent="0">
              <a:buNone/>
              <a:defRPr sz="1830"/>
            </a:lvl1pPr>
            <a:lvl2pPr marL="522945" indent="0">
              <a:buNone/>
              <a:defRPr sz="1601"/>
            </a:lvl2pPr>
            <a:lvl3pPr marL="1045891" indent="0">
              <a:buNone/>
              <a:defRPr sz="1373"/>
            </a:lvl3pPr>
            <a:lvl4pPr marL="1568836" indent="0">
              <a:buNone/>
              <a:defRPr sz="1144"/>
            </a:lvl4pPr>
            <a:lvl5pPr marL="2091781" indent="0">
              <a:buNone/>
              <a:defRPr sz="1144"/>
            </a:lvl5pPr>
            <a:lvl6pPr marL="2614727" indent="0">
              <a:buNone/>
              <a:defRPr sz="1144"/>
            </a:lvl6pPr>
            <a:lvl7pPr marL="3137672" indent="0">
              <a:buNone/>
              <a:defRPr sz="1144"/>
            </a:lvl7pPr>
            <a:lvl8pPr marL="3660618" indent="0">
              <a:buNone/>
              <a:defRPr sz="1144"/>
            </a:lvl8pPr>
            <a:lvl9pPr marL="4183563" indent="0">
              <a:buNone/>
              <a:defRPr sz="1144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0AED6-4F22-4FB8-A7A5-A68B3A7900F5}" type="datetimeFigureOut">
              <a:rPr lang="nl-NL" smtClean="0"/>
              <a:t>27-1-2021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570E0-AC33-441E-9CDD-1DDF35BCFA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0661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19019" y="840805"/>
            <a:ext cx="9020413" cy="30524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019" y="4204009"/>
            <a:ext cx="9020413" cy="100201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019" y="14637265"/>
            <a:ext cx="2353151" cy="8408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70AED6-4F22-4FB8-A7A5-A68B3A7900F5}" type="datetimeFigureOut">
              <a:rPr lang="nl-NL" smtClean="0"/>
              <a:t>27-1-2021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64362" y="14637265"/>
            <a:ext cx="3529727" cy="8408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86280" y="14637265"/>
            <a:ext cx="2353151" cy="8408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B570E0-AC33-441E-9CDD-1DDF35BCFA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5432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45891" rtl="0" eaLnBrk="1" latinLnBrk="0" hangingPunct="1">
        <a:lnSpc>
          <a:spcPct val="90000"/>
        </a:lnSpc>
        <a:spcBef>
          <a:spcPct val="0"/>
        </a:spcBef>
        <a:buNone/>
        <a:defRPr sz="50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1473" indent="-261473" algn="l" defTabSz="1045891" rtl="0" eaLnBrk="1" latinLnBrk="0" hangingPunct="1">
        <a:lnSpc>
          <a:spcPct val="90000"/>
        </a:lnSpc>
        <a:spcBef>
          <a:spcPts val="1144"/>
        </a:spcBef>
        <a:buFont typeface="Arial" panose="020B0604020202020204" pitchFamily="34" charset="0"/>
        <a:buChar char="•"/>
        <a:defRPr sz="3203" kern="1200">
          <a:solidFill>
            <a:schemeClr val="tx1"/>
          </a:solidFill>
          <a:latin typeface="+mn-lt"/>
          <a:ea typeface="+mn-ea"/>
          <a:cs typeface="+mn-cs"/>
        </a:defRPr>
      </a:lvl1pPr>
      <a:lvl2pPr marL="784418" indent="-261473" algn="l" defTabSz="1045891" rtl="0" eaLnBrk="1" latinLnBrk="0" hangingPunct="1">
        <a:lnSpc>
          <a:spcPct val="90000"/>
        </a:lnSpc>
        <a:spcBef>
          <a:spcPts val="572"/>
        </a:spcBef>
        <a:buFont typeface="Arial" panose="020B0604020202020204" pitchFamily="34" charset="0"/>
        <a:buChar char="•"/>
        <a:defRPr sz="2745" kern="1200">
          <a:solidFill>
            <a:schemeClr val="tx1"/>
          </a:solidFill>
          <a:latin typeface="+mn-lt"/>
          <a:ea typeface="+mn-ea"/>
          <a:cs typeface="+mn-cs"/>
        </a:defRPr>
      </a:lvl2pPr>
      <a:lvl3pPr marL="1307363" indent="-261473" algn="l" defTabSz="1045891" rtl="0" eaLnBrk="1" latinLnBrk="0" hangingPunct="1">
        <a:lnSpc>
          <a:spcPct val="90000"/>
        </a:lnSpc>
        <a:spcBef>
          <a:spcPts val="572"/>
        </a:spcBef>
        <a:buFont typeface="Arial" panose="020B0604020202020204" pitchFamily="34" charset="0"/>
        <a:buChar char="•"/>
        <a:defRPr sz="2288" kern="1200">
          <a:solidFill>
            <a:schemeClr val="tx1"/>
          </a:solidFill>
          <a:latin typeface="+mn-lt"/>
          <a:ea typeface="+mn-ea"/>
          <a:cs typeface="+mn-cs"/>
        </a:defRPr>
      </a:lvl3pPr>
      <a:lvl4pPr marL="1830309" indent="-261473" algn="l" defTabSz="1045891" rtl="0" eaLnBrk="1" latinLnBrk="0" hangingPunct="1">
        <a:lnSpc>
          <a:spcPct val="90000"/>
        </a:lnSpc>
        <a:spcBef>
          <a:spcPts val="572"/>
        </a:spcBef>
        <a:buFont typeface="Arial" panose="020B0604020202020204" pitchFamily="34" charset="0"/>
        <a:buChar char="•"/>
        <a:defRPr sz="2059" kern="1200">
          <a:solidFill>
            <a:schemeClr val="tx1"/>
          </a:solidFill>
          <a:latin typeface="+mn-lt"/>
          <a:ea typeface="+mn-ea"/>
          <a:cs typeface="+mn-cs"/>
        </a:defRPr>
      </a:lvl4pPr>
      <a:lvl5pPr marL="2353254" indent="-261473" algn="l" defTabSz="1045891" rtl="0" eaLnBrk="1" latinLnBrk="0" hangingPunct="1">
        <a:lnSpc>
          <a:spcPct val="90000"/>
        </a:lnSpc>
        <a:spcBef>
          <a:spcPts val="572"/>
        </a:spcBef>
        <a:buFont typeface="Arial" panose="020B0604020202020204" pitchFamily="34" charset="0"/>
        <a:buChar char="•"/>
        <a:defRPr sz="2059" kern="1200">
          <a:solidFill>
            <a:schemeClr val="tx1"/>
          </a:solidFill>
          <a:latin typeface="+mn-lt"/>
          <a:ea typeface="+mn-ea"/>
          <a:cs typeface="+mn-cs"/>
        </a:defRPr>
      </a:lvl5pPr>
      <a:lvl6pPr marL="2876199" indent="-261473" algn="l" defTabSz="1045891" rtl="0" eaLnBrk="1" latinLnBrk="0" hangingPunct="1">
        <a:lnSpc>
          <a:spcPct val="90000"/>
        </a:lnSpc>
        <a:spcBef>
          <a:spcPts val="572"/>
        </a:spcBef>
        <a:buFont typeface="Arial" panose="020B0604020202020204" pitchFamily="34" charset="0"/>
        <a:buChar char="•"/>
        <a:defRPr sz="2059" kern="1200">
          <a:solidFill>
            <a:schemeClr val="tx1"/>
          </a:solidFill>
          <a:latin typeface="+mn-lt"/>
          <a:ea typeface="+mn-ea"/>
          <a:cs typeface="+mn-cs"/>
        </a:defRPr>
      </a:lvl6pPr>
      <a:lvl7pPr marL="3399145" indent="-261473" algn="l" defTabSz="1045891" rtl="0" eaLnBrk="1" latinLnBrk="0" hangingPunct="1">
        <a:lnSpc>
          <a:spcPct val="90000"/>
        </a:lnSpc>
        <a:spcBef>
          <a:spcPts val="572"/>
        </a:spcBef>
        <a:buFont typeface="Arial" panose="020B0604020202020204" pitchFamily="34" charset="0"/>
        <a:buChar char="•"/>
        <a:defRPr sz="2059" kern="1200">
          <a:solidFill>
            <a:schemeClr val="tx1"/>
          </a:solidFill>
          <a:latin typeface="+mn-lt"/>
          <a:ea typeface="+mn-ea"/>
          <a:cs typeface="+mn-cs"/>
        </a:defRPr>
      </a:lvl7pPr>
      <a:lvl8pPr marL="3922090" indent="-261473" algn="l" defTabSz="1045891" rtl="0" eaLnBrk="1" latinLnBrk="0" hangingPunct="1">
        <a:lnSpc>
          <a:spcPct val="90000"/>
        </a:lnSpc>
        <a:spcBef>
          <a:spcPts val="572"/>
        </a:spcBef>
        <a:buFont typeface="Arial" panose="020B0604020202020204" pitchFamily="34" charset="0"/>
        <a:buChar char="•"/>
        <a:defRPr sz="2059" kern="1200">
          <a:solidFill>
            <a:schemeClr val="tx1"/>
          </a:solidFill>
          <a:latin typeface="+mn-lt"/>
          <a:ea typeface="+mn-ea"/>
          <a:cs typeface="+mn-cs"/>
        </a:defRPr>
      </a:lvl8pPr>
      <a:lvl9pPr marL="4445036" indent="-261473" algn="l" defTabSz="1045891" rtl="0" eaLnBrk="1" latinLnBrk="0" hangingPunct="1">
        <a:lnSpc>
          <a:spcPct val="90000"/>
        </a:lnSpc>
        <a:spcBef>
          <a:spcPts val="572"/>
        </a:spcBef>
        <a:buFont typeface="Arial" panose="020B0604020202020204" pitchFamily="34" charset="0"/>
        <a:buChar char="•"/>
        <a:defRPr sz="205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45891" rtl="0" eaLnBrk="1" latinLnBrk="0" hangingPunct="1">
        <a:defRPr sz="2059" kern="1200">
          <a:solidFill>
            <a:schemeClr val="tx1"/>
          </a:solidFill>
          <a:latin typeface="+mn-lt"/>
          <a:ea typeface="+mn-ea"/>
          <a:cs typeface="+mn-cs"/>
        </a:defRPr>
      </a:lvl1pPr>
      <a:lvl2pPr marL="522945" algn="l" defTabSz="1045891" rtl="0" eaLnBrk="1" latinLnBrk="0" hangingPunct="1">
        <a:defRPr sz="2059" kern="1200">
          <a:solidFill>
            <a:schemeClr val="tx1"/>
          </a:solidFill>
          <a:latin typeface="+mn-lt"/>
          <a:ea typeface="+mn-ea"/>
          <a:cs typeface="+mn-cs"/>
        </a:defRPr>
      </a:lvl2pPr>
      <a:lvl3pPr marL="1045891" algn="l" defTabSz="1045891" rtl="0" eaLnBrk="1" latinLnBrk="0" hangingPunct="1">
        <a:defRPr sz="2059" kern="1200">
          <a:solidFill>
            <a:schemeClr val="tx1"/>
          </a:solidFill>
          <a:latin typeface="+mn-lt"/>
          <a:ea typeface="+mn-ea"/>
          <a:cs typeface="+mn-cs"/>
        </a:defRPr>
      </a:lvl3pPr>
      <a:lvl4pPr marL="1568836" algn="l" defTabSz="1045891" rtl="0" eaLnBrk="1" latinLnBrk="0" hangingPunct="1">
        <a:defRPr sz="2059" kern="1200">
          <a:solidFill>
            <a:schemeClr val="tx1"/>
          </a:solidFill>
          <a:latin typeface="+mn-lt"/>
          <a:ea typeface="+mn-ea"/>
          <a:cs typeface="+mn-cs"/>
        </a:defRPr>
      </a:lvl4pPr>
      <a:lvl5pPr marL="2091781" algn="l" defTabSz="1045891" rtl="0" eaLnBrk="1" latinLnBrk="0" hangingPunct="1">
        <a:defRPr sz="2059" kern="1200">
          <a:solidFill>
            <a:schemeClr val="tx1"/>
          </a:solidFill>
          <a:latin typeface="+mn-lt"/>
          <a:ea typeface="+mn-ea"/>
          <a:cs typeface="+mn-cs"/>
        </a:defRPr>
      </a:lvl5pPr>
      <a:lvl6pPr marL="2614727" algn="l" defTabSz="1045891" rtl="0" eaLnBrk="1" latinLnBrk="0" hangingPunct="1">
        <a:defRPr sz="2059" kern="1200">
          <a:solidFill>
            <a:schemeClr val="tx1"/>
          </a:solidFill>
          <a:latin typeface="+mn-lt"/>
          <a:ea typeface="+mn-ea"/>
          <a:cs typeface="+mn-cs"/>
        </a:defRPr>
      </a:lvl6pPr>
      <a:lvl7pPr marL="3137672" algn="l" defTabSz="1045891" rtl="0" eaLnBrk="1" latinLnBrk="0" hangingPunct="1">
        <a:defRPr sz="2059" kern="1200">
          <a:solidFill>
            <a:schemeClr val="tx1"/>
          </a:solidFill>
          <a:latin typeface="+mn-lt"/>
          <a:ea typeface="+mn-ea"/>
          <a:cs typeface="+mn-cs"/>
        </a:defRPr>
      </a:lvl7pPr>
      <a:lvl8pPr marL="3660618" algn="l" defTabSz="1045891" rtl="0" eaLnBrk="1" latinLnBrk="0" hangingPunct="1">
        <a:defRPr sz="2059" kern="1200">
          <a:solidFill>
            <a:schemeClr val="tx1"/>
          </a:solidFill>
          <a:latin typeface="+mn-lt"/>
          <a:ea typeface="+mn-ea"/>
          <a:cs typeface="+mn-cs"/>
        </a:defRPr>
      </a:lvl8pPr>
      <a:lvl9pPr marL="4183563" algn="l" defTabSz="1045891" rtl="0" eaLnBrk="1" latinLnBrk="0" hangingPunct="1">
        <a:defRPr sz="205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>
            <a:extLst>
              <a:ext uri="{FF2B5EF4-FFF2-40B4-BE49-F238E27FC236}">
                <a16:creationId xmlns:a16="http://schemas.microsoft.com/office/drawing/2014/main" id="{9DCAD69F-5320-4F49-B166-9CA5F89F74AD}"/>
              </a:ext>
            </a:extLst>
          </p:cNvPr>
          <p:cNvSpPr txBox="1"/>
          <p:nvPr/>
        </p:nvSpPr>
        <p:spPr>
          <a:xfrm>
            <a:off x="8080205" y="15540714"/>
            <a:ext cx="2396885" cy="2517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36" dirty="0"/>
              <a:t>Infantiele hemangiomen– Richtlijn 2021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417371FC-CDA5-4D4A-8315-98779EE5A065}"/>
              </a:ext>
            </a:extLst>
          </p:cNvPr>
          <p:cNvSpPr txBox="1"/>
          <p:nvPr/>
        </p:nvSpPr>
        <p:spPr>
          <a:xfrm>
            <a:off x="3489156" y="387351"/>
            <a:ext cx="3177789" cy="338554"/>
          </a:xfrm>
          <a:prstGeom prst="rect">
            <a:avLst/>
          </a:prstGeom>
          <a:noFill/>
          <a:ln w="12700">
            <a:solidFill>
              <a:srgbClr val="006EB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1600" b="1" dirty="0"/>
              <a:t>Infantiel hemangioom</a:t>
            </a:r>
          </a:p>
        </p:txBody>
      </p:sp>
      <p:sp>
        <p:nvSpPr>
          <p:cNvPr id="8" name="Afgeronde rechthoek 20">
            <a:extLst>
              <a:ext uri="{FF2B5EF4-FFF2-40B4-BE49-F238E27FC236}">
                <a16:creationId xmlns:a16="http://schemas.microsoft.com/office/drawing/2014/main" id="{5ED1FCCD-0AB5-4897-8708-FBFC2C035460}"/>
              </a:ext>
            </a:extLst>
          </p:cNvPr>
          <p:cNvSpPr/>
          <p:nvPr/>
        </p:nvSpPr>
        <p:spPr>
          <a:xfrm>
            <a:off x="235860" y="11464029"/>
            <a:ext cx="3919585" cy="118325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12700">
            <a:solidFill>
              <a:srgbClr val="CF76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1161863" algn="l"/>
                <a:tab pos="2089294" algn="l"/>
              </a:tabLst>
            </a:pPr>
            <a:r>
              <a:rPr lang="nl-NL" sz="1300" dirty="0">
                <a:solidFill>
                  <a:schemeClr val="tx1"/>
                </a:solidFill>
              </a:rPr>
              <a:t>*Indien men kiest niet te behandelen, is het van belang risicopatiënten nauwlettend te controleren volgens;  </a:t>
            </a:r>
            <a:r>
              <a:rPr lang="nl-NL" sz="1300" i="1" dirty="0">
                <a:solidFill>
                  <a:schemeClr val="tx1"/>
                </a:solidFill>
              </a:rPr>
              <a:t>leeftijd (in maanden) = follow-up interval in weken</a:t>
            </a:r>
            <a:endParaRPr lang="nl-NL" sz="1300" dirty="0">
              <a:solidFill>
                <a:schemeClr val="tx1"/>
              </a:solidFill>
            </a:endParaRP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3F45D8AF-0B7B-4288-B816-6801F3E615B3}"/>
              </a:ext>
            </a:extLst>
          </p:cNvPr>
          <p:cNvSpPr txBox="1"/>
          <p:nvPr/>
        </p:nvSpPr>
        <p:spPr>
          <a:xfrm>
            <a:off x="6898457" y="2314938"/>
            <a:ext cx="642298" cy="251736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1036" dirty="0"/>
              <a:t>Nee</a:t>
            </a:r>
          </a:p>
        </p:txBody>
      </p:sp>
      <p:sp>
        <p:nvSpPr>
          <p:cNvPr id="30" name="Afgeronde rechthoek 20">
            <a:extLst>
              <a:ext uri="{FF2B5EF4-FFF2-40B4-BE49-F238E27FC236}">
                <a16:creationId xmlns:a16="http://schemas.microsoft.com/office/drawing/2014/main" id="{064B8626-4F78-4BD9-85FC-745EDD5274B7}"/>
              </a:ext>
            </a:extLst>
          </p:cNvPr>
          <p:cNvSpPr/>
          <p:nvPr/>
        </p:nvSpPr>
        <p:spPr>
          <a:xfrm>
            <a:off x="4455562" y="11464029"/>
            <a:ext cx="5619518" cy="333032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12700">
            <a:solidFill>
              <a:srgbClr val="CF76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nl-NL" sz="1036" dirty="0">
              <a:solidFill>
                <a:schemeClr val="tx1"/>
              </a:solidFill>
            </a:endParaRPr>
          </a:p>
          <a:p>
            <a:r>
              <a:rPr lang="nl-NL" sz="1300" dirty="0">
                <a:solidFill>
                  <a:schemeClr val="tx1"/>
                </a:solidFill>
              </a:rPr>
              <a:t>**Overleg (of verwijs) bij voorkeur binnen één week naar een dermatoloog/kinderarts met expertise of gespecialiseerd centrum bij: </a:t>
            </a:r>
            <a:br>
              <a:rPr lang="nl-NL" sz="1300" dirty="0">
                <a:solidFill>
                  <a:schemeClr val="tx1"/>
                </a:solidFill>
              </a:rPr>
            </a:br>
            <a:endParaRPr lang="nl-NL" sz="1300" dirty="0">
              <a:solidFill>
                <a:schemeClr val="tx1"/>
              </a:solidFill>
            </a:endParaRPr>
          </a:p>
          <a:p>
            <a:r>
              <a:rPr lang="nl-NL" sz="1300" dirty="0">
                <a:solidFill>
                  <a:schemeClr val="tx1"/>
                </a:solidFill>
              </a:rPr>
              <a:t>• Twijfel aan de diagnose IH </a:t>
            </a:r>
          </a:p>
          <a:p>
            <a:r>
              <a:rPr lang="nl-NL" sz="1300" dirty="0">
                <a:solidFill>
                  <a:schemeClr val="tx1"/>
                </a:solidFill>
              </a:rPr>
              <a:t>• IH centraal in het gelaat en oor </a:t>
            </a:r>
          </a:p>
          <a:p>
            <a:r>
              <a:rPr lang="nl-NL" sz="1300" dirty="0">
                <a:solidFill>
                  <a:schemeClr val="tx1"/>
                </a:solidFill>
              </a:rPr>
              <a:t>• IH buiten het hoofdhalsgebied groter dan 4 cm </a:t>
            </a:r>
          </a:p>
          <a:p>
            <a:r>
              <a:rPr lang="nl-NL" sz="1300" dirty="0">
                <a:solidFill>
                  <a:schemeClr val="tx1"/>
                </a:solidFill>
              </a:rPr>
              <a:t>• IH in de mammaregio bij meisjes </a:t>
            </a:r>
          </a:p>
          <a:p>
            <a:r>
              <a:rPr lang="nl-NL" sz="1300" dirty="0">
                <a:solidFill>
                  <a:schemeClr val="tx1"/>
                </a:solidFill>
              </a:rPr>
              <a:t>• IH in een doorgaans zichtbaar gebied, in overleg met de ouders </a:t>
            </a:r>
          </a:p>
          <a:p>
            <a:r>
              <a:rPr lang="nl-NL" sz="1300" dirty="0">
                <a:solidFill>
                  <a:schemeClr val="tx1"/>
                </a:solidFill>
              </a:rPr>
              <a:t>• Genitale en/of </a:t>
            </a:r>
            <a:r>
              <a:rPr lang="nl-NL" sz="1300" dirty="0" err="1">
                <a:solidFill>
                  <a:schemeClr val="tx1"/>
                </a:solidFill>
              </a:rPr>
              <a:t>lumbosacrale</a:t>
            </a:r>
            <a:r>
              <a:rPr lang="nl-NL" sz="1300" dirty="0">
                <a:solidFill>
                  <a:schemeClr val="tx1"/>
                </a:solidFill>
              </a:rPr>
              <a:t> (</a:t>
            </a:r>
            <a:r>
              <a:rPr lang="nl-NL" sz="1300" dirty="0" err="1">
                <a:solidFill>
                  <a:schemeClr val="tx1"/>
                </a:solidFill>
              </a:rPr>
              <a:t>midline</a:t>
            </a:r>
            <a:r>
              <a:rPr lang="nl-NL" sz="1300" dirty="0">
                <a:solidFill>
                  <a:schemeClr val="tx1"/>
                </a:solidFill>
              </a:rPr>
              <a:t>) lokalisatie </a:t>
            </a:r>
          </a:p>
          <a:p>
            <a:r>
              <a:rPr lang="nl-NL" sz="1300" dirty="0">
                <a:solidFill>
                  <a:schemeClr val="tx1"/>
                </a:solidFill>
              </a:rPr>
              <a:t>• Meer dan 10 IH op het lichaam </a:t>
            </a:r>
          </a:p>
          <a:p>
            <a:r>
              <a:rPr lang="nl-NL" sz="1300" dirty="0">
                <a:solidFill>
                  <a:schemeClr val="tx1"/>
                </a:solidFill>
              </a:rPr>
              <a:t>• Snel groeiend IH </a:t>
            </a:r>
          </a:p>
          <a:p>
            <a:r>
              <a:rPr lang="nl-NL" sz="1300" dirty="0">
                <a:solidFill>
                  <a:schemeClr val="tx1"/>
                </a:solidFill>
              </a:rPr>
              <a:t>• </a:t>
            </a:r>
            <a:r>
              <a:rPr lang="nl-NL" sz="1300" dirty="0" err="1">
                <a:solidFill>
                  <a:schemeClr val="tx1"/>
                </a:solidFill>
              </a:rPr>
              <a:t>Ulcererend</a:t>
            </a:r>
            <a:r>
              <a:rPr lang="nl-NL" sz="1300" dirty="0">
                <a:solidFill>
                  <a:schemeClr val="tx1"/>
                </a:solidFill>
              </a:rPr>
              <a:t> IH, ook indien er alleen necrotische korstjes zichtbaar zijn </a:t>
            </a:r>
          </a:p>
          <a:p>
            <a:r>
              <a:rPr lang="nl-NL" sz="1300" dirty="0">
                <a:solidFill>
                  <a:schemeClr val="tx1"/>
                </a:solidFill>
              </a:rPr>
              <a:t>• Bij het ontstaan van een </a:t>
            </a:r>
            <a:r>
              <a:rPr lang="nl-NL" sz="1300" dirty="0" err="1">
                <a:solidFill>
                  <a:schemeClr val="tx1"/>
                </a:solidFill>
              </a:rPr>
              <a:t>stridor</a:t>
            </a:r>
            <a:r>
              <a:rPr lang="nl-NL" sz="1300" dirty="0">
                <a:solidFill>
                  <a:schemeClr val="tx1"/>
                </a:solidFill>
              </a:rPr>
              <a:t> (vanaf een leeftijd van 5-6 weken) </a:t>
            </a:r>
          </a:p>
          <a:p>
            <a:r>
              <a:rPr lang="nl-NL" sz="1300" dirty="0">
                <a:solidFill>
                  <a:schemeClr val="tx1"/>
                </a:solidFill>
              </a:rPr>
              <a:t>• In overleg met de ouders, bij wens tot behandeling of niet wegneembare zorgen </a:t>
            </a:r>
          </a:p>
          <a:p>
            <a:pPr>
              <a:tabLst>
                <a:tab pos="1161863" algn="l"/>
                <a:tab pos="2089294" algn="l"/>
              </a:tabLst>
            </a:pPr>
            <a:endParaRPr lang="nl-NL" sz="1036" b="1" dirty="0">
              <a:solidFill>
                <a:schemeClr val="tx1"/>
              </a:solidFill>
            </a:endParaRPr>
          </a:p>
          <a:p>
            <a:pPr>
              <a:tabLst>
                <a:tab pos="1161863" algn="l"/>
                <a:tab pos="2089294" algn="l"/>
              </a:tabLst>
            </a:pPr>
            <a:endParaRPr lang="nl-NL" sz="1036" dirty="0">
              <a:solidFill>
                <a:schemeClr val="tx1"/>
              </a:solidFill>
            </a:endParaRPr>
          </a:p>
        </p:txBody>
      </p:sp>
      <p:cxnSp>
        <p:nvCxnSpPr>
          <p:cNvPr id="44" name="Rechte verbindingslijn met pijl 43">
            <a:extLst>
              <a:ext uri="{FF2B5EF4-FFF2-40B4-BE49-F238E27FC236}">
                <a16:creationId xmlns:a16="http://schemas.microsoft.com/office/drawing/2014/main" id="{20019F63-D36B-4C18-B3AD-78D34BCB7BF4}"/>
              </a:ext>
            </a:extLst>
          </p:cNvPr>
          <p:cNvCxnSpPr>
            <a:cxnSpLocks/>
            <a:stCxn id="6" idx="2"/>
            <a:endCxn id="47" idx="0"/>
          </p:cNvCxnSpPr>
          <p:nvPr/>
        </p:nvCxnSpPr>
        <p:spPr>
          <a:xfrm flipH="1">
            <a:off x="5077337" y="725905"/>
            <a:ext cx="714" cy="5027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Stroomdiagram: Beslissing 46">
            <a:extLst>
              <a:ext uri="{FF2B5EF4-FFF2-40B4-BE49-F238E27FC236}">
                <a16:creationId xmlns:a16="http://schemas.microsoft.com/office/drawing/2014/main" id="{6CCEFDC7-78C0-4A93-9560-9DBFE6151649}"/>
              </a:ext>
            </a:extLst>
          </p:cNvPr>
          <p:cNvSpPr/>
          <p:nvPr/>
        </p:nvSpPr>
        <p:spPr>
          <a:xfrm>
            <a:off x="3245814" y="1228656"/>
            <a:ext cx="3663045" cy="2014121"/>
          </a:xfrm>
          <a:prstGeom prst="flowChartDecisi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dirty="0">
                <a:solidFill>
                  <a:schemeClr val="tx1"/>
                </a:solidFill>
              </a:rPr>
              <a:t>Levens- en/of functiebedreigend? </a:t>
            </a:r>
          </a:p>
          <a:p>
            <a:pPr algn="ctr"/>
            <a:br>
              <a:rPr lang="nl-NL" sz="1200" dirty="0">
                <a:solidFill>
                  <a:schemeClr val="tx1"/>
                </a:solidFill>
              </a:rPr>
            </a:br>
            <a:r>
              <a:rPr lang="nl-NL" sz="1200" dirty="0">
                <a:solidFill>
                  <a:schemeClr val="tx1"/>
                </a:solidFill>
              </a:rPr>
              <a:t>Ulceratief?</a:t>
            </a:r>
            <a:br>
              <a:rPr lang="nl-NL" sz="1200" dirty="0">
                <a:solidFill>
                  <a:schemeClr val="tx1"/>
                </a:solidFill>
              </a:rPr>
            </a:br>
            <a:br>
              <a:rPr lang="nl-NL" sz="1200" dirty="0">
                <a:solidFill>
                  <a:schemeClr val="tx1"/>
                </a:solidFill>
              </a:rPr>
            </a:br>
            <a:r>
              <a:rPr lang="nl-NL" sz="1200" dirty="0">
                <a:solidFill>
                  <a:schemeClr val="tx1"/>
                </a:solidFill>
              </a:rPr>
              <a:t>(Grote) kans op deformaties/littekens?</a:t>
            </a:r>
          </a:p>
        </p:txBody>
      </p:sp>
      <p:sp>
        <p:nvSpPr>
          <p:cNvPr id="63" name="Tekstvak 62">
            <a:extLst>
              <a:ext uri="{FF2B5EF4-FFF2-40B4-BE49-F238E27FC236}">
                <a16:creationId xmlns:a16="http://schemas.microsoft.com/office/drawing/2014/main" id="{D82D2905-D527-498E-A11A-DF95E9C2758F}"/>
              </a:ext>
            </a:extLst>
          </p:cNvPr>
          <p:cNvSpPr txBox="1"/>
          <p:nvPr/>
        </p:nvSpPr>
        <p:spPr>
          <a:xfrm>
            <a:off x="3489156" y="3699476"/>
            <a:ext cx="3164171" cy="691151"/>
          </a:xfrm>
          <a:prstGeom prst="rect">
            <a:avLst/>
          </a:prstGeom>
          <a:noFill/>
          <a:ln w="12700">
            <a:solidFill>
              <a:srgbClr val="006EB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1297" dirty="0"/>
              <a:t>Verwijs en overweeg behandeling</a:t>
            </a:r>
            <a:br>
              <a:rPr lang="nl-NL" sz="1297" b="1" dirty="0"/>
            </a:br>
            <a:br>
              <a:rPr lang="nl-NL" sz="1297" b="1" dirty="0"/>
            </a:br>
            <a:r>
              <a:rPr lang="nl-NL" sz="1297" b="1" dirty="0"/>
              <a:t>1</a:t>
            </a:r>
            <a:r>
              <a:rPr lang="nl-NL" sz="1297" b="1" baseline="30000" dirty="0"/>
              <a:t>e</a:t>
            </a:r>
            <a:r>
              <a:rPr lang="nl-NL" sz="1297" b="1" dirty="0"/>
              <a:t> keus: </a:t>
            </a:r>
            <a:r>
              <a:rPr lang="nl-NL" sz="1297" dirty="0"/>
              <a:t>orale bètablokkers</a:t>
            </a:r>
          </a:p>
        </p:txBody>
      </p:sp>
      <p:cxnSp>
        <p:nvCxnSpPr>
          <p:cNvPr id="64" name="Rechte verbindingslijn met pijl 63">
            <a:extLst>
              <a:ext uri="{FF2B5EF4-FFF2-40B4-BE49-F238E27FC236}">
                <a16:creationId xmlns:a16="http://schemas.microsoft.com/office/drawing/2014/main" id="{F67C6537-50E4-4AAC-B77D-04A797635BC2}"/>
              </a:ext>
            </a:extLst>
          </p:cNvPr>
          <p:cNvCxnSpPr>
            <a:cxnSpLocks/>
            <a:stCxn id="63" idx="2"/>
            <a:endCxn id="65" idx="0"/>
          </p:cNvCxnSpPr>
          <p:nvPr/>
        </p:nvCxnSpPr>
        <p:spPr>
          <a:xfrm flipH="1">
            <a:off x="5070431" y="4390627"/>
            <a:ext cx="811" cy="4290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kstvak 64">
            <a:extLst>
              <a:ext uri="{FF2B5EF4-FFF2-40B4-BE49-F238E27FC236}">
                <a16:creationId xmlns:a16="http://schemas.microsoft.com/office/drawing/2014/main" id="{89F79CFA-DAEA-4F26-A650-B18E5CD3BE96}"/>
              </a:ext>
            </a:extLst>
          </p:cNvPr>
          <p:cNvSpPr txBox="1"/>
          <p:nvPr/>
        </p:nvSpPr>
        <p:spPr>
          <a:xfrm>
            <a:off x="3092980" y="4819679"/>
            <a:ext cx="3954901" cy="1090363"/>
          </a:xfrm>
          <a:prstGeom prst="rect">
            <a:avLst/>
          </a:prstGeom>
          <a:noFill/>
          <a:ln w="12700">
            <a:solidFill>
              <a:srgbClr val="006EB6"/>
            </a:solidFill>
          </a:ln>
        </p:spPr>
        <p:txBody>
          <a:bodyPr wrap="square" rtlCol="0">
            <a:spAutoFit/>
          </a:bodyPr>
          <a:lstStyle/>
          <a:p>
            <a:r>
              <a:rPr lang="nl-NL" sz="1297" dirty="0"/>
              <a:t>• </a:t>
            </a:r>
            <a:r>
              <a:rPr lang="nl-NL" sz="1297" b="1" u="sng" dirty="0" err="1"/>
              <a:t>Hemangiol</a:t>
            </a:r>
            <a:r>
              <a:rPr lang="nl-NL" sz="1297" b="1" u="sng" dirty="0"/>
              <a:t>®</a:t>
            </a:r>
            <a:r>
              <a:rPr lang="nl-NL" sz="1297" dirty="0"/>
              <a:t> drank 3mg/ kg/ dag in 2 </a:t>
            </a:r>
            <a:r>
              <a:rPr lang="nl-NL" sz="1297" dirty="0" err="1"/>
              <a:t>dd</a:t>
            </a:r>
            <a:br>
              <a:rPr lang="nl-NL" sz="1297" dirty="0"/>
            </a:br>
            <a:endParaRPr lang="nl-NL" sz="1297" dirty="0"/>
          </a:p>
          <a:p>
            <a:r>
              <a:rPr lang="nl-NL" sz="1297" dirty="0"/>
              <a:t>• </a:t>
            </a:r>
            <a:r>
              <a:rPr lang="nl-NL" sz="1297" b="1" u="sng" dirty="0"/>
              <a:t>Propranolol</a:t>
            </a:r>
            <a:r>
              <a:rPr lang="nl-NL" sz="1297" dirty="0"/>
              <a:t> drank (</a:t>
            </a:r>
            <a:r>
              <a:rPr lang="nl-NL" sz="1297" i="1" dirty="0"/>
              <a:t>off-label</a:t>
            </a:r>
            <a:r>
              <a:rPr lang="nl-NL" sz="1297" dirty="0"/>
              <a:t>) 2-3 mg/kg/dag in 2-3 </a:t>
            </a:r>
            <a:r>
              <a:rPr lang="nl-NL" sz="1297" dirty="0" err="1"/>
              <a:t>dd</a:t>
            </a:r>
            <a:br>
              <a:rPr lang="nl-NL" sz="1297" dirty="0"/>
            </a:br>
            <a:endParaRPr lang="nl-NL" sz="1297" dirty="0"/>
          </a:p>
          <a:p>
            <a:r>
              <a:rPr lang="nl-NL" sz="1297" dirty="0"/>
              <a:t>• </a:t>
            </a:r>
            <a:r>
              <a:rPr lang="nl-NL" sz="1297" b="1" u="sng" dirty="0"/>
              <a:t>Atenolol</a:t>
            </a:r>
            <a:r>
              <a:rPr lang="nl-NL" sz="1297" dirty="0"/>
              <a:t> drank (</a:t>
            </a:r>
            <a:r>
              <a:rPr lang="nl-NL" sz="1297" i="1" dirty="0"/>
              <a:t>off-label</a:t>
            </a:r>
            <a:r>
              <a:rPr lang="nl-NL" sz="1297" dirty="0"/>
              <a:t>) 1-2 mg/kg in 1dd</a:t>
            </a:r>
          </a:p>
        </p:txBody>
      </p:sp>
      <p:cxnSp>
        <p:nvCxnSpPr>
          <p:cNvPr id="66" name="Rechte verbindingslijn met pijl 65">
            <a:extLst>
              <a:ext uri="{FF2B5EF4-FFF2-40B4-BE49-F238E27FC236}">
                <a16:creationId xmlns:a16="http://schemas.microsoft.com/office/drawing/2014/main" id="{14027763-11BB-4A42-883C-38EBE5BFD118}"/>
              </a:ext>
            </a:extLst>
          </p:cNvPr>
          <p:cNvCxnSpPr>
            <a:cxnSpLocks/>
            <a:stCxn id="65" idx="2"/>
            <a:endCxn id="67" idx="0"/>
          </p:cNvCxnSpPr>
          <p:nvPr/>
        </p:nvCxnSpPr>
        <p:spPr>
          <a:xfrm>
            <a:off x="5070431" y="5910042"/>
            <a:ext cx="6904" cy="5274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Stroomdiagram: Beslissing 66">
            <a:extLst>
              <a:ext uri="{FF2B5EF4-FFF2-40B4-BE49-F238E27FC236}">
                <a16:creationId xmlns:a16="http://schemas.microsoft.com/office/drawing/2014/main" id="{1D9D630C-5A49-47A3-A69F-2ABEC2979CBC}"/>
              </a:ext>
            </a:extLst>
          </p:cNvPr>
          <p:cNvSpPr/>
          <p:nvPr/>
        </p:nvSpPr>
        <p:spPr>
          <a:xfrm>
            <a:off x="3907335" y="6437497"/>
            <a:ext cx="2340000" cy="716400"/>
          </a:xfrm>
          <a:prstGeom prst="flowChartDecisi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300" dirty="0">
                <a:solidFill>
                  <a:schemeClr val="tx1"/>
                </a:solidFill>
              </a:rPr>
              <a:t>(Bedreigende) Bijwerkingen?</a:t>
            </a:r>
          </a:p>
        </p:txBody>
      </p:sp>
      <p:cxnSp>
        <p:nvCxnSpPr>
          <p:cNvPr id="68" name="Rechte verbindingslijn met pijl 67">
            <a:extLst>
              <a:ext uri="{FF2B5EF4-FFF2-40B4-BE49-F238E27FC236}">
                <a16:creationId xmlns:a16="http://schemas.microsoft.com/office/drawing/2014/main" id="{7734945F-D261-4A05-897D-F3B9AB110A30}"/>
              </a:ext>
            </a:extLst>
          </p:cNvPr>
          <p:cNvCxnSpPr>
            <a:cxnSpLocks/>
            <a:stCxn id="67" idx="2"/>
            <a:endCxn id="80" idx="0"/>
          </p:cNvCxnSpPr>
          <p:nvPr/>
        </p:nvCxnSpPr>
        <p:spPr>
          <a:xfrm>
            <a:off x="5077335" y="7153897"/>
            <a:ext cx="1" cy="518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kstvak 68">
            <a:extLst>
              <a:ext uri="{FF2B5EF4-FFF2-40B4-BE49-F238E27FC236}">
                <a16:creationId xmlns:a16="http://schemas.microsoft.com/office/drawing/2014/main" id="{724D58F0-8C70-446C-B4C7-B7C836F78398}"/>
              </a:ext>
            </a:extLst>
          </p:cNvPr>
          <p:cNvSpPr txBox="1"/>
          <p:nvPr/>
        </p:nvSpPr>
        <p:spPr>
          <a:xfrm>
            <a:off x="4510709" y="7254699"/>
            <a:ext cx="642298" cy="251736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1036" dirty="0"/>
              <a:t>Nee</a:t>
            </a:r>
          </a:p>
        </p:txBody>
      </p:sp>
      <p:cxnSp>
        <p:nvCxnSpPr>
          <p:cNvPr id="70" name="Rechte verbindingslijn met pijl 69">
            <a:extLst>
              <a:ext uri="{FF2B5EF4-FFF2-40B4-BE49-F238E27FC236}">
                <a16:creationId xmlns:a16="http://schemas.microsoft.com/office/drawing/2014/main" id="{0620D86B-D433-47F6-92F0-50914C76DB39}"/>
              </a:ext>
            </a:extLst>
          </p:cNvPr>
          <p:cNvCxnSpPr>
            <a:cxnSpLocks/>
            <a:stCxn id="67" idx="3"/>
            <a:endCxn id="72" idx="1"/>
          </p:cNvCxnSpPr>
          <p:nvPr/>
        </p:nvCxnSpPr>
        <p:spPr>
          <a:xfrm>
            <a:off x="6247335" y="6795697"/>
            <a:ext cx="661524" cy="34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kstvak 70">
            <a:extLst>
              <a:ext uri="{FF2B5EF4-FFF2-40B4-BE49-F238E27FC236}">
                <a16:creationId xmlns:a16="http://schemas.microsoft.com/office/drawing/2014/main" id="{F0994C0C-9248-4B39-8216-30803F133D96}"/>
              </a:ext>
            </a:extLst>
          </p:cNvPr>
          <p:cNvSpPr txBox="1"/>
          <p:nvPr/>
        </p:nvSpPr>
        <p:spPr>
          <a:xfrm>
            <a:off x="6388232" y="6795055"/>
            <a:ext cx="379730" cy="251736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1036" dirty="0"/>
              <a:t>Ja</a:t>
            </a:r>
          </a:p>
        </p:txBody>
      </p:sp>
      <p:sp>
        <p:nvSpPr>
          <p:cNvPr id="72" name="Tekstvak 71">
            <a:extLst>
              <a:ext uri="{FF2B5EF4-FFF2-40B4-BE49-F238E27FC236}">
                <a16:creationId xmlns:a16="http://schemas.microsoft.com/office/drawing/2014/main" id="{13A9A444-1DE1-4BA6-ADFC-582D994B5840}"/>
              </a:ext>
            </a:extLst>
          </p:cNvPr>
          <p:cNvSpPr txBox="1"/>
          <p:nvPr/>
        </p:nvSpPr>
        <p:spPr>
          <a:xfrm>
            <a:off x="6908859" y="6052762"/>
            <a:ext cx="3439413" cy="1492716"/>
          </a:xfrm>
          <a:prstGeom prst="rect">
            <a:avLst/>
          </a:prstGeom>
          <a:noFill/>
          <a:ln w="12700">
            <a:solidFill>
              <a:srgbClr val="006EB6"/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300" dirty="0"/>
              <a:t>Dosering (tijdelijk) verminderen of stoppen; daarna i.o.m. voorschrijver weer voorzichtig herstarten.</a:t>
            </a:r>
            <a:br>
              <a:rPr lang="nl-NL" sz="1300" dirty="0"/>
            </a:br>
            <a:endParaRPr lang="nl-NL" sz="13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300" dirty="0"/>
              <a:t>Eventueel switchen naar andere geëigende IH therapie. In geval van pulmonale klachten: switch naar </a:t>
            </a:r>
            <a:r>
              <a:rPr lang="nl-NL" sz="1300" u="sng" dirty="0"/>
              <a:t>Atenolol</a:t>
            </a:r>
          </a:p>
        </p:txBody>
      </p:sp>
      <p:sp>
        <p:nvSpPr>
          <p:cNvPr id="73" name="Tekstvak 72">
            <a:extLst>
              <a:ext uri="{FF2B5EF4-FFF2-40B4-BE49-F238E27FC236}">
                <a16:creationId xmlns:a16="http://schemas.microsoft.com/office/drawing/2014/main" id="{57985489-790D-4804-968F-A23E8BE8A38C}"/>
              </a:ext>
            </a:extLst>
          </p:cNvPr>
          <p:cNvSpPr txBox="1"/>
          <p:nvPr/>
        </p:nvSpPr>
        <p:spPr>
          <a:xfrm>
            <a:off x="3394529" y="8834608"/>
            <a:ext cx="3365613" cy="491545"/>
          </a:xfrm>
          <a:prstGeom prst="rect">
            <a:avLst/>
          </a:prstGeom>
          <a:noFill/>
          <a:ln w="12700">
            <a:solidFill>
              <a:srgbClr val="006EB6"/>
            </a:solidFill>
          </a:ln>
        </p:spPr>
        <p:txBody>
          <a:bodyPr wrap="square" rtlCol="0">
            <a:spAutoFit/>
          </a:bodyPr>
          <a:lstStyle/>
          <a:p>
            <a:r>
              <a:rPr lang="nl-NL" sz="1297" dirty="0"/>
              <a:t>Behandeling continueren tot leeftijd van 12-18 maanden (afhankelijk van indicatie) en staken</a:t>
            </a:r>
          </a:p>
        </p:txBody>
      </p:sp>
      <p:sp>
        <p:nvSpPr>
          <p:cNvPr id="74" name="Tekstvak 73">
            <a:extLst>
              <a:ext uri="{FF2B5EF4-FFF2-40B4-BE49-F238E27FC236}">
                <a16:creationId xmlns:a16="http://schemas.microsoft.com/office/drawing/2014/main" id="{F004798D-726E-4171-86D0-D3B4D8D1DDA1}"/>
              </a:ext>
            </a:extLst>
          </p:cNvPr>
          <p:cNvSpPr txBox="1"/>
          <p:nvPr/>
        </p:nvSpPr>
        <p:spPr>
          <a:xfrm>
            <a:off x="235860" y="13304782"/>
            <a:ext cx="3919585" cy="14895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rgbClr val="006EB6"/>
            </a:solidFill>
          </a:ln>
        </p:spPr>
        <p:txBody>
          <a:bodyPr wrap="square" rtlCol="0">
            <a:spAutoFit/>
          </a:bodyPr>
          <a:lstStyle/>
          <a:p>
            <a:r>
              <a:rPr lang="nl-NL" sz="1297" dirty="0"/>
              <a:t>***Conventionele (vroege) chirurgie is geïndiceerd bij</a:t>
            </a:r>
          </a:p>
          <a:p>
            <a:endParaRPr lang="nl-NL" sz="1297" dirty="0"/>
          </a:p>
          <a:p>
            <a:pPr marL="222091" indent="-222091">
              <a:buFont typeface="Arial" panose="020B0604020202020204" pitchFamily="34" charset="0"/>
              <a:buChar char="•"/>
            </a:pPr>
            <a:r>
              <a:rPr lang="nl-NL" sz="1297" dirty="0"/>
              <a:t>IH die niet op bètablokkers (of corticosteroïden) reageren</a:t>
            </a:r>
          </a:p>
          <a:p>
            <a:pPr marL="222091" indent="-222091">
              <a:buFont typeface="Arial" panose="020B0604020202020204" pitchFamily="34" charset="0"/>
              <a:buChar char="•"/>
            </a:pPr>
            <a:r>
              <a:rPr lang="nl-NL" sz="1297" dirty="0"/>
              <a:t>Gesteelde, ulceratieve IH in de vroege fase</a:t>
            </a:r>
          </a:p>
          <a:p>
            <a:pPr marL="222091" indent="-222091">
              <a:buFont typeface="Arial" panose="020B0604020202020204" pitchFamily="34" charset="0"/>
              <a:buChar char="•"/>
            </a:pPr>
            <a:r>
              <a:rPr lang="nl-NL" sz="1297" dirty="0"/>
              <a:t>Onvoldoende (snel) effect van medicamenteuze behandeling</a:t>
            </a:r>
          </a:p>
        </p:txBody>
      </p:sp>
      <p:sp>
        <p:nvSpPr>
          <p:cNvPr id="75" name="Stroomdiagram: Beslissing 74">
            <a:extLst>
              <a:ext uri="{FF2B5EF4-FFF2-40B4-BE49-F238E27FC236}">
                <a16:creationId xmlns:a16="http://schemas.microsoft.com/office/drawing/2014/main" id="{3B6ED6FE-8EBA-4362-A0BB-2458FE11CDCB}"/>
              </a:ext>
            </a:extLst>
          </p:cNvPr>
          <p:cNvSpPr/>
          <p:nvPr/>
        </p:nvSpPr>
        <p:spPr>
          <a:xfrm>
            <a:off x="3900430" y="9943315"/>
            <a:ext cx="2340000" cy="716400"/>
          </a:xfrm>
          <a:prstGeom prst="flowChartDecisi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300" dirty="0" err="1">
                <a:solidFill>
                  <a:schemeClr val="tx1"/>
                </a:solidFill>
              </a:rPr>
              <a:t>Hergroei</a:t>
            </a:r>
            <a:r>
              <a:rPr lang="nl-NL" sz="1300" dirty="0">
                <a:solidFill>
                  <a:schemeClr val="tx1"/>
                </a:solidFill>
              </a:rPr>
              <a:t> van het IH?</a:t>
            </a:r>
          </a:p>
        </p:txBody>
      </p:sp>
      <p:cxnSp>
        <p:nvCxnSpPr>
          <p:cNvPr id="76" name="Rechte verbindingslijn met pijl 75">
            <a:extLst>
              <a:ext uri="{FF2B5EF4-FFF2-40B4-BE49-F238E27FC236}">
                <a16:creationId xmlns:a16="http://schemas.microsoft.com/office/drawing/2014/main" id="{09418D3A-2EE5-475A-B338-946FBAEB7ECA}"/>
              </a:ext>
            </a:extLst>
          </p:cNvPr>
          <p:cNvCxnSpPr>
            <a:cxnSpLocks/>
            <a:stCxn id="80" idx="2"/>
            <a:endCxn id="73" idx="0"/>
          </p:cNvCxnSpPr>
          <p:nvPr/>
        </p:nvCxnSpPr>
        <p:spPr>
          <a:xfrm>
            <a:off x="5077336" y="8388494"/>
            <a:ext cx="0" cy="4461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Verbindingslijn: gebogen 76">
            <a:extLst>
              <a:ext uri="{FF2B5EF4-FFF2-40B4-BE49-F238E27FC236}">
                <a16:creationId xmlns:a16="http://schemas.microsoft.com/office/drawing/2014/main" id="{B871152B-5DBE-4619-B00F-53000EAE4FCA}"/>
              </a:ext>
            </a:extLst>
          </p:cNvPr>
          <p:cNvCxnSpPr>
            <a:cxnSpLocks/>
            <a:stCxn id="75" idx="1"/>
            <a:endCxn id="65" idx="1"/>
          </p:cNvCxnSpPr>
          <p:nvPr/>
        </p:nvCxnSpPr>
        <p:spPr>
          <a:xfrm rot="10800000">
            <a:off x="3092980" y="5364861"/>
            <a:ext cx="807450" cy="4936654"/>
          </a:xfrm>
          <a:prstGeom prst="bentConnector3">
            <a:avLst>
              <a:gd name="adj1" fmla="val 12831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kstvak 77">
            <a:extLst>
              <a:ext uri="{FF2B5EF4-FFF2-40B4-BE49-F238E27FC236}">
                <a16:creationId xmlns:a16="http://schemas.microsoft.com/office/drawing/2014/main" id="{383BFE54-B55E-4290-A023-B10285CBE3E3}"/>
              </a:ext>
            </a:extLst>
          </p:cNvPr>
          <p:cNvSpPr txBox="1"/>
          <p:nvPr/>
        </p:nvSpPr>
        <p:spPr>
          <a:xfrm>
            <a:off x="3512055" y="10049779"/>
            <a:ext cx="379730" cy="251736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1036" dirty="0"/>
              <a:t>Ja</a:t>
            </a:r>
          </a:p>
        </p:txBody>
      </p:sp>
      <p:cxnSp>
        <p:nvCxnSpPr>
          <p:cNvPr id="79" name="Rechte verbindingslijn met pijl 78">
            <a:extLst>
              <a:ext uri="{FF2B5EF4-FFF2-40B4-BE49-F238E27FC236}">
                <a16:creationId xmlns:a16="http://schemas.microsoft.com/office/drawing/2014/main" id="{C65AE39F-AA16-496F-ADC1-AA356C0922FC}"/>
              </a:ext>
            </a:extLst>
          </p:cNvPr>
          <p:cNvCxnSpPr>
            <a:cxnSpLocks/>
            <a:stCxn id="73" idx="2"/>
            <a:endCxn id="75" idx="0"/>
          </p:cNvCxnSpPr>
          <p:nvPr/>
        </p:nvCxnSpPr>
        <p:spPr>
          <a:xfrm flipH="1">
            <a:off x="5070430" y="9326153"/>
            <a:ext cx="6906" cy="6171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Stroomdiagram: Beslissing 79">
            <a:extLst>
              <a:ext uri="{FF2B5EF4-FFF2-40B4-BE49-F238E27FC236}">
                <a16:creationId xmlns:a16="http://schemas.microsoft.com/office/drawing/2014/main" id="{487E66A5-5CEA-4A67-AB7A-DF54F876205D}"/>
              </a:ext>
            </a:extLst>
          </p:cNvPr>
          <p:cNvSpPr/>
          <p:nvPr/>
        </p:nvSpPr>
        <p:spPr>
          <a:xfrm>
            <a:off x="3907336" y="7672094"/>
            <a:ext cx="2340000" cy="716400"/>
          </a:xfrm>
          <a:prstGeom prst="flowChartDecisi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300" dirty="0">
                <a:solidFill>
                  <a:schemeClr val="tx1"/>
                </a:solidFill>
              </a:rPr>
              <a:t>Onvoldoende effect?</a:t>
            </a:r>
          </a:p>
        </p:txBody>
      </p:sp>
      <p:sp>
        <p:nvSpPr>
          <p:cNvPr id="82" name="Tekstvak 81">
            <a:extLst>
              <a:ext uri="{FF2B5EF4-FFF2-40B4-BE49-F238E27FC236}">
                <a16:creationId xmlns:a16="http://schemas.microsoft.com/office/drawing/2014/main" id="{F4C0D8A7-1502-44DB-8B0B-A188ED4233C1}"/>
              </a:ext>
            </a:extLst>
          </p:cNvPr>
          <p:cNvSpPr txBox="1"/>
          <p:nvPr/>
        </p:nvSpPr>
        <p:spPr>
          <a:xfrm>
            <a:off x="6908859" y="7875508"/>
            <a:ext cx="2956125" cy="1292662"/>
          </a:xfrm>
          <a:prstGeom prst="rect">
            <a:avLst/>
          </a:prstGeom>
          <a:noFill/>
          <a:ln w="12700">
            <a:solidFill>
              <a:srgbClr val="006EB6"/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300" dirty="0"/>
              <a:t>Overleg met expertisecentrum; evt. ophogen dosis bètablokkers</a:t>
            </a:r>
            <a:br>
              <a:rPr lang="nl-NL" sz="1300" dirty="0"/>
            </a:br>
            <a:endParaRPr lang="nl-NL" sz="13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300" dirty="0"/>
              <a:t>Chirurgische opties nagaan***</a:t>
            </a:r>
            <a:br>
              <a:rPr lang="nl-NL" sz="1300" dirty="0"/>
            </a:br>
            <a:endParaRPr lang="nl-NL" sz="13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300" dirty="0"/>
              <a:t>Heroverweeg diagnose IH</a:t>
            </a:r>
          </a:p>
        </p:txBody>
      </p:sp>
      <p:sp>
        <p:nvSpPr>
          <p:cNvPr id="83" name="Tekstvak 82">
            <a:extLst>
              <a:ext uri="{FF2B5EF4-FFF2-40B4-BE49-F238E27FC236}">
                <a16:creationId xmlns:a16="http://schemas.microsoft.com/office/drawing/2014/main" id="{296E6A88-046F-4B5C-889E-E4C9FA0950DB}"/>
              </a:ext>
            </a:extLst>
          </p:cNvPr>
          <p:cNvSpPr txBox="1"/>
          <p:nvPr/>
        </p:nvSpPr>
        <p:spPr>
          <a:xfrm>
            <a:off x="6240430" y="8133335"/>
            <a:ext cx="379730" cy="251736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1036" dirty="0"/>
              <a:t>Ja</a:t>
            </a:r>
          </a:p>
        </p:txBody>
      </p:sp>
      <p:sp>
        <p:nvSpPr>
          <p:cNvPr id="84" name="Tekstvak 83">
            <a:extLst>
              <a:ext uri="{FF2B5EF4-FFF2-40B4-BE49-F238E27FC236}">
                <a16:creationId xmlns:a16="http://schemas.microsoft.com/office/drawing/2014/main" id="{98201D6B-D683-4E1D-ABAE-136F7BCBC6B5}"/>
              </a:ext>
            </a:extLst>
          </p:cNvPr>
          <p:cNvSpPr txBox="1"/>
          <p:nvPr/>
        </p:nvSpPr>
        <p:spPr>
          <a:xfrm>
            <a:off x="4456099" y="8395971"/>
            <a:ext cx="642298" cy="251736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1036" dirty="0"/>
              <a:t>Nee</a:t>
            </a:r>
          </a:p>
        </p:txBody>
      </p:sp>
      <p:cxnSp>
        <p:nvCxnSpPr>
          <p:cNvPr id="88" name="Rechte verbindingslijn met pijl 87">
            <a:extLst>
              <a:ext uri="{FF2B5EF4-FFF2-40B4-BE49-F238E27FC236}">
                <a16:creationId xmlns:a16="http://schemas.microsoft.com/office/drawing/2014/main" id="{0C4CAC6C-6E58-45AB-907B-A06651880225}"/>
              </a:ext>
            </a:extLst>
          </p:cNvPr>
          <p:cNvCxnSpPr>
            <a:cxnSpLocks/>
            <a:stCxn id="47" idx="2"/>
            <a:endCxn id="63" idx="0"/>
          </p:cNvCxnSpPr>
          <p:nvPr/>
        </p:nvCxnSpPr>
        <p:spPr>
          <a:xfrm flipH="1">
            <a:off x="5071242" y="3242777"/>
            <a:ext cx="6095" cy="4566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Stroomdiagram: Alternatief proces 35">
            <a:extLst>
              <a:ext uri="{FF2B5EF4-FFF2-40B4-BE49-F238E27FC236}">
                <a16:creationId xmlns:a16="http://schemas.microsoft.com/office/drawing/2014/main" id="{F2D765C9-7AC9-48BA-9AD7-073291E541CA}"/>
              </a:ext>
            </a:extLst>
          </p:cNvPr>
          <p:cNvSpPr/>
          <p:nvPr/>
        </p:nvSpPr>
        <p:spPr>
          <a:xfrm>
            <a:off x="1261456" y="7199324"/>
            <a:ext cx="2198399" cy="1277084"/>
          </a:xfrm>
          <a:prstGeom prst="flowChartAlternateProcess">
            <a:avLst/>
          </a:prstGeom>
          <a:solidFill>
            <a:schemeClr val="bg1"/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300" dirty="0">
                <a:solidFill>
                  <a:schemeClr val="tx1"/>
                </a:solidFill>
              </a:rPr>
              <a:t>Bij aanwijzingen voor </a:t>
            </a:r>
            <a:r>
              <a:rPr lang="nl-NL" sz="1300" dirty="0" err="1">
                <a:solidFill>
                  <a:schemeClr val="tx1"/>
                </a:solidFill>
              </a:rPr>
              <a:t>hergroei</a:t>
            </a:r>
            <a:r>
              <a:rPr lang="nl-NL" sz="1300" dirty="0">
                <a:solidFill>
                  <a:schemeClr val="tx1"/>
                </a:solidFill>
              </a:rPr>
              <a:t> (bij lagere dosis) of als </a:t>
            </a:r>
            <a:r>
              <a:rPr lang="nl-NL" sz="1300" dirty="0" err="1">
                <a:solidFill>
                  <a:schemeClr val="tx1"/>
                </a:solidFill>
              </a:rPr>
              <a:t>hergroei</a:t>
            </a:r>
            <a:r>
              <a:rPr lang="nl-NL" sz="1300" dirty="0">
                <a:solidFill>
                  <a:schemeClr val="tx1"/>
                </a:solidFill>
              </a:rPr>
              <a:t> ongewenst is; langzaam afbouwen.</a:t>
            </a:r>
            <a:endParaRPr lang="nl-NL" sz="1300" strike="sngStrike" dirty="0">
              <a:solidFill>
                <a:srgbClr val="FF0000"/>
              </a:solidFill>
            </a:endParaRPr>
          </a:p>
        </p:txBody>
      </p:sp>
      <p:sp>
        <p:nvSpPr>
          <p:cNvPr id="37" name="Tekstvak 36">
            <a:extLst>
              <a:ext uri="{FF2B5EF4-FFF2-40B4-BE49-F238E27FC236}">
                <a16:creationId xmlns:a16="http://schemas.microsoft.com/office/drawing/2014/main" id="{1CA5E00F-51E6-41A5-9A46-CB3060FC813B}"/>
              </a:ext>
            </a:extLst>
          </p:cNvPr>
          <p:cNvSpPr txBox="1"/>
          <p:nvPr/>
        </p:nvSpPr>
        <p:spPr>
          <a:xfrm>
            <a:off x="4732129" y="3345258"/>
            <a:ext cx="379730" cy="251736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1036" dirty="0"/>
              <a:t>Ja</a:t>
            </a:r>
          </a:p>
        </p:txBody>
      </p:sp>
      <p:cxnSp>
        <p:nvCxnSpPr>
          <p:cNvPr id="7" name="Verbindingslijn: gebogen 6">
            <a:extLst>
              <a:ext uri="{FF2B5EF4-FFF2-40B4-BE49-F238E27FC236}">
                <a16:creationId xmlns:a16="http://schemas.microsoft.com/office/drawing/2014/main" id="{568A7A4E-E27D-4296-828F-355E2F095666}"/>
              </a:ext>
            </a:extLst>
          </p:cNvPr>
          <p:cNvCxnSpPr>
            <a:cxnSpLocks/>
            <a:stCxn id="80" idx="3"/>
            <a:endCxn id="82" idx="1"/>
          </p:cNvCxnSpPr>
          <p:nvPr/>
        </p:nvCxnSpPr>
        <p:spPr>
          <a:xfrm>
            <a:off x="6247336" y="8030294"/>
            <a:ext cx="661523" cy="491545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Rechte verbindingslijn met pijl 39">
            <a:extLst>
              <a:ext uri="{FF2B5EF4-FFF2-40B4-BE49-F238E27FC236}">
                <a16:creationId xmlns:a16="http://schemas.microsoft.com/office/drawing/2014/main" id="{EAD1B63B-A46A-4B9B-9C5D-1AD24C31C782}"/>
              </a:ext>
            </a:extLst>
          </p:cNvPr>
          <p:cNvCxnSpPr>
            <a:cxnSpLocks/>
            <a:stCxn id="47" idx="3"/>
            <a:endCxn id="42" idx="1"/>
          </p:cNvCxnSpPr>
          <p:nvPr/>
        </p:nvCxnSpPr>
        <p:spPr>
          <a:xfrm flipV="1">
            <a:off x="6908859" y="2235716"/>
            <a:ext cx="631896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kstvak 41">
            <a:extLst>
              <a:ext uri="{FF2B5EF4-FFF2-40B4-BE49-F238E27FC236}">
                <a16:creationId xmlns:a16="http://schemas.microsoft.com/office/drawing/2014/main" id="{90CCF416-8758-45BD-AAB2-1381BFADE67E}"/>
              </a:ext>
            </a:extLst>
          </p:cNvPr>
          <p:cNvSpPr txBox="1"/>
          <p:nvPr/>
        </p:nvSpPr>
        <p:spPr>
          <a:xfrm>
            <a:off x="7540755" y="1890140"/>
            <a:ext cx="2523098" cy="691151"/>
          </a:xfrm>
          <a:prstGeom prst="rect">
            <a:avLst/>
          </a:prstGeom>
          <a:noFill/>
          <a:ln w="12700">
            <a:solidFill>
              <a:srgbClr val="006EB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1297" dirty="0"/>
              <a:t>Actieve non-interventie* met fotodocumentatie als onderdeel follow-up</a:t>
            </a:r>
          </a:p>
        </p:txBody>
      </p:sp>
      <p:sp>
        <p:nvSpPr>
          <p:cNvPr id="48" name="Tekstvak 47">
            <a:extLst>
              <a:ext uri="{FF2B5EF4-FFF2-40B4-BE49-F238E27FC236}">
                <a16:creationId xmlns:a16="http://schemas.microsoft.com/office/drawing/2014/main" id="{AAE4FEE5-0F13-4260-B9BF-E88EAF1691C8}"/>
              </a:ext>
            </a:extLst>
          </p:cNvPr>
          <p:cNvSpPr txBox="1"/>
          <p:nvPr/>
        </p:nvSpPr>
        <p:spPr>
          <a:xfrm>
            <a:off x="7672463" y="3025650"/>
            <a:ext cx="2259682" cy="2092881"/>
          </a:xfrm>
          <a:prstGeom prst="rect">
            <a:avLst/>
          </a:prstGeom>
          <a:noFill/>
          <a:ln w="12700">
            <a:solidFill>
              <a:srgbClr val="006EB6"/>
            </a:solidFill>
          </a:ln>
        </p:spPr>
        <p:txBody>
          <a:bodyPr wrap="square" rtlCol="0">
            <a:spAutoFit/>
          </a:bodyPr>
          <a:lstStyle/>
          <a:p>
            <a:r>
              <a:rPr lang="nl-NL" sz="1300" dirty="0"/>
              <a:t>Bij een </a:t>
            </a:r>
            <a:r>
              <a:rPr lang="nl-NL" sz="1300" i="1" dirty="0"/>
              <a:t>a </a:t>
            </a:r>
            <a:r>
              <a:rPr lang="nl-NL" sz="1300" i="1" dirty="0" err="1"/>
              <a:t>terme</a:t>
            </a:r>
            <a:r>
              <a:rPr lang="nl-NL" sz="1300" i="1" dirty="0"/>
              <a:t> </a:t>
            </a:r>
            <a:r>
              <a:rPr lang="nl-NL" sz="1300" dirty="0"/>
              <a:t>kind </a:t>
            </a:r>
            <a:r>
              <a:rPr lang="nl-NL" sz="1300" u="sng" dirty="0"/>
              <a:t>zonder</a:t>
            </a:r>
            <a:r>
              <a:rPr lang="nl-NL" sz="1300" dirty="0"/>
              <a:t> risicofactoren** met een klein (&lt; 1-2 cm) en oppervlakkig (&lt;1-2 mm) IH kan topicale behandeling effectief zijn.</a:t>
            </a:r>
            <a:br>
              <a:rPr lang="nl-NL" sz="1300" b="1" dirty="0"/>
            </a:br>
            <a:br>
              <a:rPr lang="nl-NL" sz="1300" b="1" dirty="0"/>
            </a:br>
            <a:r>
              <a:rPr lang="nl-NL" sz="1300" b="1" dirty="0"/>
              <a:t>Topicaal</a:t>
            </a:r>
            <a:br>
              <a:rPr lang="nl-NL" sz="1300" dirty="0"/>
            </a:br>
            <a:r>
              <a:rPr lang="nl-NL" sz="1300" dirty="0"/>
              <a:t>• </a:t>
            </a:r>
            <a:r>
              <a:rPr lang="nl-NL" sz="1300" dirty="0" err="1"/>
              <a:t>Timolol</a:t>
            </a:r>
            <a:r>
              <a:rPr lang="nl-NL" sz="1300" dirty="0"/>
              <a:t> oogdruppels (off-label): 0,5% max. 2dd 2 </a:t>
            </a:r>
            <a:r>
              <a:rPr lang="nl-NL" sz="1300" dirty="0" err="1"/>
              <a:t>gtt</a:t>
            </a:r>
            <a:r>
              <a:rPr lang="nl-NL" sz="1300" dirty="0"/>
              <a:t> óp het IH</a:t>
            </a:r>
          </a:p>
        </p:txBody>
      </p:sp>
      <p:cxnSp>
        <p:nvCxnSpPr>
          <p:cNvPr id="16" name="Rechte verbindingslijn met pijl 15">
            <a:extLst>
              <a:ext uri="{FF2B5EF4-FFF2-40B4-BE49-F238E27FC236}">
                <a16:creationId xmlns:a16="http://schemas.microsoft.com/office/drawing/2014/main" id="{92A91E1F-E889-442F-AAA3-2CB6C10F3366}"/>
              </a:ext>
            </a:extLst>
          </p:cNvPr>
          <p:cNvCxnSpPr>
            <a:stCxn id="42" idx="2"/>
            <a:endCxn id="48" idx="0"/>
          </p:cNvCxnSpPr>
          <p:nvPr/>
        </p:nvCxnSpPr>
        <p:spPr>
          <a:xfrm>
            <a:off x="8802304" y="2581291"/>
            <a:ext cx="0" cy="444359"/>
          </a:xfrm>
          <a:prstGeom prst="straightConnector1">
            <a:avLst/>
          </a:prstGeom>
          <a:ln>
            <a:solidFill>
              <a:schemeClr val="accent1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978750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4A7C72B2EE9904F80FFC079064A634C" ma:contentTypeVersion="3" ma:contentTypeDescription="Een nieuw document maken." ma:contentTypeScope="" ma:versionID="077019773c88dbeb7850d95441ad2f49">
  <xsd:schema xmlns:xsd="http://www.w3.org/2001/XMLSchema" xmlns:xs="http://www.w3.org/2001/XMLSchema" xmlns:p="http://schemas.microsoft.com/office/2006/metadata/properties" xmlns:ns2="1b6f52ea-96de-434c-9a87-577a805f4946" targetNamespace="http://schemas.microsoft.com/office/2006/metadata/properties" ma:root="true" ma:fieldsID="d97448f84f8d5e7f83d4a2d31addc9a1" ns2:_="">
    <xsd:import namespace="1b6f52ea-96de-434c-9a87-577a805f494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6f52ea-96de-434c-9a87-577a805f494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1338358-70B9-46BD-9A26-9DFD13615AFC}"/>
</file>

<file path=customXml/itemProps2.xml><?xml version="1.0" encoding="utf-8"?>
<ds:datastoreItem xmlns:ds="http://schemas.openxmlformats.org/officeDocument/2006/customXml" ds:itemID="{4D7EAF1E-C984-4F34-A312-9A5D076BEC2C}"/>
</file>

<file path=customXml/itemProps3.xml><?xml version="1.0" encoding="utf-8"?>
<ds:datastoreItem xmlns:ds="http://schemas.openxmlformats.org/officeDocument/2006/customXml" ds:itemID="{263F71E8-C67C-4106-BC2C-88C0AC885F54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8692</TotalTime>
  <Words>437</Words>
  <Application>Microsoft Office PowerPoint</Application>
  <PresentationFormat>Aangepast</PresentationFormat>
  <Paragraphs>46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Zekeriya Çiftçi</dc:creator>
  <cp:lastModifiedBy>Zekeriya Çiftçi</cp:lastModifiedBy>
  <cp:revision>14</cp:revision>
  <dcterms:created xsi:type="dcterms:W3CDTF">2021-01-26T12:12:22Z</dcterms:created>
  <dcterms:modified xsi:type="dcterms:W3CDTF">2021-02-02T13:53:30Z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0x01010094A7C72B2EE9904F80FFC079064A634C</vt:lpwstr>
  </property>
  <property fmtid="{D5CDD505-2E9C-101B-9397-08002B2CF9AE}" pid="3" name="Order">
    <vt:r8>1880600</vt:r8>
  </property>
</Properties>
</file>