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3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24-6-2021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775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24-6-2021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5855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24-6-2021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3086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24-6-2021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4900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24-6-2021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8117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24-6-2021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26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24-6-2021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5577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24-6-2021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287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24-6-2021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7633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24-6-2021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549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32CC-B3A8-46B7-A6EE-9EA090CFA709}" type="datetimeFigureOut">
              <a:rPr lang="nl-NL" smtClean="0"/>
              <a:t>24-6-2021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39DC-6EF5-4502-AF33-B8FB912C8C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6691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F32CC-B3A8-46B7-A6EE-9EA090CFA709}" type="datetimeFigureOut">
              <a:rPr lang="nl-NL" smtClean="0"/>
              <a:t>24-6-2021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039DC-6EF5-4502-AF33-B8FB912C8C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3574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Richtlijn Bloedtransfusiebeleid 2020</a:t>
            </a:r>
            <a:endParaRPr lang="nl-NL" sz="40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Hoofdpunten wijzigingen t.o.v. vorige edities</a:t>
            </a:r>
          </a:p>
          <a:p>
            <a:r>
              <a:rPr lang="nl-NL" b="1" dirty="0" smtClean="0"/>
              <a:t>Hoofdstuk Trombocytentransfusie </a:t>
            </a:r>
            <a:endParaRPr lang="nl-NL" b="1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005" y="5545971"/>
            <a:ext cx="682811" cy="114614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2702" y="6506462"/>
            <a:ext cx="2633700" cy="286537"/>
          </a:xfrm>
          <a:prstGeom prst="rect">
            <a:avLst/>
          </a:prstGeom>
        </p:spPr>
      </p:pic>
      <p:pic>
        <p:nvPicPr>
          <p:cNvPr id="11" name="Picture 10" descr="Logo, company name&#10;&#10;Description automatically generated">
            <a:extLst>
              <a:ext uri="{FF2B5EF4-FFF2-40B4-BE49-F238E27FC236}">
                <a16:creationId xmlns:a16="http://schemas.microsoft.com/office/drawing/2014/main" id="{9CA3C85F-9329-4E65-B25E-8459F8ACDA7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36" y="309386"/>
            <a:ext cx="1108364" cy="676258"/>
          </a:xfrm>
          <a:prstGeom prst="rect">
            <a:avLst/>
          </a:prstGeom>
        </p:spPr>
      </p:pic>
      <p:pic>
        <p:nvPicPr>
          <p:cNvPr id="12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714259A9-928D-4516-ADCE-F3B8294E551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3141" y="309385"/>
            <a:ext cx="676259" cy="676259"/>
          </a:xfrm>
          <a:prstGeom prst="rect">
            <a:avLst/>
          </a:prstGeom>
        </p:spPr>
      </p:pic>
      <p:pic>
        <p:nvPicPr>
          <p:cNvPr id="13" name="Picture 6" descr="Text&#10;&#10;Description automatically generated with low confidence">
            <a:extLst>
              <a:ext uri="{FF2B5EF4-FFF2-40B4-BE49-F238E27FC236}">
                <a16:creationId xmlns:a16="http://schemas.microsoft.com/office/drawing/2014/main" id="{E9903E8D-790C-4AA2-B2DF-CBE0F969C2D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8541" y="377339"/>
            <a:ext cx="1248682" cy="540555"/>
          </a:xfrm>
          <a:prstGeom prst="rect">
            <a:avLst/>
          </a:prstGeom>
        </p:spPr>
      </p:pic>
      <p:pic>
        <p:nvPicPr>
          <p:cNvPr id="14" name="Picture 8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D116FC2B-8EB2-4AC3-B371-B6C76203832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2312" y="493754"/>
            <a:ext cx="3031805" cy="491890"/>
          </a:xfrm>
          <a:prstGeom prst="rect">
            <a:avLst/>
          </a:prstGeom>
        </p:spPr>
      </p:pic>
      <p:pic>
        <p:nvPicPr>
          <p:cNvPr id="15" name="Picture 2" descr="SKMS Logo - pathology.nl">
            <a:extLst>
              <a:ext uri="{FF2B5EF4-FFF2-40B4-BE49-F238E27FC236}">
                <a16:creationId xmlns:a16="http://schemas.microsoft.com/office/drawing/2014/main" id="{A2DE566B-42FC-43F4-9EE3-EDBA651891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2870" y="309385"/>
            <a:ext cx="709149" cy="567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17909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Algemeen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565189"/>
            <a:ext cx="10515600" cy="4611774"/>
          </a:xfrm>
        </p:spPr>
        <p:txBody>
          <a:bodyPr>
            <a:normAutofit/>
          </a:bodyPr>
          <a:lstStyle/>
          <a:p>
            <a:r>
              <a:rPr lang="nl-NL" sz="2000" dirty="0" smtClean="0"/>
              <a:t>Oorzaak </a:t>
            </a:r>
            <a:r>
              <a:rPr lang="nl-NL" sz="2000" dirty="0"/>
              <a:t>trombocytopenie en contra-indicaties voor </a:t>
            </a:r>
            <a:r>
              <a:rPr lang="nl-NL" sz="2000" dirty="0" smtClean="0"/>
              <a:t>trombocytentransfusies dienen bekend te zijn</a:t>
            </a:r>
          </a:p>
          <a:p>
            <a:r>
              <a:rPr lang="nl-NL" sz="2000" dirty="0"/>
              <a:t>Bij </a:t>
            </a:r>
            <a:r>
              <a:rPr lang="nl-NL" sz="2000" dirty="0" smtClean="0"/>
              <a:t>aanmaakstoornissen bij kinderen en volwassenen: </a:t>
            </a:r>
            <a:r>
              <a:rPr lang="nl-NL" sz="2000" dirty="0"/>
              <a:t>profylactische trombocytentransfusie bij trombocytengetal lager dan </a:t>
            </a:r>
            <a:r>
              <a:rPr lang="nl-NL" sz="2000" dirty="0" smtClean="0"/>
              <a:t>10x10E9/L</a:t>
            </a:r>
          </a:p>
          <a:p>
            <a:pPr marL="0" indent="0">
              <a:buNone/>
            </a:pPr>
            <a:r>
              <a:rPr lang="nl-NL" sz="2000" dirty="0"/>
              <a:t>	</a:t>
            </a:r>
            <a:r>
              <a:rPr lang="nl-NL" sz="2000" dirty="0" smtClean="0"/>
              <a:t>	volwassenen: 1 eenheid</a:t>
            </a:r>
          </a:p>
          <a:p>
            <a:pPr marL="0" indent="0">
              <a:buNone/>
            </a:pPr>
            <a:r>
              <a:rPr lang="nl-NL" sz="2000" dirty="0"/>
              <a:t>	</a:t>
            </a:r>
            <a:r>
              <a:rPr lang="nl-NL" sz="2000" dirty="0" smtClean="0"/>
              <a:t>	kinderen: 15-20 ml/kg tot maximaal 1 eenheid</a:t>
            </a:r>
          </a:p>
          <a:p>
            <a:r>
              <a:rPr lang="nl-NL" sz="2000" dirty="0" smtClean="0"/>
              <a:t>Altijd opbrengst (CCI) bepalen, na 1 en/of 24 uur</a:t>
            </a:r>
          </a:p>
          <a:p>
            <a:r>
              <a:rPr lang="nl-NL" sz="2000" dirty="0" smtClean="0"/>
              <a:t>Overweeg bij neonaten het standaard trombocytenproduct te gebruiken</a:t>
            </a:r>
          </a:p>
          <a:p>
            <a:r>
              <a:rPr lang="nl-NL" sz="2000" dirty="0" smtClean="0"/>
              <a:t>Bij profylactische trombocytentransfusie i.v.m. antistollingsgebruik/TAR-gebruik altijd overwegen middel te staken</a:t>
            </a:r>
          </a:p>
          <a:p>
            <a:pPr marL="0" indent="0">
              <a:buNone/>
            </a:pPr>
            <a:r>
              <a:rPr lang="nl-NL" sz="2000" dirty="0"/>
              <a:t>	</a:t>
            </a:r>
            <a:r>
              <a:rPr lang="nl-NL" sz="2000" dirty="0" smtClean="0"/>
              <a:t>	ondergrens bij TAR-gebruik</a:t>
            </a:r>
            <a:r>
              <a:rPr lang="nl-NL" sz="2000" dirty="0"/>
              <a:t>: </a:t>
            </a:r>
            <a:r>
              <a:rPr lang="nl-NL" sz="2000" dirty="0" smtClean="0"/>
              <a:t>20x10E9/L</a:t>
            </a:r>
            <a:endParaRPr lang="nl-NL" sz="2000" dirty="0"/>
          </a:p>
          <a:p>
            <a:pPr marL="0" indent="0">
              <a:buNone/>
            </a:pPr>
            <a:r>
              <a:rPr lang="nl-NL" sz="2000" dirty="0" smtClean="0"/>
              <a:t>		ondergrens </a:t>
            </a:r>
            <a:r>
              <a:rPr lang="nl-NL" sz="2000" dirty="0"/>
              <a:t>bij Antistolling: </a:t>
            </a:r>
            <a:r>
              <a:rPr lang="nl-NL" sz="2000" dirty="0" smtClean="0"/>
              <a:t>30x10E9/L</a:t>
            </a:r>
            <a:endParaRPr lang="nl-NL" sz="2000" dirty="0"/>
          </a:p>
          <a:p>
            <a:pPr marL="0" indent="0">
              <a:buNone/>
            </a:pPr>
            <a:endParaRPr lang="nl-NL" sz="2000" dirty="0" smtClean="0"/>
          </a:p>
          <a:p>
            <a:pPr marL="0" indent="0">
              <a:buNone/>
            </a:pPr>
            <a:endParaRPr lang="nl-NL" sz="20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800" y="5436915"/>
            <a:ext cx="682811" cy="114614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9902" y="6315268"/>
            <a:ext cx="2633700" cy="28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1957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Ingrepen en bloedingen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N</a:t>
            </a:r>
            <a:r>
              <a:rPr lang="nl-NL" sz="2000" dirty="0" smtClean="0"/>
              <a:t>iet </a:t>
            </a:r>
            <a:r>
              <a:rPr lang="nl-NL" sz="2000" dirty="0"/>
              <a:t>meer HOGER dan 100/50/20; maar streven naar MAXIMAAL 100/50/20. Altijd opbrengstmeting na 1 eenheid, en niet meer dan 2 eenheden toedienen. </a:t>
            </a:r>
          </a:p>
          <a:p>
            <a:r>
              <a:rPr lang="nl-NL" sz="2000" dirty="0" smtClean="0"/>
              <a:t>Zie Tabel 1 </a:t>
            </a:r>
            <a:r>
              <a:rPr lang="nl-NL" sz="2000" dirty="0"/>
              <a:t>op pagina 227 voor trombocyten </a:t>
            </a:r>
            <a:r>
              <a:rPr lang="nl-NL" sz="2000" dirty="0" smtClean="0"/>
              <a:t>triggers</a:t>
            </a:r>
          </a:p>
          <a:p>
            <a:r>
              <a:rPr lang="nl-NL" sz="2000" dirty="0" smtClean="0"/>
              <a:t>WHO graad 2-4 bloedingen:</a:t>
            </a:r>
          </a:p>
          <a:p>
            <a:pPr marL="0" indent="0">
              <a:buNone/>
            </a:pPr>
            <a:r>
              <a:rPr lang="nl-NL" sz="2000" dirty="0"/>
              <a:t>	</a:t>
            </a:r>
            <a:r>
              <a:rPr lang="nl-NL" sz="2000" dirty="0" smtClean="0"/>
              <a:t>		-maximaal 2 eenheden per keer</a:t>
            </a:r>
          </a:p>
          <a:p>
            <a:pPr marL="0" indent="0">
              <a:buNone/>
            </a:pPr>
            <a:r>
              <a:rPr lang="nl-NL" sz="2000" dirty="0"/>
              <a:t>	</a:t>
            </a:r>
            <a:r>
              <a:rPr lang="nl-NL" sz="2000" dirty="0" smtClean="0"/>
              <a:t>		-effect beoordelen na eerste eenheid behalve bij graad 4 bloeding</a:t>
            </a:r>
          </a:p>
          <a:p>
            <a:pPr marL="0" indent="0">
              <a:buNone/>
            </a:pPr>
            <a:r>
              <a:rPr lang="nl-NL" sz="2000" dirty="0" smtClean="0"/>
              <a:t>			-optimaliseer lokale hemostase</a:t>
            </a:r>
          </a:p>
          <a:p>
            <a:pPr marL="0" indent="0">
              <a:buNone/>
            </a:pPr>
            <a:r>
              <a:rPr lang="nl-NL" sz="2000" dirty="0"/>
              <a:t>	</a:t>
            </a:r>
            <a:r>
              <a:rPr lang="nl-NL" sz="2000" dirty="0" smtClean="0"/>
              <a:t>		-corrigeer bijkomende stollingsstoornissen</a:t>
            </a:r>
          </a:p>
          <a:p>
            <a:pPr marL="0" indent="0">
              <a:buNone/>
            </a:pPr>
            <a:r>
              <a:rPr lang="nl-NL" sz="2000" dirty="0"/>
              <a:t>	</a:t>
            </a:r>
            <a:r>
              <a:rPr lang="nl-NL" sz="2000" dirty="0" smtClean="0"/>
              <a:t>		-streef bij een graad 3-4 bloeding naar </a:t>
            </a:r>
            <a:r>
              <a:rPr lang="nl-NL" sz="2000" dirty="0" err="1" smtClean="0"/>
              <a:t>Ht</a:t>
            </a:r>
            <a:r>
              <a:rPr lang="nl-NL" sz="2000" dirty="0" smtClean="0"/>
              <a:t> van 0.25</a:t>
            </a:r>
          </a:p>
          <a:p>
            <a:pPr marL="0" indent="0">
              <a:buNone/>
            </a:pPr>
            <a:r>
              <a:rPr lang="nl-NL" sz="2000" dirty="0"/>
              <a:t>	</a:t>
            </a:r>
            <a:r>
              <a:rPr lang="nl-NL" sz="2000" dirty="0" smtClean="0"/>
              <a:t>		-zie Tabel 2 </a:t>
            </a:r>
            <a:r>
              <a:rPr lang="nl-NL" sz="2000" dirty="0"/>
              <a:t>op pagina </a:t>
            </a:r>
            <a:r>
              <a:rPr lang="nl-NL" sz="2000" dirty="0" smtClean="0"/>
              <a:t>238 voor adviezen specifieke </a:t>
            </a:r>
            <a:r>
              <a:rPr lang="nl-NL" sz="2000" dirty="0" err="1" smtClean="0"/>
              <a:t>bloedingsloci</a:t>
            </a:r>
            <a:r>
              <a:rPr lang="nl-NL" sz="2000" dirty="0"/>
              <a:t>	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610" y="5520043"/>
            <a:ext cx="682811" cy="114614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1712" y="6398396"/>
            <a:ext cx="2633700" cy="28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3319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Verwijzingen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 smtClean="0"/>
              <a:t>Link: korte samenvatting van prof. dr. E.A.M</a:t>
            </a:r>
            <a:r>
              <a:rPr lang="nl-NL" sz="2000" dirty="0"/>
              <a:t>. Beckers</a:t>
            </a:r>
          </a:p>
          <a:p>
            <a:r>
              <a:rPr lang="nl-NL" sz="2000" dirty="0" smtClean="0"/>
              <a:t>Link: richtlijn pagina’s 204 t/m 284</a:t>
            </a:r>
            <a:endParaRPr lang="nl-NL" sz="20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393" y="5487511"/>
            <a:ext cx="682811" cy="114614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2495" y="6365864"/>
            <a:ext cx="2633700" cy="28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8865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99</Words>
  <Application>Microsoft Office PowerPoint</Application>
  <PresentationFormat>Breedbeeld</PresentationFormat>
  <Paragraphs>26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Richtlijn Bloedtransfusiebeleid 2020</vt:lpstr>
      <vt:lpstr>Algemeen</vt:lpstr>
      <vt:lpstr>Ingrepen en bloedingen</vt:lpstr>
      <vt:lpstr>Verwijzingen</vt:lpstr>
    </vt:vector>
  </TitlesOfParts>
  <Company>Sanquin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Richtlijn Bloedtransfusiebeleid 2020</dc:title>
  <dc:creator>Bank, Ivan</dc:creator>
  <cp:lastModifiedBy>Duijnhoven van, J.L.P.</cp:lastModifiedBy>
  <cp:revision>16</cp:revision>
  <dcterms:created xsi:type="dcterms:W3CDTF">2021-03-11T16:55:24Z</dcterms:created>
  <dcterms:modified xsi:type="dcterms:W3CDTF">2021-06-24T06:49:03Z</dcterms:modified>
</cp:coreProperties>
</file>