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77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585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3086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90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811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57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287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63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549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669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357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Richtlijn Bloedtransfusiebeleid 2020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Hoofdpunten wijzigingen t.o.v. vorige edities</a:t>
            </a:r>
          </a:p>
          <a:p>
            <a:r>
              <a:rPr lang="nl-NL" b="1" dirty="0"/>
              <a:t>Hoofdstuk Transfusiereacties en gerelateerde aandoeningen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702" y="5096618"/>
            <a:ext cx="682811" cy="11461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2869" y="5956228"/>
            <a:ext cx="2633700" cy="286537"/>
          </a:xfrm>
          <a:prstGeom prst="rect">
            <a:avLst/>
          </a:prstGeom>
        </p:spPr>
      </p:pic>
      <p:pic>
        <p:nvPicPr>
          <p:cNvPr id="6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9CA3C85F-9329-4E65-B25E-8459F8ACDA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6" y="309386"/>
            <a:ext cx="1108364" cy="676258"/>
          </a:xfrm>
          <a:prstGeom prst="rect">
            <a:avLst/>
          </a:prstGeom>
        </p:spPr>
      </p:pic>
      <p:pic>
        <p:nvPicPr>
          <p:cNvPr id="7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714259A9-928D-4516-ADCE-F3B8294E551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141" y="309385"/>
            <a:ext cx="676259" cy="676259"/>
          </a:xfrm>
          <a:prstGeom prst="rect">
            <a:avLst/>
          </a:prstGeom>
        </p:spPr>
      </p:pic>
      <p:pic>
        <p:nvPicPr>
          <p:cNvPr id="8" name="Picture 6" descr="Text&#10;&#10;Description automatically generated with low confidence">
            <a:extLst>
              <a:ext uri="{FF2B5EF4-FFF2-40B4-BE49-F238E27FC236}">
                <a16:creationId xmlns:a16="http://schemas.microsoft.com/office/drawing/2014/main" id="{E9903E8D-790C-4AA2-B2DF-CBE0F969C2D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541" y="377339"/>
            <a:ext cx="1248682" cy="540555"/>
          </a:xfrm>
          <a:prstGeom prst="rect">
            <a:avLst/>
          </a:prstGeom>
        </p:spPr>
      </p:pic>
      <p:pic>
        <p:nvPicPr>
          <p:cNvPr id="9" name="Picture 8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116FC2B-8EB2-4AC3-B371-B6C76203832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2312" y="493754"/>
            <a:ext cx="3031805" cy="491890"/>
          </a:xfrm>
          <a:prstGeom prst="rect">
            <a:avLst/>
          </a:prstGeom>
        </p:spPr>
      </p:pic>
      <p:pic>
        <p:nvPicPr>
          <p:cNvPr id="10" name="Picture 2" descr="SKMS Logo - pathology.nl">
            <a:extLst>
              <a:ext uri="{FF2B5EF4-FFF2-40B4-BE49-F238E27FC236}">
                <a16:creationId xmlns:a16="http://schemas.microsoft.com/office/drawing/2014/main" id="{A2DE566B-42FC-43F4-9EE3-EDBA65189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870" y="309385"/>
            <a:ext cx="709149" cy="567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79091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Algemeen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Overweeg antihistaminica te geven bij herhaalde graad 1 transfusiereactie;</a:t>
            </a:r>
          </a:p>
          <a:p>
            <a:r>
              <a:rPr lang="nl-NL" sz="2000" dirty="0"/>
              <a:t>Overweeg antihistaminica en/of corticosteroïden te geven bij graad 2 transfusiereactie;</a:t>
            </a:r>
          </a:p>
          <a:p>
            <a:r>
              <a:rPr lang="nl-NL" sz="2000" dirty="0"/>
              <a:t>Overweeg gewassen producten te geven indien herhaalde ernstige transfusiereactie ondanks maatregelen;</a:t>
            </a:r>
          </a:p>
          <a:p>
            <a:r>
              <a:rPr lang="nl-NL" sz="2000" dirty="0"/>
              <a:t>Geef producten van </a:t>
            </a:r>
            <a:r>
              <a:rPr lang="nl-NL" sz="2000" dirty="0" err="1"/>
              <a:t>IgA</a:t>
            </a:r>
            <a:r>
              <a:rPr lang="nl-NL" sz="2000" dirty="0"/>
              <a:t>-deficiënte donoren en/of gewassen cellulaire producten aan patiënten met een </a:t>
            </a:r>
            <a:r>
              <a:rPr lang="nl-NL" sz="2000" dirty="0" err="1"/>
              <a:t>IgA</a:t>
            </a:r>
            <a:r>
              <a:rPr lang="nl-NL" sz="2000" dirty="0"/>
              <a:t>-deficiëntie en </a:t>
            </a:r>
            <a:r>
              <a:rPr lang="nl-NL" sz="2000" dirty="0" err="1"/>
              <a:t>IgA</a:t>
            </a:r>
            <a:r>
              <a:rPr lang="nl-NL" sz="2000" dirty="0"/>
              <a:t> antistoffen na een graad 2 transfusiereactie;</a:t>
            </a:r>
          </a:p>
          <a:p>
            <a:r>
              <a:rPr lang="nl-NL" sz="2000" dirty="0"/>
              <a:t>Preventieve maatregelen TACO in vorm van aanpassing transfusiesnelheid &lt; 150 ml/uur bij patiënten met o.a. pre-existent hartfalen en nierfalen. Een </a:t>
            </a:r>
            <a:r>
              <a:rPr lang="nl-NL" sz="2000" dirty="0" err="1"/>
              <a:t>lisdiureticum</a:t>
            </a:r>
            <a:r>
              <a:rPr lang="nl-NL" sz="2000" dirty="0"/>
              <a:t> overwegen indien niet bloedend.</a:t>
            </a:r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95019572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TACO vs. TRALI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Overweeg differentiële diagnostiek zoveel mogelijk te onderbouwen, bijvoorbeeld door NT-</a:t>
            </a:r>
            <a:r>
              <a:rPr lang="nl-NL" sz="2000" dirty="0" err="1"/>
              <a:t>proBNP</a:t>
            </a:r>
            <a:r>
              <a:rPr lang="nl-NL" sz="2000" dirty="0"/>
              <a:t> te bepalen;</a:t>
            </a:r>
          </a:p>
          <a:p>
            <a:r>
              <a:rPr lang="nl-NL" sz="2000" dirty="0"/>
              <a:t>TACO is onwaarschijnlijk indien NT-</a:t>
            </a:r>
            <a:r>
              <a:rPr lang="nl-NL" sz="2000" dirty="0" err="1"/>
              <a:t>proBNP</a:t>
            </a:r>
            <a:r>
              <a:rPr lang="nl-NL" sz="2000" dirty="0"/>
              <a:t> &lt; 2000 pg/ml;</a:t>
            </a:r>
          </a:p>
          <a:p>
            <a:r>
              <a:rPr lang="nl-NL" sz="2000" dirty="0"/>
              <a:t>Overweeg TACO indien NT-</a:t>
            </a:r>
            <a:r>
              <a:rPr lang="nl-NL" sz="2000" dirty="0" err="1"/>
              <a:t>proBNP</a:t>
            </a:r>
            <a:r>
              <a:rPr lang="nl-NL" sz="2000" dirty="0"/>
              <a:t> pre/post transfusie ratio &gt; 1.5 bedraagt.</a:t>
            </a:r>
          </a:p>
        </p:txBody>
      </p:sp>
    </p:spTree>
    <p:extLst>
      <p:ext uri="{BB962C8B-B14F-4D97-AF65-F5344CB8AC3E}">
        <p14:creationId xmlns:p14="http://schemas.microsoft.com/office/powerpoint/2010/main" val="388733193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NIET meer standaard bestralen producten indien: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Prematuren &lt; 1500 gram of zwangerschap &lt; 32 weken;</a:t>
            </a:r>
          </a:p>
          <a:p>
            <a:r>
              <a:rPr lang="nl-NL" sz="2000" dirty="0"/>
              <a:t>Neonaten die wisseltransfusie ondergaan (WEL als daarvoor IUT ondergaan!);</a:t>
            </a:r>
          </a:p>
          <a:p>
            <a:r>
              <a:rPr lang="nl-NL" sz="2000" dirty="0"/>
              <a:t>Leukemiebehandelingen (WEL als specifiek protocol dat vereist);</a:t>
            </a:r>
          </a:p>
          <a:p>
            <a:r>
              <a:rPr lang="nl-NL" sz="2000" dirty="0"/>
              <a:t>Perifeer bloed stamcelaferese;</a:t>
            </a:r>
          </a:p>
          <a:p>
            <a:r>
              <a:rPr lang="nl-NL" sz="2000" dirty="0"/>
              <a:t>Beenmergafname t.b.v. </a:t>
            </a:r>
            <a:r>
              <a:rPr lang="nl-NL" sz="2000" dirty="0" err="1"/>
              <a:t>scTx</a:t>
            </a:r>
            <a:r>
              <a:rPr lang="nl-NL" sz="2000" dirty="0"/>
              <a:t>;</a:t>
            </a:r>
          </a:p>
          <a:p>
            <a:r>
              <a:rPr lang="nl-NL" sz="2000" dirty="0"/>
              <a:t>Hodgkin lymfoom stadium III-IV;</a:t>
            </a:r>
          </a:p>
          <a:p>
            <a:r>
              <a:rPr lang="nl-NL" sz="2000" dirty="0"/>
              <a:t>Purine/pyrimidine analogen behandelingen (WEL indien bijsluiter Farmacotherapeutisch kompas er melding van maakt).</a:t>
            </a:r>
          </a:p>
          <a:p>
            <a:endParaRPr lang="nl-NL" sz="2000" dirty="0"/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19869783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IJzerstapeling bij </a:t>
            </a:r>
            <a:r>
              <a:rPr lang="nl-NL" dirty="0" err="1"/>
              <a:t>hemato</a:t>
            </a:r>
            <a:r>
              <a:rPr lang="nl-NL" dirty="0"/>
              <a:t>-oncologische patiënten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Overweeg ijzerchelatie indien patiënt levensverwachting heeft van &gt; 3 jaar;</a:t>
            </a:r>
          </a:p>
          <a:p>
            <a:r>
              <a:rPr lang="nl-NL" sz="2000" dirty="0"/>
              <a:t>&gt; 2 PC per maand gebruikt gedurende langer dan 1 jaar;</a:t>
            </a:r>
          </a:p>
          <a:p>
            <a:r>
              <a:rPr lang="nl-NL" sz="2000" dirty="0"/>
              <a:t>Serum ferritine &gt; 1000 microgram/L.</a:t>
            </a:r>
          </a:p>
        </p:txBody>
      </p:sp>
    </p:spTree>
    <p:extLst>
      <p:ext uri="{BB962C8B-B14F-4D97-AF65-F5344CB8AC3E}">
        <p14:creationId xmlns:p14="http://schemas.microsoft.com/office/powerpoint/2010/main" val="366993745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Verwijzingen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Link: richtlijn pagina’s 313 t/m 366</a:t>
            </a:r>
          </a:p>
        </p:txBody>
      </p:sp>
    </p:spTree>
    <p:extLst>
      <p:ext uri="{BB962C8B-B14F-4D97-AF65-F5344CB8AC3E}">
        <p14:creationId xmlns:p14="http://schemas.microsoft.com/office/powerpoint/2010/main" val="132888657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269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Richtlijn Bloedtransfusiebeleid 2020</vt:lpstr>
      <vt:lpstr>Algemeen</vt:lpstr>
      <vt:lpstr>TACO vs. TRALI</vt:lpstr>
      <vt:lpstr>NIET meer standaard bestralen producten indien:</vt:lpstr>
      <vt:lpstr>IJzerstapeling bij hemato-oncologische patiënten</vt:lpstr>
      <vt:lpstr>Verwijzingen</vt:lpstr>
    </vt:vector>
  </TitlesOfParts>
  <Company>Sanquin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Richtlijn Bloedtransfusiebeleid 2020</dc:title>
  <dc:creator>Bank, Ivan</dc:creator>
  <cp:lastModifiedBy>Bernardine Stegeman</cp:lastModifiedBy>
  <cp:revision>14</cp:revision>
  <dcterms:created xsi:type="dcterms:W3CDTF">2021-03-11T16:55:24Z</dcterms:created>
  <dcterms:modified xsi:type="dcterms:W3CDTF">2021-08-11T06:47:12Z</dcterms:modified>
</cp:coreProperties>
</file>