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4" r:id="rId5"/>
    <p:sldId id="261" r:id="rId6"/>
    <p:sldId id="262" r:id="rId7"/>
    <p:sldId id="265" r:id="rId8"/>
    <p:sldId id="263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775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5855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3086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4900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8117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26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5577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287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7633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549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6691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F32CC-B3A8-46B7-A6EE-9EA090CFA709}" type="datetimeFigureOut">
              <a:rPr lang="nl-NL" smtClean="0"/>
              <a:t>11-8-2021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039DC-6EF5-4502-AF33-B8FB912C8CF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3574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4000" dirty="0"/>
              <a:t>Richtlijn Bloedtransfusiebeleid 2020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Hoofdpunten wijzigingen t.o.v. vorige edities</a:t>
            </a:r>
          </a:p>
          <a:p>
            <a:r>
              <a:rPr lang="nl-NL" b="1"/>
              <a:t>Hoofdstuk Transfusiebeleid </a:t>
            </a:r>
            <a:r>
              <a:rPr lang="nl-NL" b="1" dirty="0"/>
              <a:t>bij de niet acuut bloedende patiënt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189" y="5195472"/>
            <a:ext cx="682811" cy="114614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9961" y="6136022"/>
            <a:ext cx="2633700" cy="286537"/>
          </a:xfrm>
          <a:prstGeom prst="rect">
            <a:avLst/>
          </a:prstGeom>
        </p:spPr>
      </p:pic>
      <p:pic>
        <p:nvPicPr>
          <p:cNvPr id="6" name="Picture 10" descr="Logo, company name&#10;&#10;Description automatically generated">
            <a:extLst>
              <a:ext uri="{FF2B5EF4-FFF2-40B4-BE49-F238E27FC236}">
                <a16:creationId xmlns:a16="http://schemas.microsoft.com/office/drawing/2014/main" id="{9CA3C85F-9329-4E65-B25E-8459F8ACDA7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36" y="309386"/>
            <a:ext cx="1108364" cy="676258"/>
          </a:xfrm>
          <a:prstGeom prst="rect">
            <a:avLst/>
          </a:prstGeom>
        </p:spPr>
      </p:pic>
      <p:pic>
        <p:nvPicPr>
          <p:cNvPr id="7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714259A9-928D-4516-ADCE-F3B8294E551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3141" y="309385"/>
            <a:ext cx="676259" cy="676259"/>
          </a:xfrm>
          <a:prstGeom prst="rect">
            <a:avLst/>
          </a:prstGeom>
        </p:spPr>
      </p:pic>
      <p:pic>
        <p:nvPicPr>
          <p:cNvPr id="8" name="Picture 6" descr="Text&#10;&#10;Description automatically generated with low confidence">
            <a:extLst>
              <a:ext uri="{FF2B5EF4-FFF2-40B4-BE49-F238E27FC236}">
                <a16:creationId xmlns:a16="http://schemas.microsoft.com/office/drawing/2014/main" id="{E9903E8D-790C-4AA2-B2DF-CBE0F969C2D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8541" y="377339"/>
            <a:ext cx="1248682" cy="540555"/>
          </a:xfrm>
          <a:prstGeom prst="rect">
            <a:avLst/>
          </a:prstGeom>
        </p:spPr>
      </p:pic>
      <p:pic>
        <p:nvPicPr>
          <p:cNvPr id="9" name="Picture 8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D116FC2B-8EB2-4AC3-B371-B6C76203832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2312" y="493754"/>
            <a:ext cx="3031805" cy="491890"/>
          </a:xfrm>
          <a:prstGeom prst="rect">
            <a:avLst/>
          </a:prstGeom>
        </p:spPr>
      </p:pic>
      <p:pic>
        <p:nvPicPr>
          <p:cNvPr id="10" name="Picture 2" descr="SKMS Logo - pathology.nl">
            <a:extLst>
              <a:ext uri="{FF2B5EF4-FFF2-40B4-BE49-F238E27FC236}">
                <a16:creationId xmlns:a16="http://schemas.microsoft.com/office/drawing/2014/main" id="{A2DE566B-42FC-43F4-9EE3-EDBA651891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2870" y="309385"/>
            <a:ext cx="709149" cy="567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1790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Algemeen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Relatief nog restrictiever t.o.v. eerdere Richtlijn;</a:t>
            </a:r>
          </a:p>
          <a:p>
            <a:r>
              <a:rPr lang="nl-NL" sz="2000" dirty="0"/>
              <a:t>Mate van restrictie blijft patiëntafhankelijk;</a:t>
            </a:r>
          </a:p>
          <a:p>
            <a:r>
              <a:rPr lang="nl-NL" sz="2000" dirty="0"/>
              <a:t>Na toediening eerste PC </a:t>
            </a:r>
            <a:r>
              <a:rPr lang="nl-NL" sz="2000" dirty="0" err="1"/>
              <a:t>Hb</a:t>
            </a:r>
            <a:r>
              <a:rPr lang="nl-NL" sz="2000" dirty="0"/>
              <a:t> bepalen en vervolgbeleid bepalen;</a:t>
            </a:r>
          </a:p>
          <a:p>
            <a:r>
              <a:rPr lang="nl-NL" sz="2000" dirty="0"/>
              <a:t>Overweeg bij klinische hematologische patiënten met anemie een restrictief transfusiebeleid op individuele basis een trigger te hanteren tussen 4,3-5,0 </a:t>
            </a:r>
            <a:r>
              <a:rPr lang="nl-NL" sz="2000" dirty="0" err="1"/>
              <a:t>mmol</a:t>
            </a:r>
            <a:r>
              <a:rPr lang="nl-NL" sz="2000" dirty="0"/>
              <a:t>/L of symptomen.</a:t>
            </a:r>
          </a:p>
          <a:p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950195728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Transfusiebeleid niet-</a:t>
            </a:r>
            <a:r>
              <a:rPr lang="nl-NL" dirty="0" err="1"/>
              <a:t>cardiochirurgische</a:t>
            </a:r>
            <a:r>
              <a:rPr lang="nl-NL" dirty="0"/>
              <a:t> chirurgie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Transfundeer perioperatief bij electieve (m.n. onderzochte orthopedische, maar niet onlogisch ook oncologische) chirurgie en de gecontroleerd bloedende patiënt zonder </a:t>
            </a:r>
            <a:r>
              <a:rPr lang="nl-NL" sz="2000" dirty="0" err="1"/>
              <a:t>comorbiditeit</a:t>
            </a:r>
            <a:r>
              <a:rPr lang="nl-NL" sz="2000" dirty="0"/>
              <a:t> in de stabiele fase restrictief bij een </a:t>
            </a:r>
            <a:r>
              <a:rPr lang="nl-NL" sz="2000" dirty="0" err="1"/>
              <a:t>Hb</a:t>
            </a:r>
            <a:r>
              <a:rPr lang="nl-NL" sz="2000" dirty="0"/>
              <a:t> &lt; 4,5 mmol/L;</a:t>
            </a:r>
          </a:p>
          <a:p>
            <a:r>
              <a:rPr lang="nl-NL" sz="2000" dirty="0"/>
              <a:t>Overweeg op patiënt specifieke basis een eventueel hogere transfusietrigger van 5 mmol/L bijvoorbeeld bij:</a:t>
            </a:r>
          </a:p>
          <a:p>
            <a:pPr marL="0" indent="0">
              <a:buNone/>
            </a:pPr>
            <a:r>
              <a:rPr lang="nl-NL" sz="2000" dirty="0"/>
              <a:t>		Patiënten met een beperkte cardiopulmonale compensatiemogelijkheden of 			tekenen van cardiale ischemie</a:t>
            </a:r>
          </a:p>
          <a:p>
            <a:pPr marL="0" indent="0">
              <a:buNone/>
            </a:pPr>
            <a:r>
              <a:rPr lang="nl-NL" sz="2000" dirty="0"/>
              <a:t>		Ouderen (&gt;65 jaar) met preoperatieve anemie</a:t>
            </a:r>
          </a:p>
          <a:p>
            <a:r>
              <a:rPr lang="nl-NL" sz="2000" dirty="0"/>
              <a:t>Transfundeer 1 unit rode bloedcellen per keer en monitor het </a:t>
            </a:r>
            <a:r>
              <a:rPr lang="nl-NL" sz="2000" dirty="0" err="1"/>
              <a:t>Hb</a:t>
            </a:r>
            <a:r>
              <a:rPr lang="nl-NL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733193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Erytrocytentransfusiebeleid bij anemie en ACS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Overweeg één unit rode bloedcellen bij patiënten met een acuut coronair syndroom met een </a:t>
            </a:r>
            <a:r>
              <a:rPr lang="nl-NL" sz="2000" dirty="0" err="1"/>
              <a:t>Hb</a:t>
            </a:r>
            <a:r>
              <a:rPr lang="nl-NL" sz="2000" dirty="0"/>
              <a:t> van 5,0 mmol/L of lager;</a:t>
            </a:r>
          </a:p>
          <a:p>
            <a:r>
              <a:rPr lang="nl-NL" sz="2000" dirty="0"/>
              <a:t>Overweeg één unit rode bloedcellen bij patiënten met stabiel coronair lijden en klachten (verlaagde bloeddruk en verhoogde hartslag) met een </a:t>
            </a:r>
            <a:r>
              <a:rPr lang="nl-NL" sz="2000" dirty="0" err="1"/>
              <a:t>Hb</a:t>
            </a:r>
            <a:r>
              <a:rPr lang="nl-NL" sz="2000" dirty="0"/>
              <a:t> van 5,0 mmol/L of lager;</a:t>
            </a:r>
          </a:p>
          <a:p>
            <a:r>
              <a:rPr lang="nl-NL" sz="2000" dirty="0"/>
              <a:t>Transfundeer 1 unit rode bloedcellen per keer;</a:t>
            </a:r>
          </a:p>
          <a:p>
            <a:r>
              <a:rPr lang="nl-NL" sz="2000" dirty="0"/>
              <a:t>Monitor de </a:t>
            </a:r>
            <a:r>
              <a:rPr lang="nl-NL" sz="2000" dirty="0" err="1"/>
              <a:t>Hb</a:t>
            </a:r>
            <a:r>
              <a:rPr lang="nl-NL" sz="2000" dirty="0"/>
              <a:t>-waarde voor een volgende transfusieorder.</a:t>
            </a:r>
          </a:p>
        </p:txBody>
      </p:sp>
    </p:spTree>
    <p:extLst>
      <p:ext uri="{BB962C8B-B14F-4D97-AF65-F5344CB8AC3E}">
        <p14:creationId xmlns:p14="http://schemas.microsoft.com/office/powerpoint/2010/main" val="4024719614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Transfusiebeleid bij volwassenen cardiopulmonale chirurgie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sz="2000" dirty="0"/>
          </a:p>
          <a:p>
            <a:r>
              <a:rPr lang="nl-NL" sz="2000" dirty="0"/>
              <a:t>Transfundeer rode bloedcellen bij niet-bloedende patiënten die een </a:t>
            </a:r>
            <a:r>
              <a:rPr lang="nl-NL" sz="2000" dirty="0" err="1"/>
              <a:t>cardiochirurgische</a:t>
            </a:r>
            <a:r>
              <a:rPr lang="nl-NL" sz="2000" dirty="0"/>
              <a:t> ingreep hebben ondergaan bij een </a:t>
            </a:r>
            <a:r>
              <a:rPr lang="nl-NL" sz="2000" dirty="0" err="1"/>
              <a:t>Hb</a:t>
            </a:r>
            <a:r>
              <a:rPr lang="nl-NL" sz="2000" dirty="0"/>
              <a:t> van 4,7 mmol/L of lager;</a:t>
            </a:r>
          </a:p>
          <a:p>
            <a:r>
              <a:rPr lang="nl-NL" sz="2000" dirty="0"/>
              <a:t>Transfundeer 1 unit rode bloedcellen per keer;</a:t>
            </a:r>
          </a:p>
          <a:p>
            <a:r>
              <a:rPr lang="nl-NL" sz="2000" dirty="0"/>
              <a:t>Monitor de </a:t>
            </a:r>
            <a:r>
              <a:rPr lang="nl-NL" sz="2000" dirty="0" err="1"/>
              <a:t>Hb</a:t>
            </a:r>
            <a:r>
              <a:rPr lang="nl-NL" sz="2000" dirty="0"/>
              <a:t>-waarde voor een volgende transfusieorder.</a:t>
            </a:r>
          </a:p>
          <a:p>
            <a:pPr marL="0" indent="0">
              <a:buNone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198697831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Transfusiebeleid voor IC-patiënten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Transfundeer 1 unit rode bloedcellen bij IC patiënten bij </a:t>
            </a:r>
            <a:r>
              <a:rPr lang="nl-NL" sz="2000" dirty="0" err="1"/>
              <a:t>Hb</a:t>
            </a:r>
            <a:r>
              <a:rPr lang="nl-NL" sz="2000" dirty="0"/>
              <a:t> van 4,3 mmol/L of lager;</a:t>
            </a:r>
          </a:p>
          <a:p>
            <a:r>
              <a:rPr lang="nl-NL" sz="2000" dirty="0"/>
              <a:t>Overweeg transfusie van 1 unit rode bloedcellen bij IC patiënten met een acuut coronair syndroom bij </a:t>
            </a:r>
            <a:r>
              <a:rPr lang="nl-NL" sz="2000" dirty="0" err="1"/>
              <a:t>Hb</a:t>
            </a:r>
            <a:r>
              <a:rPr lang="nl-NL" sz="2000" dirty="0"/>
              <a:t> 5,0 mmol/L of lager;</a:t>
            </a:r>
          </a:p>
          <a:p>
            <a:r>
              <a:rPr lang="nl-NL" sz="2000" dirty="0"/>
              <a:t>Monitor de </a:t>
            </a:r>
            <a:r>
              <a:rPr lang="nl-NL" sz="2000" dirty="0" err="1"/>
              <a:t>Hb</a:t>
            </a:r>
            <a:r>
              <a:rPr lang="nl-NL" sz="2000" dirty="0"/>
              <a:t>-waarde voor een volgende transfusieorder.</a:t>
            </a:r>
          </a:p>
        </p:txBody>
      </p:sp>
    </p:spTree>
    <p:extLst>
      <p:ext uri="{BB962C8B-B14F-4D97-AF65-F5344CB8AC3E}">
        <p14:creationId xmlns:p14="http://schemas.microsoft.com/office/powerpoint/2010/main" val="3669937450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Erytrocytentransfusiebeleid bij neonaten met anemie</a:t>
            </a: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3265246"/>
              </p:ext>
            </p:extLst>
          </p:nvPr>
        </p:nvGraphicFramePr>
        <p:xfrm>
          <a:off x="2064609" y="2183028"/>
          <a:ext cx="6629400" cy="2198855"/>
        </p:xfrm>
        <a:graphic>
          <a:graphicData uri="http://schemas.openxmlformats.org/drawingml/2006/table">
            <a:tbl>
              <a:tblPr/>
              <a:tblGrid>
                <a:gridCol w="147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75895">
                <a:tc>
                  <a:txBody>
                    <a:bodyPr/>
                    <a:lstStyle/>
                    <a:p>
                      <a:pPr fontAlgn="t"/>
                      <a:r>
                        <a:rPr lang="nl-NL" b="1" dirty="0">
                          <a:effectLst/>
                        </a:rPr>
                        <a:t>Leeftijd in weken</a:t>
                      </a:r>
                      <a:endParaRPr lang="nl-NL" dirty="0">
                        <a:effectLst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l-NL" b="1">
                          <a:effectLst/>
                        </a:rPr>
                        <a:t>Cardiopulmonale pathologie met respiratoire ondersteuning </a:t>
                      </a:r>
                      <a:r>
                        <a:rPr lang="nl-NL">
                          <a:effectLst/>
                        </a:rPr>
                        <a:t>(beademing/CPAP/NIMV/ flow/O</a:t>
                      </a:r>
                      <a:r>
                        <a:rPr lang="nl-NL" baseline="-25000">
                          <a:effectLst/>
                        </a:rPr>
                        <a:t>2) </a:t>
                      </a:r>
                      <a:r>
                        <a:rPr lang="nl-NL">
                          <a:effectLst/>
                        </a:rPr>
                        <a:t>Hb in mmol/l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l-NL" b="1">
                          <a:effectLst/>
                        </a:rPr>
                        <a:t>Geen ondersteuning</a:t>
                      </a:r>
                      <a:endParaRPr lang="nl-NL">
                        <a:effectLst/>
                      </a:endParaRPr>
                    </a:p>
                    <a:p>
                      <a:pPr fontAlgn="t"/>
                      <a:r>
                        <a:rPr lang="nl-NL">
                          <a:effectLst/>
                        </a:rPr>
                        <a:t>Hb in mmol/l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nl-NL">
                          <a:effectLst/>
                        </a:rPr>
                        <a:t>Week 1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l-NL">
                          <a:effectLst/>
                        </a:rPr>
                        <a:t>7,5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l-NL">
                          <a:effectLst/>
                        </a:rPr>
                        <a:t>6,5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nl-NL">
                          <a:effectLst/>
                        </a:rPr>
                        <a:t>Week 2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l-NL">
                          <a:effectLst/>
                        </a:rPr>
                        <a:t>6,5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l-NL">
                          <a:effectLst/>
                        </a:rPr>
                        <a:t>5,5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nl-NL">
                          <a:effectLst/>
                        </a:rPr>
                        <a:t>Week ≥ 3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l-NL">
                          <a:effectLst/>
                        </a:rPr>
                        <a:t>5,5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nl-NL" dirty="0">
                          <a:effectLst/>
                        </a:rPr>
                        <a:t>4,5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716691" y="-71669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200" b="0" i="0" u="none" strike="noStrike" cap="none" normalizeH="0" baseline="0">
                <a:ln>
                  <a:noFill/>
                </a:ln>
                <a:solidFill>
                  <a:srgbClr val="00354E"/>
                </a:solidFill>
                <a:effectLst/>
                <a:latin typeface="Avenir"/>
              </a:rPr>
              <a:t> </a:t>
            </a:r>
            <a:endParaRPr kumimoji="0" lang="nl-NL" alt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hthoek 8"/>
          <p:cNvSpPr/>
          <p:nvPr/>
        </p:nvSpPr>
        <p:spPr>
          <a:xfrm>
            <a:off x="2064609" y="4549676"/>
            <a:ext cx="67416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600" dirty="0"/>
              <a:t>Transfundeer met 15 ml/kg met een transfusiesnelheid van 5 ml/kg/uur.</a:t>
            </a:r>
          </a:p>
          <a:p>
            <a:endParaRPr lang="nl-NL" sz="1600" dirty="0"/>
          </a:p>
          <a:p>
            <a:endParaRPr lang="nl-NL" sz="1600" dirty="0"/>
          </a:p>
          <a:p>
            <a:r>
              <a:rPr lang="nl-NL" sz="1600" dirty="0"/>
              <a:t>Selecteer bij massale transfusies (&gt;80 </a:t>
            </a:r>
            <a:r>
              <a:rPr lang="nl-NL" sz="1600" dirty="0" err="1"/>
              <a:t>mL</a:t>
            </a:r>
            <a:r>
              <a:rPr lang="nl-NL" sz="1600" dirty="0"/>
              <a:t>/kg/ &lt;24 uur of toedieningssnelheid &gt; 5mL/kg/uur) aan neonaten erytrocyten ≤5 dagen oud.</a:t>
            </a:r>
          </a:p>
        </p:txBody>
      </p:sp>
    </p:spTree>
    <p:extLst>
      <p:ext uri="{BB962C8B-B14F-4D97-AF65-F5344CB8AC3E}">
        <p14:creationId xmlns:p14="http://schemas.microsoft.com/office/powerpoint/2010/main" val="125224657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Verwijzingen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Link: richtlijn pagina’s </a:t>
            </a:r>
            <a:r>
              <a:rPr lang="nl-NL" sz="2000"/>
              <a:t>89 t/m 203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328886577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452</Words>
  <Application>Microsoft Office PowerPoint</Application>
  <PresentationFormat>Widescreen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Avenir</vt:lpstr>
      <vt:lpstr>Calibri</vt:lpstr>
      <vt:lpstr>Calibri Light</vt:lpstr>
      <vt:lpstr>Kantoorthema</vt:lpstr>
      <vt:lpstr>Richtlijn Bloedtransfusiebeleid 2020</vt:lpstr>
      <vt:lpstr>Algemeen</vt:lpstr>
      <vt:lpstr>Transfusiebeleid niet-cardiochirurgische chirurgie</vt:lpstr>
      <vt:lpstr>Erytrocytentransfusiebeleid bij anemie en ACS</vt:lpstr>
      <vt:lpstr>Transfusiebeleid bij volwassenen cardiopulmonale chirurgie</vt:lpstr>
      <vt:lpstr>Transfusiebeleid voor IC-patiënten </vt:lpstr>
      <vt:lpstr>Erytrocytentransfusiebeleid bij neonaten met anemie</vt:lpstr>
      <vt:lpstr>Verwijzingen</vt:lpstr>
    </vt:vector>
  </TitlesOfParts>
  <Company>Sanquin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Richtlijn Bloedtransfusiebeleid 2020</dc:title>
  <dc:creator>Bank, Ivan</dc:creator>
  <cp:lastModifiedBy>Bernardine Stegeman</cp:lastModifiedBy>
  <cp:revision>13</cp:revision>
  <dcterms:created xsi:type="dcterms:W3CDTF">2021-03-11T16:55:24Z</dcterms:created>
  <dcterms:modified xsi:type="dcterms:W3CDTF">2021-08-11T06:44:45Z</dcterms:modified>
</cp:coreProperties>
</file>