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4" r:id="rId5"/>
    <p:sldId id="260" r:id="rId6"/>
    <p:sldId id="263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boeket-van de Venne, Wilhelmine" initials="VdVW" lastIdx="1" clrIdx="0">
    <p:extLst>
      <p:ext uri="{19B8F6BF-5375-455C-9EA6-DF929625EA0E}">
        <p15:presenceInfo xmlns:p15="http://schemas.microsoft.com/office/powerpoint/2012/main" userId="S::w.vandevenne@zuyderland.nl::d9efe16c-a1cd-4826-a2ae-8c3a6110fa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775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585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3086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90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811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2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57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287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63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549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669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357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Richtlijn Bloedtransfusiebeleid 2020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Hoofdpunten wijzigingen t.o.v. vorige edities</a:t>
            </a:r>
          </a:p>
          <a:p>
            <a:r>
              <a:rPr lang="nl-NL" b="1" dirty="0"/>
              <a:t>Hoofdstuk Acute Bloeding en Verbloedingsshock </a:t>
            </a:r>
            <a:r>
              <a:rPr lang="nl-NL" b="1"/>
              <a:t>en </a:t>
            </a:r>
          </a:p>
          <a:p>
            <a:r>
              <a:rPr lang="nl-NL" b="1"/>
              <a:t>Bloedbesparende</a:t>
            </a:r>
            <a:r>
              <a:rPr lang="nl-NL" b="1" dirty="0"/>
              <a:t> Technieken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889" y="5257800"/>
            <a:ext cx="682811" cy="11461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9368" y="6186873"/>
            <a:ext cx="2633700" cy="286537"/>
          </a:xfrm>
          <a:prstGeom prst="rect">
            <a:avLst/>
          </a:prstGeom>
        </p:spPr>
      </p:pic>
      <p:pic>
        <p:nvPicPr>
          <p:cNvPr id="6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9CA3C85F-9329-4E65-B25E-8459F8ACDA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6" y="309386"/>
            <a:ext cx="1108364" cy="676258"/>
          </a:xfrm>
          <a:prstGeom prst="rect">
            <a:avLst/>
          </a:prstGeom>
        </p:spPr>
      </p:pic>
      <p:pic>
        <p:nvPicPr>
          <p:cNvPr id="7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714259A9-928D-4516-ADCE-F3B8294E551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141" y="309385"/>
            <a:ext cx="676259" cy="676259"/>
          </a:xfrm>
          <a:prstGeom prst="rect">
            <a:avLst/>
          </a:prstGeom>
        </p:spPr>
      </p:pic>
      <p:pic>
        <p:nvPicPr>
          <p:cNvPr id="8" name="Picture 6" descr="Text&#10;&#10;Description automatically generated with low confidence">
            <a:extLst>
              <a:ext uri="{FF2B5EF4-FFF2-40B4-BE49-F238E27FC236}">
                <a16:creationId xmlns:a16="http://schemas.microsoft.com/office/drawing/2014/main" id="{E9903E8D-790C-4AA2-B2DF-CBE0F969C2D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541" y="377339"/>
            <a:ext cx="1248682" cy="540555"/>
          </a:xfrm>
          <a:prstGeom prst="rect">
            <a:avLst/>
          </a:prstGeom>
        </p:spPr>
      </p:pic>
      <p:pic>
        <p:nvPicPr>
          <p:cNvPr id="9" name="Picture 8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D116FC2B-8EB2-4AC3-B371-B6C76203832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2312" y="493754"/>
            <a:ext cx="3031805" cy="491890"/>
          </a:xfrm>
          <a:prstGeom prst="rect">
            <a:avLst/>
          </a:prstGeom>
        </p:spPr>
      </p:pic>
      <p:pic>
        <p:nvPicPr>
          <p:cNvPr id="10" name="Picture 2" descr="SKMS Logo - pathology.nl">
            <a:extLst>
              <a:ext uri="{FF2B5EF4-FFF2-40B4-BE49-F238E27FC236}">
                <a16:creationId xmlns:a16="http://schemas.microsoft.com/office/drawing/2014/main" id="{A2DE566B-42FC-43F4-9EE3-EDBA65189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870" y="309385"/>
            <a:ext cx="709149" cy="567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79091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dirty="0">
                <a:latin typeface="+mn-lt"/>
              </a:rPr>
              <a:t>De basis: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Bepaal altijd uitgangswaarden (</a:t>
            </a:r>
            <a:r>
              <a:rPr lang="nl-NL" sz="2000" dirty="0" err="1"/>
              <a:t>Hb</a:t>
            </a:r>
            <a:r>
              <a:rPr lang="nl-NL" sz="2000" dirty="0"/>
              <a:t>, Bloedgas, APTT, PT, fibrinogeen,  trombocyten, Ca, TEM/TEG (indien beschikbaar) en controleer het beleid;</a:t>
            </a:r>
          </a:p>
          <a:p>
            <a:r>
              <a:rPr lang="nl-NL" sz="2000" dirty="0"/>
              <a:t>Streef-</a:t>
            </a:r>
            <a:r>
              <a:rPr lang="nl-NL" sz="2000" dirty="0" err="1"/>
              <a:t>Hb</a:t>
            </a:r>
            <a:r>
              <a:rPr lang="nl-NL" sz="2000" dirty="0"/>
              <a:t> zolang bloeding doorgaat: ≥ 5 mmol/L; </a:t>
            </a:r>
          </a:p>
          <a:p>
            <a:r>
              <a:rPr lang="nl-NL" sz="2000" dirty="0"/>
              <a:t>Streef trombocytengetal ≥ 50 x 10E9/L (bestel bij &lt;100 x 10E9/L);</a:t>
            </a:r>
          </a:p>
          <a:p>
            <a:r>
              <a:rPr lang="nl-NL" sz="2000" dirty="0"/>
              <a:t>Cerebraal trauma: streef-</a:t>
            </a:r>
            <a:r>
              <a:rPr lang="nl-NL" sz="2000" dirty="0" err="1"/>
              <a:t>Hb</a:t>
            </a:r>
            <a:r>
              <a:rPr lang="nl-NL" sz="2000" dirty="0"/>
              <a:t> 6 mmol/L; streef trombocytengetal &gt; 100 x 10E9/L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35342870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4060" y="84643"/>
            <a:ext cx="10515600" cy="1170580"/>
          </a:xfrm>
        </p:spPr>
        <p:txBody>
          <a:bodyPr>
            <a:normAutofit/>
          </a:bodyPr>
          <a:lstStyle/>
          <a:p>
            <a:r>
              <a:rPr lang="nl-NL" sz="2400" dirty="0">
                <a:latin typeface="+mn-lt"/>
              </a:rPr>
              <a:t>“Voorspellers” voor véél bloedverlies bij volwassenen en kinderen met een acute bloeding t.g.v. trauma en bij obstetrische bloeding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65189"/>
            <a:ext cx="10515600" cy="4611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 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Ratio van eenheden plasma (P) : erytrocytenconcentraat (EC) bij massaal bloedverlies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400" dirty="0"/>
              <a:t>Stollingscorrectie met TEG/ROTEM of met standaard laboratoriumtesten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0529" y="3607723"/>
            <a:ext cx="5762958" cy="63742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0529" y="4998187"/>
            <a:ext cx="5762958" cy="142978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358" y="1055716"/>
            <a:ext cx="6675104" cy="172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19572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4060" y="142704"/>
            <a:ext cx="10515600" cy="1325563"/>
          </a:xfrm>
        </p:spPr>
        <p:txBody>
          <a:bodyPr>
            <a:normAutofit/>
          </a:bodyPr>
          <a:lstStyle/>
          <a:p>
            <a:r>
              <a:rPr lang="nl-NL" sz="2400" dirty="0">
                <a:latin typeface="+mn-lt"/>
              </a:rPr>
              <a:t>Tijdstip tranexaminezuur (vroegtijdig versus later) bij acute bloedingen</a:t>
            </a:r>
            <a:br>
              <a:rPr lang="nl-NL" sz="2400" dirty="0">
                <a:latin typeface="+mn-lt"/>
              </a:rPr>
            </a:br>
            <a:endParaRPr lang="nl-NL" sz="2400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65188"/>
            <a:ext cx="10515600" cy="47192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 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400" dirty="0"/>
              <a:t>Preventief TXA aan kinderen voor een operatie met verhoogde kans bestaat op groot bloedverlies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Fibrinogeenconcentraat en/of </a:t>
            </a:r>
            <a:r>
              <a:rPr lang="nl-NL" sz="2400" dirty="0" err="1"/>
              <a:t>Prothrombine</a:t>
            </a:r>
            <a:r>
              <a:rPr lang="nl-NL" sz="2400" dirty="0"/>
              <a:t> Complex Concentraat (PCC) bij massatransfusie</a:t>
            </a:r>
          </a:p>
          <a:p>
            <a:pPr marL="0" indent="0">
              <a:buNone/>
            </a:pPr>
            <a:endParaRPr lang="nl-NL" sz="2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903" y="805485"/>
            <a:ext cx="6087420" cy="152954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5219" y="5137266"/>
            <a:ext cx="5762958" cy="85981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3903" y="2951018"/>
            <a:ext cx="5762958" cy="1496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6992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dirty="0">
                <a:latin typeface="+mn-lt"/>
              </a:rPr>
              <a:t>Wat is de beste manier om chirurgische patiënten met anemie preoperatief te behandelen?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Analyseer oorzaak anemie;</a:t>
            </a:r>
          </a:p>
          <a:p>
            <a:r>
              <a:rPr lang="nl-NL" sz="2000" dirty="0"/>
              <a:t>Bij ijzergebrek:</a:t>
            </a:r>
          </a:p>
          <a:p>
            <a:pPr marL="0" indent="0">
              <a:buNone/>
            </a:pPr>
            <a:r>
              <a:rPr lang="nl-NL" sz="2000" dirty="0"/>
              <a:t>	Intraveneuze ijzersuppletie: operatie over 7-10 dagen en/of inflammatoir/malabsorptie</a:t>
            </a:r>
          </a:p>
          <a:p>
            <a:pPr marL="0" indent="0">
              <a:buNone/>
            </a:pPr>
            <a:r>
              <a:rPr lang="nl-NL" sz="2000" dirty="0"/>
              <a:t>	In overige gevallen: orale ijzersuppletie </a:t>
            </a:r>
          </a:p>
          <a:p>
            <a:pPr marL="0" indent="0">
              <a:buNone/>
            </a:pPr>
            <a:r>
              <a:rPr lang="nl-NL" sz="2000" dirty="0"/>
              <a:t>	Overweeg EPO naast ijzertherapie </a:t>
            </a:r>
          </a:p>
          <a:p>
            <a:r>
              <a:rPr lang="nl-NL" sz="2000" dirty="0"/>
              <a:t>Noteer overwegingen in medisch dossier; </a:t>
            </a:r>
          </a:p>
          <a:p>
            <a:r>
              <a:rPr lang="nl-NL" sz="2000" dirty="0"/>
              <a:t>Maak een afweging van de voor- en nadelen van ijzersuppletie bij patiënten met darmtumoren met een ijzerafhankelijke groei, welke een operatie moeten ondergaan.	</a:t>
            </a:r>
          </a:p>
        </p:txBody>
      </p:sp>
    </p:spTree>
    <p:extLst>
      <p:ext uri="{BB962C8B-B14F-4D97-AF65-F5344CB8AC3E}">
        <p14:creationId xmlns:p14="http://schemas.microsoft.com/office/powerpoint/2010/main" val="388733193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Verwijzingen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Link: korte samenvatting van mw. dr. A.W.M.M. Koopman-Van Gemert</a:t>
            </a:r>
          </a:p>
          <a:p>
            <a:r>
              <a:rPr lang="nl-NL" sz="2000" dirty="0"/>
              <a:t>Link: richtlijn pagina’s 381 t/m 522</a:t>
            </a:r>
          </a:p>
        </p:txBody>
      </p:sp>
    </p:spTree>
    <p:extLst>
      <p:ext uri="{BB962C8B-B14F-4D97-AF65-F5344CB8AC3E}">
        <p14:creationId xmlns:p14="http://schemas.microsoft.com/office/powerpoint/2010/main" val="132888657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296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Richtlijn Bloedtransfusiebeleid 2020</vt:lpstr>
      <vt:lpstr>De basis:</vt:lpstr>
      <vt:lpstr>“Voorspellers” voor véél bloedverlies bij volwassenen en kinderen met een acute bloeding t.g.v. trauma en bij obstetrische bloeding</vt:lpstr>
      <vt:lpstr>Tijdstip tranexaminezuur (vroegtijdig versus later) bij acute bloedingen </vt:lpstr>
      <vt:lpstr>Wat is de beste manier om chirurgische patiënten met anemie preoperatief te behandelen?</vt:lpstr>
      <vt:lpstr>Verwijzingen</vt:lpstr>
    </vt:vector>
  </TitlesOfParts>
  <Company>Sanquin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Richtlijn Bloedtransfusiebeleid 2020</dc:title>
  <dc:creator>Bank, Ivan</dc:creator>
  <cp:lastModifiedBy>Bernardine Stegeman</cp:lastModifiedBy>
  <cp:revision>23</cp:revision>
  <dcterms:created xsi:type="dcterms:W3CDTF">2021-03-11T16:55:24Z</dcterms:created>
  <dcterms:modified xsi:type="dcterms:W3CDTF">2021-08-11T06:31:31Z</dcterms:modified>
</cp:coreProperties>
</file>