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7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5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0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90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11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57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8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63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4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69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32CC-B3A8-46B7-A6EE-9EA090CFA709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39DC-6EF5-4502-AF33-B8FB912C8C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5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Richtlijn Bloedtransfusiebeleid 2020</a:t>
            </a:r>
            <a:endParaRPr lang="nl-NL" sz="4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Hoofdpunten wijzigingen t.o.v. vorige edities</a:t>
            </a:r>
          </a:p>
          <a:p>
            <a:r>
              <a:rPr lang="nl-NL" b="1" dirty="0" smtClean="0"/>
              <a:t>Hoofdstuk Trombocytentransfusie 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05" y="5545971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702" y="6506462"/>
            <a:ext cx="2633700" cy="286537"/>
          </a:xfrm>
          <a:prstGeom prst="rect">
            <a:avLst/>
          </a:prstGeom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9CA3C85F-9329-4E65-B25E-8459F8ACD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09386"/>
            <a:ext cx="1108364" cy="676258"/>
          </a:xfrm>
          <a:prstGeom prst="rect">
            <a:avLst/>
          </a:prstGeom>
        </p:spPr>
      </p:pic>
      <p:pic>
        <p:nvPicPr>
          <p:cNvPr id="12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14259A9-928D-4516-ADCE-F3B8294E55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41" y="309385"/>
            <a:ext cx="676259" cy="676259"/>
          </a:xfrm>
          <a:prstGeom prst="rect">
            <a:avLst/>
          </a:prstGeom>
        </p:spPr>
      </p:pic>
      <p:pic>
        <p:nvPicPr>
          <p:cNvPr id="13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E9903E8D-790C-4AA2-B2DF-CBE0F969C2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541" y="377339"/>
            <a:ext cx="1248682" cy="540555"/>
          </a:xfrm>
          <a:prstGeom prst="rect">
            <a:avLst/>
          </a:prstGeom>
        </p:spPr>
      </p:pic>
      <p:pic>
        <p:nvPicPr>
          <p:cNvPr id="14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116FC2B-8EB2-4AC3-B371-B6C7620383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12" y="493754"/>
            <a:ext cx="3031805" cy="491890"/>
          </a:xfrm>
          <a:prstGeom prst="rect">
            <a:avLst/>
          </a:prstGeom>
        </p:spPr>
      </p:pic>
      <p:pic>
        <p:nvPicPr>
          <p:cNvPr id="15" name="Picture 2" descr="SKMS Logo - pathology.nl">
            <a:extLst>
              <a:ext uri="{FF2B5EF4-FFF2-40B4-BE49-F238E27FC236}">
                <a16:creationId xmlns:a16="http://schemas.microsoft.com/office/drawing/2014/main" id="{A2DE566B-42FC-43F4-9EE3-EDBA65189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70" y="309385"/>
            <a:ext cx="709149" cy="56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90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1774"/>
          </a:xfrm>
        </p:spPr>
        <p:txBody>
          <a:bodyPr>
            <a:normAutofit/>
          </a:bodyPr>
          <a:lstStyle/>
          <a:p>
            <a:r>
              <a:rPr lang="nl-NL" sz="2000" dirty="0" smtClean="0"/>
              <a:t>Oorzaak </a:t>
            </a:r>
            <a:r>
              <a:rPr lang="nl-NL" sz="2000" dirty="0"/>
              <a:t>trombocytopenie en contra-indicaties voor </a:t>
            </a:r>
            <a:r>
              <a:rPr lang="nl-NL" sz="2000" dirty="0" smtClean="0"/>
              <a:t>trombocytentransfusies dienen bekend te zijn</a:t>
            </a:r>
          </a:p>
          <a:p>
            <a:r>
              <a:rPr lang="nl-NL" sz="2000" dirty="0"/>
              <a:t>Bij </a:t>
            </a:r>
            <a:r>
              <a:rPr lang="nl-NL" sz="2000" dirty="0" smtClean="0"/>
              <a:t>aanmaakstoornissen bij kinderen en volwassenen: </a:t>
            </a:r>
            <a:r>
              <a:rPr lang="nl-NL" sz="2000" dirty="0"/>
              <a:t>profylactische trombocytentransfusie bij trombocytengetal lager dan </a:t>
            </a:r>
            <a:r>
              <a:rPr lang="nl-NL" sz="2000" dirty="0" smtClean="0"/>
              <a:t>10x10E9/L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volwassenen: 1 eenheid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kinderen: 15-20 ml/kg tot maximaal 1 eenheid</a:t>
            </a:r>
          </a:p>
          <a:p>
            <a:r>
              <a:rPr lang="nl-NL" sz="2000" dirty="0" smtClean="0"/>
              <a:t>Altijd opbrengst (CCI) bepalen, na 1 en/of 24 uur</a:t>
            </a:r>
          </a:p>
          <a:p>
            <a:r>
              <a:rPr lang="nl-NL" sz="2000" dirty="0" smtClean="0"/>
              <a:t>Overweeg bij neonaten het standaard trombocytenproduct te gebruiken</a:t>
            </a:r>
          </a:p>
          <a:p>
            <a:r>
              <a:rPr lang="nl-NL" sz="2000" dirty="0" smtClean="0"/>
              <a:t>Bij profylactische trombocytentransfusie i.v.m. antistollingsgebruik/TAR-gebruik altijd overwegen middel te staken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ondergrens bij TAR-gebruik</a:t>
            </a:r>
            <a:r>
              <a:rPr lang="nl-NL" sz="2000" dirty="0"/>
              <a:t>: </a:t>
            </a:r>
            <a:r>
              <a:rPr lang="nl-NL" sz="2000" dirty="0" smtClean="0"/>
              <a:t>20x10E9/L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		ondergrens </a:t>
            </a:r>
            <a:r>
              <a:rPr lang="nl-NL" sz="2000" dirty="0"/>
              <a:t>bij Antistolling: </a:t>
            </a:r>
            <a:r>
              <a:rPr lang="nl-NL" sz="2000" dirty="0" smtClean="0"/>
              <a:t>30x10E9/L</a:t>
            </a: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00" y="5436915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9902" y="6315268"/>
            <a:ext cx="2633700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95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Ingrepen en bloedingen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N</a:t>
            </a:r>
            <a:r>
              <a:rPr lang="nl-NL" sz="2000" dirty="0" smtClean="0"/>
              <a:t>iet </a:t>
            </a:r>
            <a:r>
              <a:rPr lang="nl-NL" sz="2000" dirty="0"/>
              <a:t>meer HOGER dan 100/50/20; maar streven naar MAXIMAAL 100/50/20. Altijd opbrengstmeting na 1 eenheid, en niet meer dan 2 eenheden toedienen. </a:t>
            </a:r>
          </a:p>
          <a:p>
            <a:r>
              <a:rPr lang="nl-NL" sz="2000" dirty="0" smtClean="0"/>
              <a:t>Zie Tabel 1 </a:t>
            </a:r>
            <a:r>
              <a:rPr lang="nl-NL" sz="2000" dirty="0"/>
              <a:t>op pagina 227 voor trombocyten </a:t>
            </a:r>
            <a:r>
              <a:rPr lang="nl-NL" sz="2000" dirty="0" smtClean="0"/>
              <a:t>triggers</a:t>
            </a:r>
          </a:p>
          <a:p>
            <a:r>
              <a:rPr lang="nl-NL" sz="2000" dirty="0" smtClean="0"/>
              <a:t>WHO graad 2-4 bloedingen: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	-maximaal 2 eenheden per keer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	-effect beoordelen na eerste eenheid behalve bij graad 4 bloeding</a:t>
            </a:r>
          </a:p>
          <a:p>
            <a:pPr marL="0" indent="0">
              <a:buNone/>
            </a:pPr>
            <a:r>
              <a:rPr lang="nl-NL" sz="2000" dirty="0" smtClean="0"/>
              <a:t>			-optimaliseer lokale hemostase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	-corrigeer bijkomende stollingsstoornissen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	-streef bij een graad 3-4 bloeding naar </a:t>
            </a:r>
            <a:r>
              <a:rPr lang="nl-NL" sz="2000" dirty="0" err="1" smtClean="0"/>
              <a:t>Ht</a:t>
            </a:r>
            <a:r>
              <a:rPr lang="nl-NL" sz="2000" dirty="0" smtClean="0"/>
              <a:t> van 0.25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	-zie Tabel 2 </a:t>
            </a:r>
            <a:r>
              <a:rPr lang="nl-NL" sz="2000" dirty="0"/>
              <a:t>op pagina </a:t>
            </a:r>
            <a:r>
              <a:rPr lang="nl-NL" sz="2000" dirty="0" smtClean="0"/>
              <a:t>238 voor adviezen specifieke </a:t>
            </a:r>
            <a:r>
              <a:rPr lang="nl-NL" sz="2000" dirty="0" err="1" smtClean="0"/>
              <a:t>bloedingsloci</a:t>
            </a:r>
            <a:r>
              <a:rPr lang="nl-NL" sz="2000" dirty="0"/>
              <a:t>	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10" y="5520043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712" y="6398396"/>
            <a:ext cx="2633700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3319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Verwijzingen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Link: korte samenvatting van prof. dr. E.A.M</a:t>
            </a:r>
            <a:r>
              <a:rPr lang="nl-NL" sz="2000" dirty="0"/>
              <a:t>. Beckers</a:t>
            </a:r>
          </a:p>
          <a:p>
            <a:r>
              <a:rPr lang="nl-NL" sz="2000" dirty="0" smtClean="0"/>
              <a:t>Link: richtlijn pagina’s 204 t/m 284</a:t>
            </a: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93" y="5487511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495" y="6365864"/>
            <a:ext cx="2633700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86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99</Words>
  <Application>Microsoft Office PowerPoint</Application>
  <PresentationFormat>Breedbeeld</PresentationFormat>
  <Paragraphs>26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Richtlijn Bloedtransfusiebeleid 2020</vt:lpstr>
      <vt:lpstr>Algemeen</vt:lpstr>
      <vt:lpstr>Ingrepen en bloedingen</vt:lpstr>
      <vt:lpstr>Verwijzingen</vt:lpstr>
    </vt:vector>
  </TitlesOfParts>
  <Company>Sanquin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 Bloedtransfusiebeleid 2020</dc:title>
  <dc:creator>Bank, Ivan</dc:creator>
  <cp:lastModifiedBy>Duijnhoven van, J.L.P.</cp:lastModifiedBy>
  <cp:revision>16</cp:revision>
  <dcterms:created xsi:type="dcterms:W3CDTF">2021-03-11T16:55:24Z</dcterms:created>
  <dcterms:modified xsi:type="dcterms:W3CDTF">2021-06-24T06:49:03Z</dcterms:modified>
</cp:coreProperties>
</file>