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2"/>
  </p:sldMasterIdLst>
  <p:notesMasterIdLst>
    <p:notesMasterId r:id="rId80"/>
  </p:notesMasterIdLst>
  <p:handoutMasterIdLst>
    <p:handoutMasterId r:id="rId81"/>
  </p:handoutMasterIdLst>
  <p:sldIdLst>
    <p:sldId id="256" r:id="rId13"/>
    <p:sldId id="267" r:id="rId14"/>
    <p:sldId id="268" r:id="rId15"/>
    <p:sldId id="279" r:id="rId16"/>
    <p:sldId id="297" r:id="rId17"/>
    <p:sldId id="270" r:id="rId18"/>
    <p:sldId id="280" r:id="rId19"/>
    <p:sldId id="281" r:id="rId20"/>
    <p:sldId id="282" r:id="rId21"/>
    <p:sldId id="298" r:id="rId22"/>
    <p:sldId id="269" r:id="rId23"/>
    <p:sldId id="299" r:id="rId24"/>
    <p:sldId id="330" r:id="rId25"/>
    <p:sldId id="328" r:id="rId26"/>
    <p:sldId id="329" r:id="rId27"/>
    <p:sldId id="300" r:id="rId28"/>
    <p:sldId id="306" r:id="rId29"/>
    <p:sldId id="307" r:id="rId30"/>
    <p:sldId id="331" r:id="rId31"/>
    <p:sldId id="332" r:id="rId32"/>
    <p:sldId id="333" r:id="rId33"/>
    <p:sldId id="301" r:id="rId34"/>
    <p:sldId id="310" r:id="rId35"/>
    <p:sldId id="334" r:id="rId36"/>
    <p:sldId id="302" r:id="rId37"/>
    <p:sldId id="311" r:id="rId38"/>
    <p:sldId id="335" r:id="rId39"/>
    <p:sldId id="303" r:id="rId40"/>
    <p:sldId id="312" r:id="rId41"/>
    <p:sldId id="313" r:id="rId42"/>
    <p:sldId id="304" r:id="rId43"/>
    <p:sldId id="336" r:id="rId44"/>
    <p:sldId id="314" r:id="rId45"/>
    <p:sldId id="318" r:id="rId46"/>
    <p:sldId id="316" r:id="rId47"/>
    <p:sldId id="317" r:id="rId48"/>
    <p:sldId id="337" r:id="rId49"/>
    <p:sldId id="338" r:id="rId50"/>
    <p:sldId id="342" r:id="rId51"/>
    <p:sldId id="343" r:id="rId52"/>
    <p:sldId id="344" r:id="rId53"/>
    <p:sldId id="315" r:id="rId54"/>
    <p:sldId id="339" r:id="rId55"/>
    <p:sldId id="340" r:id="rId56"/>
    <p:sldId id="345" r:id="rId57"/>
    <p:sldId id="319" r:id="rId58"/>
    <p:sldId id="305" r:id="rId59"/>
    <p:sldId id="346" r:id="rId60"/>
    <p:sldId id="341" r:id="rId61"/>
    <p:sldId id="347" r:id="rId62"/>
    <p:sldId id="308" r:id="rId63"/>
    <p:sldId id="320" r:id="rId64"/>
    <p:sldId id="348" r:id="rId65"/>
    <p:sldId id="353" r:id="rId66"/>
    <p:sldId id="321" r:id="rId67"/>
    <p:sldId id="324" r:id="rId68"/>
    <p:sldId id="325" r:id="rId69"/>
    <p:sldId id="349" r:id="rId70"/>
    <p:sldId id="350" r:id="rId71"/>
    <p:sldId id="322" r:id="rId72"/>
    <p:sldId id="351" r:id="rId73"/>
    <p:sldId id="326" r:id="rId74"/>
    <p:sldId id="323" r:id="rId75"/>
    <p:sldId id="352" r:id="rId76"/>
    <p:sldId id="295" r:id="rId77"/>
    <p:sldId id="277" r:id="rId78"/>
    <p:sldId id="278" r:id="rId79"/>
  </p:sldIdLst>
  <p:sldSz cx="12195175" cy="6858000"/>
  <p:notesSz cx="6858000" cy="9144000"/>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DEA11C-372A-4E0A-8C11-5CC4FC826190}" v="4" dt="2021-10-20T14:27:42.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0" autoAdjust="0"/>
    <p:restoredTop sz="89601" autoAdjust="0"/>
  </p:normalViewPr>
  <p:slideViewPr>
    <p:cSldViewPr>
      <p:cViewPr varScale="1">
        <p:scale>
          <a:sx n="64" d="100"/>
          <a:sy n="64" d="100"/>
        </p:scale>
        <p:origin x="1140" y="78"/>
      </p:cViewPr>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65" d="100"/>
          <a:sy n="65" d="100"/>
        </p:scale>
        <p:origin x="3082" y="5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42" Type="http://schemas.openxmlformats.org/officeDocument/2006/relationships/slide" Target="slides/slide30.xml"/><Relationship Id="rId47" Type="http://schemas.openxmlformats.org/officeDocument/2006/relationships/slide" Target="slides/slide35.xml"/><Relationship Id="rId63" Type="http://schemas.openxmlformats.org/officeDocument/2006/relationships/slide" Target="slides/slide51.xml"/><Relationship Id="rId68" Type="http://schemas.openxmlformats.org/officeDocument/2006/relationships/slide" Target="slides/slide56.xml"/><Relationship Id="rId84" Type="http://schemas.openxmlformats.org/officeDocument/2006/relationships/theme" Target="theme/theme1.xml"/><Relationship Id="rId16" Type="http://schemas.openxmlformats.org/officeDocument/2006/relationships/slide" Target="slides/slide4.xml"/><Relationship Id="rId11" Type="http://schemas.openxmlformats.org/officeDocument/2006/relationships/customXml" Target="../customXml/item11.xml"/><Relationship Id="rId32" Type="http://schemas.openxmlformats.org/officeDocument/2006/relationships/slide" Target="slides/slide20.xml"/><Relationship Id="rId37" Type="http://schemas.openxmlformats.org/officeDocument/2006/relationships/slide" Target="slides/slide25.xml"/><Relationship Id="rId53" Type="http://schemas.openxmlformats.org/officeDocument/2006/relationships/slide" Target="slides/slide41.xml"/><Relationship Id="rId58" Type="http://schemas.openxmlformats.org/officeDocument/2006/relationships/slide" Target="slides/slide46.xml"/><Relationship Id="rId74" Type="http://schemas.openxmlformats.org/officeDocument/2006/relationships/slide" Target="slides/slide62.xml"/><Relationship Id="rId79" Type="http://schemas.openxmlformats.org/officeDocument/2006/relationships/slide" Target="slides/slide67.xml"/><Relationship Id="rId5" Type="http://schemas.openxmlformats.org/officeDocument/2006/relationships/customXml" Target="../customXml/item5.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slide" Target="slides/slide52.xml"/><Relationship Id="rId69" Type="http://schemas.openxmlformats.org/officeDocument/2006/relationships/slide" Target="slides/slide57.xml"/><Relationship Id="rId77" Type="http://schemas.openxmlformats.org/officeDocument/2006/relationships/slide" Target="slides/slide65.xml"/><Relationship Id="rId8" Type="http://schemas.openxmlformats.org/officeDocument/2006/relationships/customXml" Target="../customXml/item8.xml"/><Relationship Id="rId51" Type="http://schemas.openxmlformats.org/officeDocument/2006/relationships/slide" Target="slides/slide39.xml"/><Relationship Id="rId72" Type="http://schemas.openxmlformats.org/officeDocument/2006/relationships/slide" Target="slides/slide60.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Master" Target="slideMasters/slideMaster1.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slide" Target="slides/slide55.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slide" Target="slides/slide58.xml"/><Relationship Id="rId75" Type="http://schemas.openxmlformats.org/officeDocument/2006/relationships/slide" Target="slides/slide63.xml"/><Relationship Id="rId83"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customXml" Target="../customXml/item10.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slide" Target="slides/slide53.xml"/><Relationship Id="rId73" Type="http://schemas.openxmlformats.org/officeDocument/2006/relationships/slide" Target="slides/slide61.xml"/><Relationship Id="rId78" Type="http://schemas.openxmlformats.org/officeDocument/2006/relationships/slide" Target="slides/slide66.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 Id="rId34" Type="http://schemas.openxmlformats.org/officeDocument/2006/relationships/slide" Target="slides/slide22.xml"/><Relationship Id="rId50" Type="http://schemas.openxmlformats.org/officeDocument/2006/relationships/slide" Target="slides/slide38.xml"/><Relationship Id="rId55" Type="http://schemas.openxmlformats.org/officeDocument/2006/relationships/slide" Target="slides/slide43.xml"/><Relationship Id="rId76" Type="http://schemas.openxmlformats.org/officeDocument/2006/relationships/slide" Target="slides/slide64.xml"/><Relationship Id="rId7" Type="http://schemas.openxmlformats.org/officeDocument/2006/relationships/customXml" Target="../customXml/item7.xml"/><Relationship Id="rId71" Type="http://schemas.openxmlformats.org/officeDocument/2006/relationships/slide" Target="slides/slide59.xml"/><Relationship Id="rId2" Type="http://schemas.openxmlformats.org/officeDocument/2006/relationships/customXml" Target="../customXml/item2.xml"/><Relationship Id="rId29" Type="http://schemas.openxmlformats.org/officeDocument/2006/relationships/slide" Target="slides/slide17.xml"/><Relationship Id="rId24" Type="http://schemas.openxmlformats.org/officeDocument/2006/relationships/slide" Target="slides/slide12.xml"/><Relationship Id="rId40" Type="http://schemas.openxmlformats.org/officeDocument/2006/relationships/slide" Target="slides/slide28.xml"/><Relationship Id="rId45" Type="http://schemas.openxmlformats.org/officeDocument/2006/relationships/slide" Target="slides/slide33.xml"/><Relationship Id="rId66" Type="http://schemas.openxmlformats.org/officeDocument/2006/relationships/slide" Target="slides/slide54.xml"/><Relationship Id="rId87" Type="http://schemas.microsoft.com/office/2015/10/relationships/revisionInfo" Target="revisionInfo.xml"/><Relationship Id="rId61" Type="http://schemas.openxmlformats.org/officeDocument/2006/relationships/slide" Target="slides/slide49.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een van Son" userId="70d28083-a875-4afc-ab7e-d88571db9a90" providerId="ADAL" clId="{79F855BB-74C5-4C0B-835A-56025FDF57F4}"/>
    <pc:docChg chg="undo custSel modSld">
      <pc:chgData name="Marleen van Son" userId="70d28083-a875-4afc-ab7e-d88571db9a90" providerId="ADAL" clId="{79F855BB-74C5-4C0B-835A-56025FDF57F4}" dt="2021-07-26T11:29:43.496" v="18" actId="20577"/>
      <pc:docMkLst>
        <pc:docMk/>
      </pc:docMkLst>
      <pc:sldChg chg="modSp mod">
        <pc:chgData name="Marleen van Son" userId="70d28083-a875-4afc-ab7e-d88571db9a90" providerId="ADAL" clId="{79F855BB-74C5-4C0B-835A-56025FDF57F4}" dt="2021-07-26T11:28:33.778" v="8" actId="6549"/>
        <pc:sldMkLst>
          <pc:docMk/>
          <pc:sldMk cId="1626381295" sldId="314"/>
        </pc:sldMkLst>
        <pc:spChg chg="mod">
          <ac:chgData name="Marleen van Son" userId="70d28083-a875-4afc-ab7e-d88571db9a90" providerId="ADAL" clId="{79F855BB-74C5-4C0B-835A-56025FDF57F4}" dt="2021-07-26T11:28:33.778" v="8" actId="6549"/>
          <ac:spMkLst>
            <pc:docMk/>
            <pc:sldMk cId="1626381295" sldId="314"/>
            <ac:spMk id="3" creationId="{C333E141-2666-4CC8-905C-BF867A51EF67}"/>
          </ac:spMkLst>
        </pc:spChg>
      </pc:sldChg>
      <pc:sldChg chg="modSp mod">
        <pc:chgData name="Marleen van Son" userId="70d28083-a875-4afc-ab7e-d88571db9a90" providerId="ADAL" clId="{79F855BB-74C5-4C0B-835A-56025FDF57F4}" dt="2021-07-26T11:28:42.519" v="10" actId="6549"/>
        <pc:sldMkLst>
          <pc:docMk/>
          <pc:sldMk cId="2997057698" sldId="316"/>
        </pc:sldMkLst>
        <pc:spChg chg="mod">
          <ac:chgData name="Marleen van Son" userId="70d28083-a875-4afc-ab7e-d88571db9a90" providerId="ADAL" clId="{79F855BB-74C5-4C0B-835A-56025FDF57F4}" dt="2021-07-26T11:28:42.519" v="10" actId="6549"/>
          <ac:spMkLst>
            <pc:docMk/>
            <pc:sldMk cId="2997057698" sldId="316"/>
            <ac:spMk id="3" creationId="{C333E141-2666-4CC8-905C-BF867A51EF67}"/>
          </ac:spMkLst>
        </pc:spChg>
      </pc:sldChg>
      <pc:sldChg chg="modSp mod">
        <pc:chgData name="Marleen van Son" userId="70d28083-a875-4afc-ab7e-d88571db9a90" providerId="ADAL" clId="{79F855BB-74C5-4C0B-835A-56025FDF57F4}" dt="2021-07-26T11:28:46.597" v="11" actId="20577"/>
        <pc:sldMkLst>
          <pc:docMk/>
          <pc:sldMk cId="3112120634" sldId="317"/>
        </pc:sldMkLst>
        <pc:spChg chg="mod">
          <ac:chgData name="Marleen van Son" userId="70d28083-a875-4afc-ab7e-d88571db9a90" providerId="ADAL" clId="{79F855BB-74C5-4C0B-835A-56025FDF57F4}" dt="2021-07-26T11:28:46.597" v="11" actId="20577"/>
          <ac:spMkLst>
            <pc:docMk/>
            <pc:sldMk cId="3112120634" sldId="317"/>
            <ac:spMk id="3" creationId="{C333E141-2666-4CC8-905C-BF867A51EF67}"/>
          </ac:spMkLst>
        </pc:spChg>
      </pc:sldChg>
      <pc:sldChg chg="modSp mod">
        <pc:chgData name="Marleen van Son" userId="70d28083-a875-4afc-ab7e-d88571db9a90" providerId="ADAL" clId="{79F855BB-74C5-4C0B-835A-56025FDF57F4}" dt="2021-07-26T11:28:37.446" v="9" actId="6549"/>
        <pc:sldMkLst>
          <pc:docMk/>
          <pc:sldMk cId="3925231946" sldId="318"/>
        </pc:sldMkLst>
        <pc:spChg chg="mod">
          <ac:chgData name="Marleen van Son" userId="70d28083-a875-4afc-ab7e-d88571db9a90" providerId="ADAL" clId="{79F855BB-74C5-4C0B-835A-56025FDF57F4}" dt="2021-07-26T11:28:37.446" v="9" actId="6549"/>
          <ac:spMkLst>
            <pc:docMk/>
            <pc:sldMk cId="3925231946" sldId="318"/>
            <ac:spMk id="3" creationId="{C333E141-2666-4CC8-905C-BF867A51EF67}"/>
          </ac:spMkLst>
        </pc:spChg>
      </pc:sldChg>
      <pc:sldChg chg="modSp mod">
        <pc:chgData name="Marleen van Son" userId="70d28083-a875-4afc-ab7e-d88571db9a90" providerId="ADAL" clId="{79F855BB-74C5-4C0B-835A-56025FDF57F4}" dt="2021-07-26T11:27:47.739" v="5" actId="20577"/>
        <pc:sldMkLst>
          <pc:docMk/>
          <pc:sldMk cId="419755694" sldId="328"/>
        </pc:sldMkLst>
        <pc:spChg chg="mod">
          <ac:chgData name="Marleen van Son" userId="70d28083-a875-4afc-ab7e-d88571db9a90" providerId="ADAL" clId="{79F855BB-74C5-4C0B-835A-56025FDF57F4}" dt="2021-07-26T11:27:47.739" v="5" actId="20577"/>
          <ac:spMkLst>
            <pc:docMk/>
            <pc:sldMk cId="419755694" sldId="328"/>
            <ac:spMk id="3" creationId="{00000000-0000-0000-0000-000000000000}"/>
          </ac:spMkLst>
        </pc:spChg>
      </pc:sldChg>
      <pc:sldChg chg="modSp mod">
        <pc:chgData name="Marleen van Son" userId="70d28083-a875-4afc-ab7e-d88571db9a90" providerId="ADAL" clId="{79F855BB-74C5-4C0B-835A-56025FDF57F4}" dt="2021-07-26T11:27:55.356" v="6" actId="6549"/>
        <pc:sldMkLst>
          <pc:docMk/>
          <pc:sldMk cId="841579471" sldId="329"/>
        </pc:sldMkLst>
        <pc:spChg chg="mod">
          <ac:chgData name="Marleen van Son" userId="70d28083-a875-4afc-ab7e-d88571db9a90" providerId="ADAL" clId="{79F855BB-74C5-4C0B-835A-56025FDF57F4}" dt="2021-07-26T11:27:55.356" v="6" actId="6549"/>
          <ac:spMkLst>
            <pc:docMk/>
            <pc:sldMk cId="841579471" sldId="329"/>
            <ac:spMk id="3" creationId="{00000000-0000-0000-0000-000000000000}"/>
          </ac:spMkLst>
        </pc:spChg>
      </pc:sldChg>
      <pc:sldChg chg="modSp mod">
        <pc:chgData name="Marleen van Son" userId="70d28083-a875-4afc-ab7e-d88571db9a90" providerId="ADAL" clId="{79F855BB-74C5-4C0B-835A-56025FDF57F4}" dt="2021-07-26T11:27:42.009" v="4" actId="6549"/>
        <pc:sldMkLst>
          <pc:docMk/>
          <pc:sldMk cId="2848400183" sldId="330"/>
        </pc:sldMkLst>
        <pc:spChg chg="mod">
          <ac:chgData name="Marleen van Son" userId="70d28083-a875-4afc-ab7e-d88571db9a90" providerId="ADAL" clId="{79F855BB-74C5-4C0B-835A-56025FDF57F4}" dt="2021-07-26T11:27:36.645" v="3" actId="20577"/>
          <ac:spMkLst>
            <pc:docMk/>
            <pc:sldMk cId="2848400183" sldId="330"/>
            <ac:spMk id="3" creationId="{00000000-0000-0000-0000-000000000000}"/>
          </ac:spMkLst>
        </pc:spChg>
        <pc:spChg chg="mod">
          <ac:chgData name="Marleen van Son" userId="70d28083-a875-4afc-ab7e-d88571db9a90" providerId="ADAL" clId="{79F855BB-74C5-4C0B-835A-56025FDF57F4}" dt="2021-07-26T11:27:42.009" v="4" actId="6549"/>
          <ac:spMkLst>
            <pc:docMk/>
            <pc:sldMk cId="2848400183" sldId="330"/>
            <ac:spMk id="4" creationId="{00000000-0000-0000-0000-000000000000}"/>
          </ac:spMkLst>
        </pc:spChg>
      </pc:sldChg>
      <pc:sldChg chg="modSp mod">
        <pc:chgData name="Marleen van Son" userId="70d28083-a875-4afc-ab7e-d88571db9a90" providerId="ADAL" clId="{79F855BB-74C5-4C0B-835A-56025FDF57F4}" dt="2021-07-26T11:28:07.296" v="7" actId="20577"/>
        <pc:sldMkLst>
          <pc:docMk/>
          <pc:sldMk cId="981676848" sldId="332"/>
        </pc:sldMkLst>
        <pc:spChg chg="mod">
          <ac:chgData name="Marleen van Son" userId="70d28083-a875-4afc-ab7e-d88571db9a90" providerId="ADAL" clId="{79F855BB-74C5-4C0B-835A-56025FDF57F4}" dt="2021-07-26T11:28:07.296" v="7" actId="20577"/>
          <ac:spMkLst>
            <pc:docMk/>
            <pc:sldMk cId="981676848" sldId="332"/>
            <ac:spMk id="3" creationId="{00000000-0000-0000-0000-000000000000}"/>
          </ac:spMkLst>
        </pc:spChg>
      </pc:sldChg>
      <pc:sldChg chg="modSp mod">
        <pc:chgData name="Marleen van Son" userId="70d28083-a875-4afc-ab7e-d88571db9a90" providerId="ADAL" clId="{79F855BB-74C5-4C0B-835A-56025FDF57F4}" dt="2021-07-26T11:28:50.420" v="12" actId="20577"/>
        <pc:sldMkLst>
          <pc:docMk/>
          <pc:sldMk cId="2587355061" sldId="337"/>
        </pc:sldMkLst>
        <pc:spChg chg="mod">
          <ac:chgData name="Marleen van Son" userId="70d28083-a875-4afc-ab7e-d88571db9a90" providerId="ADAL" clId="{79F855BB-74C5-4C0B-835A-56025FDF57F4}" dt="2021-07-26T11:28:50.420" v="12" actId="20577"/>
          <ac:spMkLst>
            <pc:docMk/>
            <pc:sldMk cId="2587355061" sldId="337"/>
            <ac:spMk id="3" creationId="{00000000-0000-0000-0000-000000000000}"/>
          </ac:spMkLst>
        </pc:spChg>
      </pc:sldChg>
      <pc:sldChg chg="modSp mod">
        <pc:chgData name="Marleen van Son" userId="70d28083-a875-4afc-ab7e-d88571db9a90" providerId="ADAL" clId="{79F855BB-74C5-4C0B-835A-56025FDF57F4}" dt="2021-07-26T11:29:14.443" v="14" actId="20577"/>
        <pc:sldMkLst>
          <pc:docMk/>
          <pc:sldMk cId="2415044999" sldId="347"/>
        </pc:sldMkLst>
        <pc:spChg chg="mod">
          <ac:chgData name="Marleen van Son" userId="70d28083-a875-4afc-ab7e-d88571db9a90" providerId="ADAL" clId="{79F855BB-74C5-4C0B-835A-56025FDF57F4}" dt="2021-07-26T11:29:14.443" v="14" actId="20577"/>
          <ac:spMkLst>
            <pc:docMk/>
            <pc:sldMk cId="2415044999" sldId="347"/>
            <ac:spMk id="3" creationId="{00000000-0000-0000-0000-000000000000}"/>
          </ac:spMkLst>
        </pc:spChg>
      </pc:sldChg>
      <pc:sldChg chg="modSp mod">
        <pc:chgData name="Marleen van Son" userId="70d28083-a875-4afc-ab7e-d88571db9a90" providerId="ADAL" clId="{79F855BB-74C5-4C0B-835A-56025FDF57F4}" dt="2021-07-26T11:29:38.051" v="17" actId="6549"/>
        <pc:sldMkLst>
          <pc:docMk/>
          <pc:sldMk cId="1939910485" sldId="349"/>
        </pc:sldMkLst>
        <pc:spChg chg="mod">
          <ac:chgData name="Marleen van Son" userId="70d28083-a875-4afc-ab7e-d88571db9a90" providerId="ADAL" clId="{79F855BB-74C5-4C0B-835A-56025FDF57F4}" dt="2021-07-26T11:29:38.051" v="17" actId="6549"/>
          <ac:spMkLst>
            <pc:docMk/>
            <pc:sldMk cId="1939910485" sldId="349"/>
            <ac:spMk id="3" creationId="{00000000-0000-0000-0000-000000000000}"/>
          </ac:spMkLst>
        </pc:spChg>
      </pc:sldChg>
      <pc:sldChg chg="modSp mod">
        <pc:chgData name="Marleen van Son" userId="70d28083-a875-4afc-ab7e-d88571db9a90" providerId="ADAL" clId="{79F855BB-74C5-4C0B-835A-56025FDF57F4}" dt="2021-07-26T11:29:43.496" v="18" actId="20577"/>
        <pc:sldMkLst>
          <pc:docMk/>
          <pc:sldMk cId="3882393901" sldId="350"/>
        </pc:sldMkLst>
        <pc:spChg chg="mod">
          <ac:chgData name="Marleen van Son" userId="70d28083-a875-4afc-ab7e-d88571db9a90" providerId="ADAL" clId="{79F855BB-74C5-4C0B-835A-56025FDF57F4}" dt="2021-07-26T11:29:43.496" v="18" actId="20577"/>
          <ac:spMkLst>
            <pc:docMk/>
            <pc:sldMk cId="3882393901" sldId="350"/>
            <ac:spMk id="3" creationId="{00000000-0000-0000-0000-000000000000}"/>
          </ac:spMkLst>
        </pc:spChg>
      </pc:sldChg>
      <pc:sldChg chg="modSp mod">
        <pc:chgData name="Marleen van Son" userId="70d28083-a875-4afc-ab7e-d88571db9a90" providerId="ADAL" clId="{79F855BB-74C5-4C0B-835A-56025FDF57F4}" dt="2021-07-26T11:29:27.124" v="16" actId="20577"/>
        <pc:sldMkLst>
          <pc:docMk/>
          <pc:sldMk cId="3344115344" sldId="353"/>
        </pc:sldMkLst>
        <pc:spChg chg="mod">
          <ac:chgData name="Marleen van Son" userId="70d28083-a875-4afc-ab7e-d88571db9a90" providerId="ADAL" clId="{79F855BB-74C5-4C0B-835A-56025FDF57F4}" dt="2021-07-26T11:29:27.124" v="16" actId="20577"/>
          <ac:spMkLst>
            <pc:docMk/>
            <pc:sldMk cId="3344115344" sldId="353"/>
            <ac:spMk id="3" creationId="{00000000-0000-0000-0000-000000000000}"/>
          </ac:spMkLst>
        </pc:spChg>
      </pc:sldChg>
    </pc:docChg>
  </pc:docChgLst>
  <pc:docChgLst>
    <pc:chgData name="Marleen van Son" userId="70d28083-a875-4afc-ab7e-d88571db9a90" providerId="ADAL" clId="{75DEA11C-372A-4E0A-8C11-5CC4FC826190}"/>
    <pc:docChg chg="undo custSel modSld">
      <pc:chgData name="Marleen van Son" userId="70d28083-a875-4afc-ab7e-d88571db9a90" providerId="ADAL" clId="{75DEA11C-372A-4E0A-8C11-5CC4FC826190}" dt="2021-10-20T14:27:55.795" v="116" actId="6549"/>
      <pc:docMkLst>
        <pc:docMk/>
      </pc:docMkLst>
      <pc:sldChg chg="modSp mod">
        <pc:chgData name="Marleen van Son" userId="70d28083-a875-4afc-ab7e-d88571db9a90" providerId="ADAL" clId="{75DEA11C-372A-4E0A-8C11-5CC4FC826190}" dt="2021-10-20T14:27:55.795" v="116" actId="6549"/>
        <pc:sldMkLst>
          <pc:docMk/>
          <pc:sldMk cId="1048971816" sldId="267"/>
        </pc:sldMkLst>
        <pc:spChg chg="mod">
          <ac:chgData name="Marleen van Son" userId="70d28083-a875-4afc-ab7e-d88571db9a90" providerId="ADAL" clId="{75DEA11C-372A-4E0A-8C11-5CC4FC826190}" dt="2021-10-20T14:27:55.795" v="116" actId="6549"/>
          <ac:spMkLst>
            <pc:docMk/>
            <pc:sldMk cId="1048971816" sldId="267"/>
            <ac:spMk id="6" creationId="{7259BC16-AF70-467C-8D85-F441324C7722}"/>
          </ac:spMkLst>
        </pc:spChg>
      </pc:sldChg>
      <pc:sldChg chg="modSp mod">
        <pc:chgData name="Marleen van Son" userId="70d28083-a875-4afc-ab7e-d88571db9a90" providerId="ADAL" clId="{75DEA11C-372A-4E0A-8C11-5CC4FC826190}" dt="2021-10-20T14:27:41.139" v="115" actId="20577"/>
        <pc:sldMkLst>
          <pc:docMk/>
          <pc:sldMk cId="1420230983" sldId="278"/>
        </pc:sldMkLst>
        <pc:spChg chg="mod">
          <ac:chgData name="Marleen van Son" userId="70d28083-a875-4afc-ab7e-d88571db9a90" providerId="ADAL" clId="{75DEA11C-372A-4E0A-8C11-5CC4FC826190}" dt="2021-10-20T14:27:41.139" v="115" actId="20577"/>
          <ac:spMkLst>
            <pc:docMk/>
            <pc:sldMk cId="1420230983" sldId="278"/>
            <ac:spMk id="2" creationId="{83AFA801-0DB5-46CF-8025-DBE9955C3C4F}"/>
          </ac:spMkLst>
        </pc:spChg>
        <pc:spChg chg="mod">
          <ac:chgData name="Marleen van Son" userId="70d28083-a875-4afc-ab7e-d88571db9a90" providerId="ADAL" clId="{75DEA11C-372A-4E0A-8C11-5CC4FC826190}" dt="2021-10-20T14:26:42.830" v="113" actId="20577"/>
          <ac:spMkLst>
            <pc:docMk/>
            <pc:sldMk cId="1420230983" sldId="278"/>
            <ac:spMk id="3" creationId="{260068B2-43AB-4927-942D-0CFA91C9410D}"/>
          </ac:spMkLst>
        </pc:spChg>
      </pc:sldChg>
      <pc:sldChg chg="modSp mod">
        <pc:chgData name="Marleen van Son" userId="70d28083-a875-4afc-ab7e-d88571db9a90" providerId="ADAL" clId="{75DEA11C-372A-4E0A-8C11-5CC4FC826190}" dt="2021-10-20T14:23:35.824" v="33" actId="20577"/>
        <pc:sldMkLst>
          <pc:docMk/>
          <pc:sldMk cId="1722790819" sldId="295"/>
        </pc:sldMkLst>
        <pc:spChg chg="mod">
          <ac:chgData name="Marleen van Son" userId="70d28083-a875-4afc-ab7e-d88571db9a90" providerId="ADAL" clId="{75DEA11C-372A-4E0A-8C11-5CC4FC826190}" dt="2021-10-20T14:23:31.765" v="9" actId="20577"/>
          <ac:spMkLst>
            <pc:docMk/>
            <pc:sldMk cId="1722790819" sldId="295"/>
            <ac:spMk id="4" creationId="{12C80AF9-4DFC-4CC3-9E75-9B3C65E9751F}"/>
          </ac:spMkLst>
        </pc:spChg>
        <pc:spChg chg="mod">
          <ac:chgData name="Marleen van Son" userId="70d28083-a875-4afc-ab7e-d88571db9a90" providerId="ADAL" clId="{75DEA11C-372A-4E0A-8C11-5CC4FC826190}" dt="2021-10-20T14:23:35.824" v="33" actId="20577"/>
          <ac:spMkLst>
            <pc:docMk/>
            <pc:sldMk cId="1722790819" sldId="295"/>
            <ac:spMk id="5" creationId="{A9C3C9E7-5435-4DB9-8C9B-C4DC00FADA4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7757D0-0DA8-4B50-962C-F8908CCD91C6}" type="datetimeFigureOut">
              <a:rPr lang="nl-NL" smtClean="0"/>
              <a:pPr/>
              <a:t>20-10-2021</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20-10-2021</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endParaRPr lang="en-GB" altLang="nl-NL"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3237084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633137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423992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1449935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4270087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1305524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22</a:t>
            </a:fld>
            <a:endParaRPr lang="nl-NL" dirty="0"/>
          </a:p>
        </p:txBody>
      </p:sp>
    </p:spTree>
    <p:extLst>
      <p:ext uri="{BB962C8B-B14F-4D97-AF65-F5344CB8AC3E}">
        <p14:creationId xmlns:p14="http://schemas.microsoft.com/office/powerpoint/2010/main" val="2687145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23</a:t>
            </a:fld>
            <a:endParaRPr lang="nl-NL" dirty="0"/>
          </a:p>
        </p:txBody>
      </p:sp>
    </p:spTree>
    <p:extLst>
      <p:ext uri="{BB962C8B-B14F-4D97-AF65-F5344CB8AC3E}">
        <p14:creationId xmlns:p14="http://schemas.microsoft.com/office/powerpoint/2010/main" val="3647628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25</a:t>
            </a:fld>
            <a:endParaRPr lang="nl-NL" dirty="0"/>
          </a:p>
        </p:txBody>
      </p:sp>
    </p:spTree>
    <p:extLst>
      <p:ext uri="{BB962C8B-B14F-4D97-AF65-F5344CB8AC3E}">
        <p14:creationId xmlns:p14="http://schemas.microsoft.com/office/powerpoint/2010/main" val="2556146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26</a:t>
            </a:fld>
            <a:endParaRPr lang="nl-NL" dirty="0"/>
          </a:p>
        </p:txBody>
      </p:sp>
    </p:spTree>
    <p:extLst>
      <p:ext uri="{BB962C8B-B14F-4D97-AF65-F5344CB8AC3E}">
        <p14:creationId xmlns:p14="http://schemas.microsoft.com/office/powerpoint/2010/main" val="4144585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28</a:t>
            </a:fld>
            <a:endParaRPr lang="nl-NL" dirty="0"/>
          </a:p>
        </p:txBody>
      </p:sp>
    </p:spTree>
    <p:extLst>
      <p:ext uri="{BB962C8B-B14F-4D97-AF65-F5344CB8AC3E}">
        <p14:creationId xmlns:p14="http://schemas.microsoft.com/office/powerpoint/2010/main" val="2132192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29</a:t>
            </a:fld>
            <a:endParaRPr lang="nl-NL" dirty="0"/>
          </a:p>
        </p:txBody>
      </p:sp>
    </p:spTree>
    <p:extLst>
      <p:ext uri="{BB962C8B-B14F-4D97-AF65-F5344CB8AC3E}">
        <p14:creationId xmlns:p14="http://schemas.microsoft.com/office/powerpoint/2010/main" val="34386813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30</a:t>
            </a:fld>
            <a:endParaRPr lang="nl-NL" dirty="0"/>
          </a:p>
        </p:txBody>
      </p:sp>
    </p:spTree>
    <p:extLst>
      <p:ext uri="{BB962C8B-B14F-4D97-AF65-F5344CB8AC3E}">
        <p14:creationId xmlns:p14="http://schemas.microsoft.com/office/powerpoint/2010/main" val="3071225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31</a:t>
            </a:fld>
            <a:endParaRPr lang="nl-NL" dirty="0"/>
          </a:p>
        </p:txBody>
      </p:sp>
    </p:spTree>
    <p:extLst>
      <p:ext uri="{BB962C8B-B14F-4D97-AF65-F5344CB8AC3E}">
        <p14:creationId xmlns:p14="http://schemas.microsoft.com/office/powerpoint/2010/main" val="38607507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33</a:t>
            </a:fld>
            <a:endParaRPr lang="nl-NL" dirty="0"/>
          </a:p>
        </p:txBody>
      </p:sp>
    </p:spTree>
    <p:extLst>
      <p:ext uri="{BB962C8B-B14F-4D97-AF65-F5344CB8AC3E}">
        <p14:creationId xmlns:p14="http://schemas.microsoft.com/office/powerpoint/2010/main" val="20232683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34</a:t>
            </a:fld>
            <a:endParaRPr lang="nl-NL" dirty="0"/>
          </a:p>
        </p:txBody>
      </p:sp>
    </p:spTree>
    <p:extLst>
      <p:ext uri="{BB962C8B-B14F-4D97-AF65-F5344CB8AC3E}">
        <p14:creationId xmlns:p14="http://schemas.microsoft.com/office/powerpoint/2010/main" val="1193032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35</a:t>
            </a:fld>
            <a:endParaRPr lang="nl-NL" dirty="0"/>
          </a:p>
        </p:txBody>
      </p:sp>
    </p:spTree>
    <p:extLst>
      <p:ext uri="{BB962C8B-B14F-4D97-AF65-F5344CB8AC3E}">
        <p14:creationId xmlns:p14="http://schemas.microsoft.com/office/powerpoint/2010/main" val="30953992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36</a:t>
            </a:fld>
            <a:endParaRPr lang="nl-NL" dirty="0"/>
          </a:p>
        </p:txBody>
      </p:sp>
    </p:spTree>
    <p:extLst>
      <p:ext uri="{BB962C8B-B14F-4D97-AF65-F5344CB8AC3E}">
        <p14:creationId xmlns:p14="http://schemas.microsoft.com/office/powerpoint/2010/main" val="2438838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42</a:t>
            </a:fld>
            <a:endParaRPr lang="nl-NL" dirty="0"/>
          </a:p>
        </p:txBody>
      </p:sp>
    </p:spTree>
    <p:extLst>
      <p:ext uri="{BB962C8B-B14F-4D97-AF65-F5344CB8AC3E}">
        <p14:creationId xmlns:p14="http://schemas.microsoft.com/office/powerpoint/2010/main" val="25222585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46</a:t>
            </a:fld>
            <a:endParaRPr lang="nl-NL" dirty="0"/>
          </a:p>
        </p:txBody>
      </p:sp>
    </p:spTree>
    <p:extLst>
      <p:ext uri="{BB962C8B-B14F-4D97-AF65-F5344CB8AC3E}">
        <p14:creationId xmlns:p14="http://schemas.microsoft.com/office/powerpoint/2010/main" val="3076649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17335085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47</a:t>
            </a:fld>
            <a:endParaRPr lang="nl-NL" dirty="0"/>
          </a:p>
        </p:txBody>
      </p:sp>
    </p:spTree>
    <p:extLst>
      <p:ext uri="{BB962C8B-B14F-4D97-AF65-F5344CB8AC3E}">
        <p14:creationId xmlns:p14="http://schemas.microsoft.com/office/powerpoint/2010/main" val="7729202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51</a:t>
            </a:fld>
            <a:endParaRPr lang="nl-NL" dirty="0"/>
          </a:p>
        </p:txBody>
      </p:sp>
    </p:spTree>
    <p:extLst>
      <p:ext uri="{BB962C8B-B14F-4D97-AF65-F5344CB8AC3E}">
        <p14:creationId xmlns:p14="http://schemas.microsoft.com/office/powerpoint/2010/main" val="18528841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52</a:t>
            </a:fld>
            <a:endParaRPr lang="nl-NL" dirty="0"/>
          </a:p>
        </p:txBody>
      </p:sp>
    </p:spTree>
    <p:extLst>
      <p:ext uri="{BB962C8B-B14F-4D97-AF65-F5344CB8AC3E}">
        <p14:creationId xmlns:p14="http://schemas.microsoft.com/office/powerpoint/2010/main" val="42169684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55</a:t>
            </a:fld>
            <a:endParaRPr lang="nl-NL" dirty="0"/>
          </a:p>
        </p:txBody>
      </p:sp>
    </p:spTree>
    <p:extLst>
      <p:ext uri="{BB962C8B-B14F-4D97-AF65-F5344CB8AC3E}">
        <p14:creationId xmlns:p14="http://schemas.microsoft.com/office/powerpoint/2010/main" val="732775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56</a:t>
            </a:fld>
            <a:endParaRPr lang="nl-NL" dirty="0"/>
          </a:p>
        </p:txBody>
      </p:sp>
    </p:spTree>
    <p:extLst>
      <p:ext uri="{BB962C8B-B14F-4D97-AF65-F5344CB8AC3E}">
        <p14:creationId xmlns:p14="http://schemas.microsoft.com/office/powerpoint/2010/main" val="10060002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57</a:t>
            </a:fld>
            <a:endParaRPr lang="nl-NL" dirty="0"/>
          </a:p>
        </p:txBody>
      </p:sp>
    </p:spTree>
    <p:extLst>
      <p:ext uri="{BB962C8B-B14F-4D97-AF65-F5344CB8AC3E}">
        <p14:creationId xmlns:p14="http://schemas.microsoft.com/office/powerpoint/2010/main" val="25406447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60</a:t>
            </a:fld>
            <a:endParaRPr lang="nl-NL" dirty="0"/>
          </a:p>
        </p:txBody>
      </p:sp>
    </p:spTree>
    <p:extLst>
      <p:ext uri="{BB962C8B-B14F-4D97-AF65-F5344CB8AC3E}">
        <p14:creationId xmlns:p14="http://schemas.microsoft.com/office/powerpoint/2010/main" val="5965656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62</a:t>
            </a:fld>
            <a:endParaRPr lang="nl-NL" dirty="0"/>
          </a:p>
        </p:txBody>
      </p:sp>
    </p:spTree>
    <p:extLst>
      <p:ext uri="{BB962C8B-B14F-4D97-AF65-F5344CB8AC3E}">
        <p14:creationId xmlns:p14="http://schemas.microsoft.com/office/powerpoint/2010/main" val="27459861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63</a:t>
            </a:fld>
            <a:endParaRPr lang="nl-NL" dirty="0"/>
          </a:p>
        </p:txBody>
      </p:sp>
    </p:spTree>
    <p:extLst>
      <p:ext uri="{BB962C8B-B14F-4D97-AF65-F5344CB8AC3E}">
        <p14:creationId xmlns:p14="http://schemas.microsoft.com/office/powerpoint/2010/main" val="6373100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spcAft>
                <a:spcPts val="1000"/>
              </a:spcAft>
            </a:pPr>
            <a:r>
              <a:rPr lang="nl-NL" sz="1800" dirty="0">
                <a:effectLst/>
                <a:latin typeface="Calibri" panose="020F0502020204030204" pitchFamily="34" charset="0"/>
                <a:ea typeface="Times New Roman" panose="02020603050405020304" pitchFamily="18" charset="0"/>
                <a:cs typeface="Times New Roman" panose="02020603050405020304" pitchFamily="18" charset="0"/>
              </a:rPr>
              <a:t>Afsluiting</a:t>
            </a: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65</a:t>
            </a:fld>
            <a:endParaRPr lang="nl-NL" dirty="0"/>
          </a:p>
        </p:txBody>
      </p:sp>
    </p:spTree>
    <p:extLst>
      <p:ext uri="{BB962C8B-B14F-4D97-AF65-F5344CB8AC3E}">
        <p14:creationId xmlns:p14="http://schemas.microsoft.com/office/powerpoint/2010/main" val="3081383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434656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67</a:t>
            </a:fld>
            <a:endParaRPr lang="nl-NL" dirty="0"/>
          </a:p>
        </p:txBody>
      </p:sp>
    </p:spTree>
    <p:extLst>
      <p:ext uri="{BB962C8B-B14F-4D97-AF65-F5344CB8AC3E}">
        <p14:creationId xmlns:p14="http://schemas.microsoft.com/office/powerpoint/2010/main" val="641987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3892084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4268377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3376985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3343774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3515302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1.xml"/><Relationship Id="rId1" Type="http://schemas.openxmlformats.org/officeDocument/2006/relationships/customXml" Target="../../customXml/item10.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20 oktober 2021</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C88CA41-16C3-4FEC-BA92-B3557F7C3FA2}"/>
              </a:ext>
            </a:extLst>
          </p:cNvPr>
          <p:cNvSpPr>
            <a:spLocks noGrp="1" noRot="1" noMove="1" noResize="1" noEditPoints="1" noChangeShapeType="1"/>
          </p:cNvSpPr>
          <p:nvPr>
            <p:ph type="ctrTitle"/>
          </p:nvPr>
        </p:nvSpPr>
        <p:spPr bwMode="gray"/>
        <p:txBody>
          <a:bodyPr/>
          <a:lstStyle/>
          <a:p>
            <a:r>
              <a:rPr lang="nl-NL" dirty="0"/>
              <a:t>Richtlijn Perioperatief traject</a:t>
            </a:r>
          </a:p>
        </p:txBody>
      </p:sp>
      <p:sp>
        <p:nvSpPr>
          <p:cNvPr id="6" name="Ondertitel 5">
            <a:extLst>
              <a:ext uri="{FF2B5EF4-FFF2-40B4-BE49-F238E27FC236}">
                <a16:creationId xmlns:a16="http://schemas.microsoft.com/office/drawing/2014/main" id="{01369D7B-1692-451C-BE3D-785F563D4A07}"/>
              </a:ext>
            </a:extLst>
          </p:cNvPr>
          <p:cNvSpPr>
            <a:spLocks noGrp="1" noRot="1" noMove="1" noResize="1" noEditPoints="1" noChangeShapeType="1"/>
          </p:cNvSpPr>
          <p:nvPr>
            <p:ph type="subTitle" idx="1"/>
          </p:nvPr>
        </p:nvSpPr>
        <p:spPr bwMode="gray"/>
        <p:txBody>
          <a:bodyPr/>
          <a:lstStyle/>
          <a:p>
            <a:r>
              <a:rPr lang="nl-NL" dirty="0"/>
              <a:t>P.M.N.Y.H. Go en L.P.H.J. Aarts, voorzitters</a:t>
            </a:r>
          </a:p>
        </p:txBody>
      </p:sp>
      <p:pic>
        <p:nvPicPr>
          <p:cNvPr id="3" name="Tijdelijke aanduiding voor afbeelding 2">
            <a:extLst>
              <a:ext uri="{FF2B5EF4-FFF2-40B4-BE49-F238E27FC236}">
                <a16:creationId xmlns:a16="http://schemas.microsoft.com/office/drawing/2014/main" id="{63982354-627A-44C7-BE94-51DCA3A4AAC6}"/>
              </a:ext>
            </a:extLst>
          </p:cNvPr>
          <p:cNvPicPr>
            <a:picLocks noGrp="1" noSelect="1" noChangeAspect="1"/>
          </p:cNvPicPr>
          <p:nvPr>
            <p:ph type="pic" sz="quarter" idx="13"/>
          </p:nvPr>
        </p:nvPicPr>
        <p:blipFill>
          <a:blip r:embed="rId3"/>
          <a:srcRect t="406" b="406"/>
          <a:stretch>
            <a:fillRect/>
          </a:stretch>
        </p:blipFill>
        <p:spPr bwMode="gray"/>
      </p:pic>
      <p:sp>
        <p:nvSpPr>
          <p:cNvPr id="9" name="Tijdelijke aanduiding voor tekst 8">
            <a:extLst>
              <a:ext uri="{FF2B5EF4-FFF2-40B4-BE49-F238E27FC236}">
                <a16:creationId xmlns:a16="http://schemas.microsoft.com/office/drawing/2014/main" id="{47830313-E362-4400-9EFC-67FB34B1A3CA}"/>
              </a:ext>
            </a:extLst>
          </p:cNvPr>
          <p:cNvSpPr>
            <a:spLocks noGrp="1" noRot="1" noMove="1" noResize="1" noEditPoints="1" noChangeShapeType="1"/>
          </p:cNvSpPr>
          <p:nvPr>
            <p:ph type="body" sz="quarter" idx="16"/>
          </p:nvPr>
        </p:nvSpPr>
        <p:spPr bwMode="gray"/>
        <p:txBody>
          <a:bodyPr/>
          <a:lstStyle/>
          <a:p>
            <a:endParaRPr lang="nl-NL" dirty="0"/>
          </a:p>
        </p:txBody>
      </p:sp>
      <p:sp>
        <p:nvSpPr>
          <p:cNvPr id="8" name="Tijdelijke aanduiding voor tekst 7">
            <a:extLst>
              <a:ext uri="{FF2B5EF4-FFF2-40B4-BE49-F238E27FC236}">
                <a16:creationId xmlns:a16="http://schemas.microsoft.com/office/drawing/2014/main" id="{3C1DCA5E-9B05-42B1-9345-A9F0D9A1DDF8}"/>
              </a:ext>
            </a:extLst>
          </p:cNvPr>
          <p:cNvSpPr>
            <a:spLocks noGrp="1" noRot="1" noMove="1" noResize="1" noEditPoints="1" noChangeShapeType="1"/>
          </p:cNvSpPr>
          <p:nvPr>
            <p:ph type="body" sz="quarter" idx="15"/>
          </p:nvPr>
        </p:nvSpPr>
        <p:spPr bwMode="gray"/>
        <p:txBody>
          <a:bodyPr/>
          <a:lstStyle/>
          <a:p>
            <a:r>
              <a:rPr lang="nl-NL" dirty="0"/>
              <a:t>  </a:t>
            </a:r>
          </a:p>
        </p:txBody>
      </p:sp>
      <p:pic>
        <p:nvPicPr>
          <p:cNvPr id="2" name="Afbeelding 1"/>
          <p:cNvPicPr>
            <a:picLocks noChangeAspect="1"/>
          </p:cNvPicPr>
          <p:nvPr/>
        </p:nvPicPr>
        <p:blipFill>
          <a:blip r:embed="rId4"/>
          <a:stretch>
            <a:fillRect/>
          </a:stretch>
        </p:blipFill>
        <p:spPr>
          <a:xfrm>
            <a:off x="7619185" y="4917182"/>
            <a:ext cx="1905000" cy="1905000"/>
          </a:xfrm>
          <a:prstGeom prst="rect">
            <a:avLst/>
          </a:prstGeom>
        </p:spPr>
      </p:pic>
      <p:pic>
        <p:nvPicPr>
          <p:cNvPr id="5" name="Afbeelding 4"/>
          <p:cNvPicPr>
            <a:picLocks noChangeAspect="1"/>
          </p:cNvPicPr>
          <p:nvPr/>
        </p:nvPicPr>
        <p:blipFill rotWithShape="1">
          <a:blip r:embed="rId5"/>
          <a:srcRect l="-1" t="-5555" r="51333" b="2294"/>
          <a:stretch/>
        </p:blipFill>
        <p:spPr>
          <a:xfrm>
            <a:off x="9702819" y="4987461"/>
            <a:ext cx="2346931" cy="182269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dirty="0"/>
              <a:t>Stroomdiagram</a:t>
            </a:r>
          </a:p>
          <a:p>
            <a:endParaRPr lang="nl-NL" dirty="0"/>
          </a:p>
          <a:p>
            <a:endParaRPr lang="nl-NL" dirty="0"/>
          </a:p>
          <a:p>
            <a:endParaRPr lang="nl-NL" dirty="0"/>
          </a:p>
          <a:p>
            <a:r>
              <a:rPr lang="nl-NL" dirty="0"/>
              <a:t>In de volgende dia’s worden </a:t>
            </a:r>
            <a:r>
              <a:rPr lang="nl-NL" u="sng" dirty="0"/>
              <a:t>PER STAP </a:t>
            </a:r>
            <a:r>
              <a:rPr lang="nl-NL" dirty="0"/>
              <a:t>aangegeven:</a:t>
            </a:r>
          </a:p>
          <a:p>
            <a:pPr lvl="1"/>
            <a:r>
              <a:rPr lang="nl-NL" dirty="0"/>
              <a:t>De aanbevelingen, Stopmomenten en </a:t>
            </a:r>
            <a:r>
              <a:rPr lang="nl-NL" dirty="0">
                <a:solidFill>
                  <a:srgbClr val="FF0000"/>
                </a:solidFill>
              </a:rPr>
              <a:t>verantwoordelijken</a:t>
            </a:r>
            <a:r>
              <a:rPr lang="nl-NL" dirty="0"/>
              <a:t>  </a:t>
            </a:r>
          </a:p>
          <a:p>
            <a:pPr lvl="1"/>
            <a:r>
              <a:rPr lang="nl-NL" dirty="0"/>
              <a:t>De wijzigingen </a:t>
            </a:r>
            <a:r>
              <a:rPr lang="nl-NL" dirty="0" err="1"/>
              <a:t>tov</a:t>
            </a:r>
            <a:r>
              <a:rPr lang="nl-NL" dirty="0"/>
              <a:t>. de oude richtlijn.</a:t>
            </a:r>
          </a:p>
          <a:p>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Stroomdiagram stappen in de </a:t>
            </a:r>
            <a:br>
              <a:rPr lang="nl-NL" dirty="0"/>
            </a:br>
            <a:r>
              <a:rPr lang="nl-NL" dirty="0"/>
              <a:t>Richtlijn Perioperatief traject</a:t>
            </a:r>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8067" y="0"/>
            <a:ext cx="1596234" cy="6858000"/>
          </a:xfrm>
          <a:prstGeom prst="rect">
            <a:avLst/>
          </a:prstGeom>
        </p:spPr>
      </p:pic>
    </p:spTree>
    <p:extLst>
      <p:ext uri="{BB962C8B-B14F-4D97-AF65-F5344CB8AC3E}">
        <p14:creationId xmlns:p14="http://schemas.microsoft.com/office/powerpoint/2010/main" val="22245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1: Spreekuur operateur</a:t>
            </a:r>
          </a:p>
        </p:txBody>
      </p:sp>
      <p:sp>
        <p:nvSpPr>
          <p:cNvPr id="4" name="Rechthoek 3"/>
          <p:cNvSpPr/>
          <p:nvPr/>
        </p:nvSpPr>
        <p:spPr>
          <a:xfrm>
            <a:off x="1177190" y="1638164"/>
            <a:ext cx="9960246" cy="5078313"/>
          </a:xfrm>
          <a:prstGeom prst="rect">
            <a:avLst/>
          </a:prstGeom>
        </p:spPr>
        <p:txBody>
          <a:bodyPr wrap="square">
            <a:spAutoFit/>
          </a:bodyPr>
          <a:lstStyle/>
          <a:p>
            <a:r>
              <a:rPr lang="nl-NL" sz="1200" dirty="0"/>
              <a:t>1.1 Overdracht</a:t>
            </a:r>
          </a:p>
          <a:p>
            <a:r>
              <a:rPr lang="nl-NL" sz="1200" dirty="0"/>
              <a:t>Overdracht van verwijzer (bijvoorbeeld huisarts) naar specialist</a:t>
            </a:r>
          </a:p>
          <a:p>
            <a:r>
              <a:rPr lang="nl-NL" sz="1200" dirty="0"/>
              <a:t>De overdracht tussen verwijzer en specialist vindt plaats conform de HASP richtlijn (Richtlijn Informatie-uitwisseling tussen Huisarts en Specialist). Hierbij worden minimaal de volgende aspecten beschreven in de verwijzing:</a:t>
            </a:r>
          </a:p>
          <a:p>
            <a:r>
              <a:rPr lang="nl-NL" sz="1200" dirty="0"/>
              <a:t>• reden van verwijzing</a:t>
            </a:r>
          </a:p>
          <a:p>
            <a:r>
              <a:rPr lang="nl-NL" sz="1200" dirty="0"/>
              <a:t>• relevante voorgeschiedenis</a:t>
            </a:r>
          </a:p>
          <a:p>
            <a:r>
              <a:rPr lang="nl-NL" sz="1200" dirty="0"/>
              <a:t>• medicatie</a:t>
            </a:r>
          </a:p>
          <a:p>
            <a:r>
              <a:rPr lang="nl-NL" sz="1200" dirty="0"/>
              <a:t>• allergieën</a:t>
            </a:r>
          </a:p>
          <a:p>
            <a:r>
              <a:rPr lang="nl-NL" sz="1200" dirty="0"/>
              <a:t>• bijzonderheden.</a:t>
            </a:r>
          </a:p>
          <a:p>
            <a:r>
              <a:rPr lang="nl-NL" sz="1200" dirty="0"/>
              <a:t>Overdracht tussen de artsen, verpleegkundig specialisten en </a:t>
            </a:r>
            <a:r>
              <a:rPr lang="nl-NL" sz="1200" dirty="0" err="1"/>
              <a:t>physician</a:t>
            </a:r>
            <a:r>
              <a:rPr lang="nl-NL" sz="1200" dirty="0"/>
              <a:t> </a:t>
            </a:r>
            <a:r>
              <a:rPr lang="nl-NL" sz="1200" dirty="0" err="1"/>
              <a:t>assistants</a:t>
            </a:r>
            <a:r>
              <a:rPr lang="nl-NL" sz="1200" dirty="0"/>
              <a:t> in de instelling</a:t>
            </a:r>
          </a:p>
          <a:p>
            <a:r>
              <a:rPr lang="nl-NL" sz="1200" dirty="0"/>
              <a:t>Leg ten minste de volgende informatie vast:</a:t>
            </a:r>
          </a:p>
          <a:p>
            <a:r>
              <a:rPr lang="nl-NL" sz="1200" dirty="0"/>
              <a:t>• Naam indicatiesteller</a:t>
            </a:r>
          </a:p>
          <a:p>
            <a:r>
              <a:rPr lang="nl-NL" sz="1200" dirty="0"/>
              <a:t>• Naam supervisor*</a:t>
            </a:r>
          </a:p>
          <a:p>
            <a:r>
              <a:rPr lang="nl-NL" sz="1200" dirty="0"/>
              <a:t>• Operatie-indicatie</a:t>
            </a:r>
          </a:p>
          <a:p>
            <a:r>
              <a:rPr lang="nl-NL" sz="1200" dirty="0"/>
              <a:t>• Besproken behandelopties en eventuele behandelbeperkingen</a:t>
            </a:r>
          </a:p>
          <a:p>
            <a:r>
              <a:rPr lang="nl-NL" sz="1200" dirty="0"/>
              <a:t>• Informatie met betrekking tot operatie en opname:</a:t>
            </a:r>
          </a:p>
          <a:p>
            <a:pPr marL="715701" lvl="1" indent="-171450">
              <a:buFont typeface="Arial" panose="020B0604020202020204" pitchFamily="34" charset="0"/>
              <a:buChar char="•"/>
            </a:pPr>
            <a:r>
              <a:rPr lang="nl-NL" sz="1200" dirty="0"/>
              <a:t>type operatie</a:t>
            </a:r>
          </a:p>
          <a:p>
            <a:pPr marL="715701" lvl="1" indent="-171450">
              <a:buFont typeface="Arial" panose="020B0604020202020204" pitchFamily="34" charset="0"/>
              <a:buChar char="•"/>
            </a:pPr>
            <a:r>
              <a:rPr lang="nl-NL" sz="1200" dirty="0"/>
              <a:t>voorkeur voor type anesthesie (indien meerdere opties mogelijk)</a:t>
            </a:r>
          </a:p>
          <a:p>
            <a:pPr marL="715701" lvl="1" indent="-171450">
              <a:buFont typeface="Arial" panose="020B0604020202020204" pitchFamily="34" charset="0"/>
              <a:buChar char="•"/>
            </a:pPr>
            <a:r>
              <a:rPr lang="nl-NL" sz="1200" dirty="0"/>
              <a:t>te verrichten consultaties vóór operatie: aangevraagd, reden, welk specialisme*</a:t>
            </a:r>
          </a:p>
          <a:p>
            <a:pPr marL="715701" lvl="1" indent="-171450">
              <a:buFont typeface="Arial" panose="020B0604020202020204" pitchFamily="34" charset="0"/>
              <a:buChar char="•"/>
            </a:pPr>
            <a:r>
              <a:rPr lang="nl-NL" sz="1200" dirty="0"/>
              <a:t>staken, starten of wijzigen van medicatie vóór operatie (denk hierbij aan antibioticaprofylaxe en antistollingsmedicatie)*</a:t>
            </a:r>
          </a:p>
          <a:p>
            <a:pPr marL="715701" lvl="1" indent="-171450">
              <a:buFont typeface="Arial" panose="020B0604020202020204" pitchFamily="34" charset="0"/>
              <a:buChar char="•"/>
            </a:pPr>
            <a:r>
              <a:rPr lang="nl-NL" sz="1200" dirty="0"/>
              <a:t>specifieke maatregelen voor het per- en postoperatieve traject (bijvoorbeeld specifieke operateur, aanwezigheid van implantaten, specifieke maatregelen van belang voor anesthesioloog (bijvoorbeeld extreme Trendelenburg positie, specifieke voorkeuren van patiënt, IC-opname)</a:t>
            </a:r>
          </a:p>
          <a:p>
            <a:r>
              <a:rPr lang="nl-NL" sz="1200" dirty="0"/>
              <a:t>* indien van toepassing</a:t>
            </a:r>
          </a:p>
          <a:p>
            <a:r>
              <a:rPr lang="nl-NL" sz="1200" dirty="0"/>
              <a:t>Overdracht van specialist naar verwijzer</a:t>
            </a:r>
          </a:p>
          <a:p>
            <a:r>
              <a:rPr lang="nl-NL" sz="1200" dirty="0"/>
              <a:t>Deze overdracht dient bij voorkeur plaats te vinden conform de HASP richtlijn (Richtlijn Informatie-uitwisseling tussen Huisarts en Specialist). De indicatiesteller stelt de verwijzer reeds op te hoogte van de geplande operatie vóórdat deze heeft plaatsgevonden.</a:t>
            </a:r>
          </a:p>
          <a:p>
            <a:r>
              <a:rPr lang="nl-NL" sz="1200" dirty="0">
                <a:solidFill>
                  <a:srgbClr val="FF0000"/>
                </a:solidFill>
              </a:rPr>
              <a:t>Verantwoordelijk: operateur</a:t>
            </a:r>
          </a:p>
        </p:txBody>
      </p:sp>
    </p:spTree>
    <p:extLst>
      <p:ext uri="{BB962C8B-B14F-4D97-AF65-F5344CB8AC3E}">
        <p14:creationId xmlns:p14="http://schemas.microsoft.com/office/powerpoint/2010/main" val="336453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1: Spreekuur operateur</a:t>
            </a:r>
          </a:p>
        </p:txBody>
      </p:sp>
      <p:sp>
        <p:nvSpPr>
          <p:cNvPr id="4" name="Rechthoek 3"/>
          <p:cNvSpPr/>
          <p:nvPr/>
        </p:nvSpPr>
        <p:spPr>
          <a:xfrm>
            <a:off x="966384" y="2060848"/>
            <a:ext cx="6096000" cy="1015663"/>
          </a:xfrm>
          <a:prstGeom prst="rect">
            <a:avLst/>
          </a:prstGeom>
        </p:spPr>
        <p:txBody>
          <a:bodyPr>
            <a:spAutoFit/>
          </a:bodyPr>
          <a:lstStyle/>
          <a:p>
            <a:r>
              <a:rPr lang="nl-NL" sz="1200" dirty="0"/>
              <a:t>1.2 Taakherschikking</a:t>
            </a:r>
          </a:p>
          <a:p>
            <a:r>
              <a:rPr lang="nl-NL" sz="1200" dirty="0"/>
              <a:t>• De indicatiesteller (indien geen medisch specialist) vergewist zich ervan dat de patiënt weet wat de functie is van degene die voor hem/haar zit.</a:t>
            </a:r>
          </a:p>
          <a:p>
            <a:r>
              <a:rPr lang="nl-NL" sz="1200" dirty="0"/>
              <a:t>• Noteer wie de verantwoordelijke supervisor is.</a:t>
            </a:r>
          </a:p>
          <a:p>
            <a:r>
              <a:rPr lang="nl-NL" sz="1200" dirty="0">
                <a:solidFill>
                  <a:srgbClr val="FF0000"/>
                </a:solidFill>
              </a:rPr>
              <a:t>Verantwoordelijk: operateur</a:t>
            </a:r>
          </a:p>
        </p:txBody>
      </p:sp>
      <p:sp>
        <p:nvSpPr>
          <p:cNvPr id="5" name="Rechthoek 4"/>
          <p:cNvSpPr/>
          <p:nvPr/>
        </p:nvSpPr>
        <p:spPr>
          <a:xfrm>
            <a:off x="965719" y="3853820"/>
            <a:ext cx="10411594" cy="2492990"/>
          </a:xfrm>
          <a:prstGeom prst="rect">
            <a:avLst/>
          </a:prstGeom>
        </p:spPr>
        <p:txBody>
          <a:bodyPr wrap="square">
            <a:spAutoFit/>
          </a:bodyPr>
          <a:lstStyle/>
          <a:p>
            <a:r>
              <a:rPr lang="nl-NL" sz="1200" dirty="0"/>
              <a:t>1.3 Samen beslissen en informatie voor de patiënt</a:t>
            </a:r>
          </a:p>
          <a:p>
            <a:r>
              <a:rPr lang="nl-NL" sz="1200" dirty="0"/>
              <a:t>• Volg de wet op de Geneeskundige Behandelovereenkomst (WGBO) omtrent de informatieplicht naar de patiënt en toestemming (Art. 7:448-52 en 465 BW). Houdt rekening met de wettelijke bepalingen voor minderjarigen en meerderjarige patiënten die niet in staat kunnen worden geacht tot een redelijke waardering van zijn belangen ter zake.</a:t>
            </a:r>
          </a:p>
          <a:p>
            <a:r>
              <a:rPr lang="nl-NL" sz="1200" dirty="0"/>
              <a:t>• Beslis samen met de patiënt over de operatie en eventuele alternatieve mogelijkheden, noteer dit in het patiëntendossier en zorg voor beschikbaarheid van schriftelijke of digitale informatie, zodat de patiënt en/of naaste(n) dit op een later moment nog kunnen nalezen.</a:t>
            </a:r>
          </a:p>
          <a:p>
            <a:r>
              <a:rPr lang="nl-NL" sz="1200" dirty="0"/>
              <a:t>• Informeer de patiënt in het preoperatieve traject over het postoperatieve traject (inclusief leefregels), zodat duidelijk is welke hulp eventueel ingeschakeld moet worden om de overgang van de instelling naar revalidatie thuis te optimaliseren.</a:t>
            </a:r>
          </a:p>
          <a:p>
            <a:r>
              <a:rPr lang="nl-NL" sz="1200" dirty="0"/>
              <a:t>• Indien er een kans is dat gezien de gezondheidstoestand van de patiënt dan wel de aard van de operatie een risico is (bijvoorbeeld &gt;1%) om in een reanimatie setting te komen, bespreek dit expliciet met de patiënt en leg vast wat diens wensen zijn.</a:t>
            </a:r>
          </a:p>
          <a:p>
            <a:r>
              <a:rPr lang="nl-NL" sz="1200" dirty="0"/>
              <a:t>• Het dient voor alle betrokken zorgverleners in het perioperatief traject duidelijk te zijn wat de wensen zijn van de patiënt ten aanzien van een eventuele reanimatie of behandelbeperkingen, indien de patiënt daar een duidelijke keuze in heeft gemaakt, en welk beleid hieromtrent is afgesproken.</a:t>
            </a:r>
          </a:p>
          <a:p>
            <a:r>
              <a:rPr lang="nl-NL" sz="1200" dirty="0">
                <a:solidFill>
                  <a:srgbClr val="FF0000"/>
                </a:solidFill>
              </a:rPr>
              <a:t>Verantwoordelijk: operateur</a:t>
            </a:r>
          </a:p>
        </p:txBody>
      </p:sp>
    </p:spTree>
    <p:extLst>
      <p:ext uri="{BB962C8B-B14F-4D97-AF65-F5344CB8AC3E}">
        <p14:creationId xmlns:p14="http://schemas.microsoft.com/office/powerpoint/2010/main" val="249124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425179" y="368804"/>
            <a:ext cx="9289032" cy="1296000"/>
          </a:xfrm>
        </p:spPr>
        <p:txBody>
          <a:bodyPr/>
          <a:lstStyle/>
          <a:p>
            <a:br>
              <a:rPr lang="nl-NL" dirty="0"/>
            </a:br>
            <a:r>
              <a:rPr lang="nl-NL" dirty="0"/>
              <a:t>Wijziging stap 1: Spreekuur operateur</a:t>
            </a:r>
            <a:br>
              <a:rPr lang="nl-NL" dirty="0"/>
            </a:br>
            <a:br>
              <a:rPr lang="nl-NL" dirty="0"/>
            </a:br>
            <a:r>
              <a:rPr lang="nl-NL" dirty="0"/>
              <a:t>Er is explicieter aandacht voor taakherschikking</a:t>
            </a:r>
          </a:p>
        </p:txBody>
      </p:sp>
      <p:sp>
        <p:nvSpPr>
          <p:cNvPr id="4" name="Rechthoek 3"/>
          <p:cNvSpPr/>
          <p:nvPr/>
        </p:nvSpPr>
        <p:spPr>
          <a:xfrm>
            <a:off x="2425179" y="2780928"/>
            <a:ext cx="8568952" cy="3139321"/>
          </a:xfrm>
          <a:prstGeom prst="rect">
            <a:avLst/>
          </a:prstGeom>
        </p:spPr>
        <p:txBody>
          <a:bodyPr wrap="square">
            <a:spAutoFit/>
          </a:bodyPr>
          <a:lstStyle/>
          <a:p>
            <a:r>
              <a:rPr lang="nl-NL" sz="1800" dirty="0"/>
              <a:t>Per instelling kunnen er dus andere afspraken zijn met de betrokken professionals over de verdeling van taken en verantwoordelijkheden. Het delegeren van taken aan hiervoor bekwame zorgverleners laat de eindverantwoordelijkheid van de medisch specialist met betrekking tot de in de richtlijn gedefinieerde stopmomenten onverlet. In deze richtlijn wordt daarom gesproken van de operateur en de anesthesioloog, ook als bepaalde taken door anderen worden uitgevoerd.</a:t>
            </a:r>
          </a:p>
          <a:p>
            <a:endParaRPr lang="nl-NL" sz="1800" dirty="0"/>
          </a:p>
          <a:p>
            <a:r>
              <a:rPr lang="nl-NL" sz="1800" dirty="0"/>
              <a:t>Taakherschikking spreekuur operateur</a:t>
            </a:r>
          </a:p>
          <a:p>
            <a:r>
              <a:rPr lang="nl-NL" sz="1800" dirty="0"/>
              <a:t>De indicatiesteller (indien geen medisch specialist) vergewist zich ervan dat de patiënt weet wat de functie is van degene die voor hem/haar zit. </a:t>
            </a:r>
          </a:p>
          <a:p>
            <a:r>
              <a:rPr lang="nl-NL" sz="1800" dirty="0"/>
              <a:t>Noteer wie de verantwoordelijke supervisor is. </a:t>
            </a:r>
          </a:p>
        </p:txBody>
      </p:sp>
    </p:spTree>
    <p:extLst>
      <p:ext uri="{BB962C8B-B14F-4D97-AF65-F5344CB8AC3E}">
        <p14:creationId xmlns:p14="http://schemas.microsoft.com/office/powerpoint/2010/main" val="2848400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672907" y="368804"/>
            <a:ext cx="9401344" cy="1296000"/>
          </a:xfrm>
        </p:spPr>
        <p:txBody>
          <a:bodyPr/>
          <a:lstStyle/>
          <a:p>
            <a:r>
              <a:rPr lang="nl-NL" dirty="0"/>
              <a:t>Wijziging stap 1: Spreekuur operateur</a:t>
            </a:r>
            <a:br>
              <a:rPr lang="nl-NL" dirty="0"/>
            </a:br>
            <a:br>
              <a:rPr lang="nl-NL" dirty="0"/>
            </a:br>
            <a:r>
              <a:rPr lang="nl-NL" dirty="0"/>
              <a:t>Er is explicieter aandacht voor samen beslissen</a:t>
            </a:r>
          </a:p>
        </p:txBody>
      </p:sp>
      <p:sp>
        <p:nvSpPr>
          <p:cNvPr id="4" name="Rechthoek 3"/>
          <p:cNvSpPr/>
          <p:nvPr/>
        </p:nvSpPr>
        <p:spPr>
          <a:xfrm>
            <a:off x="2664295" y="2204864"/>
            <a:ext cx="9185320" cy="3970318"/>
          </a:xfrm>
          <a:prstGeom prst="rect">
            <a:avLst/>
          </a:prstGeom>
        </p:spPr>
        <p:txBody>
          <a:bodyPr wrap="square">
            <a:spAutoFit/>
          </a:bodyPr>
          <a:lstStyle/>
          <a:p>
            <a:r>
              <a:rPr lang="nl-NL" sz="1800" dirty="0"/>
              <a:t>Samen beslissen en informatie voor de patiënt </a:t>
            </a:r>
          </a:p>
          <a:p>
            <a:endParaRPr lang="nl-NL" sz="1800" dirty="0"/>
          </a:p>
          <a:p>
            <a:pPr marL="285750" indent="-285750">
              <a:buFont typeface="Arial" panose="020B0604020202020204" pitchFamily="34" charset="0"/>
              <a:buChar char="•"/>
            </a:pPr>
            <a:r>
              <a:rPr lang="nl-NL" sz="1800" dirty="0"/>
              <a:t>Volg de wet op de Geneeskundige Behandelovereenkomst (WGBO) omtrent de informatieplicht naar de patiënt en toestemming (Art. 7:448-52 en 465 BW). Houdt rekening met de wettelijke bepalingen voor minderjarigen en meerderjarige patiënten die niet in staat kunnen worden geacht tot een redelijke waardering van zijn belangen ter zake. </a:t>
            </a:r>
          </a:p>
          <a:p>
            <a:pPr marL="285750" indent="-285750">
              <a:buFont typeface="Arial" panose="020B0604020202020204" pitchFamily="34" charset="0"/>
              <a:buChar char="•"/>
            </a:pPr>
            <a:endParaRPr lang="nl-NL" sz="1800" dirty="0"/>
          </a:p>
          <a:p>
            <a:pPr marL="285750" indent="-285750">
              <a:buFont typeface="Arial" panose="020B0604020202020204" pitchFamily="34" charset="0"/>
              <a:buChar char="•"/>
            </a:pPr>
            <a:r>
              <a:rPr lang="nl-NL" sz="1800" dirty="0"/>
              <a:t>Beslis samen met de patiënt over de operatie en eventuele alternatieve mogelijkheden, noteer dit in het patiëntendossier en zorg voor beschikbaarheid van schriftelijke of digitale informatie, zodat de patiënt en/of naaste(n) dit op een later moment nog kunnen nalezen. </a:t>
            </a:r>
          </a:p>
          <a:p>
            <a:pPr marL="285750" indent="-285750">
              <a:buFont typeface="Arial" panose="020B0604020202020204" pitchFamily="34" charset="0"/>
              <a:buChar char="•"/>
            </a:pPr>
            <a:endParaRPr lang="nl-NL" sz="1800" dirty="0"/>
          </a:p>
          <a:p>
            <a:pPr marL="285750" indent="-285750">
              <a:buFont typeface="Arial" panose="020B0604020202020204" pitchFamily="34" charset="0"/>
              <a:buChar char="•"/>
            </a:pPr>
            <a:r>
              <a:rPr lang="nl-NL" sz="1800" dirty="0"/>
              <a:t>Informeer de patiënt in het preoperatieve traject over het postoperatieve traject (inclusief leefregels), zodat duidelijk is welke hulp eventueel ingeschakeld moet worden om de overgang van de instelling naar revalidatie thuis te optimaliseren. </a:t>
            </a:r>
          </a:p>
        </p:txBody>
      </p:sp>
    </p:spTree>
    <p:extLst>
      <p:ext uri="{BB962C8B-B14F-4D97-AF65-F5344CB8AC3E}">
        <p14:creationId xmlns:p14="http://schemas.microsoft.com/office/powerpoint/2010/main" val="41975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672907" y="368804"/>
            <a:ext cx="9522268" cy="1296000"/>
          </a:xfrm>
        </p:spPr>
        <p:txBody>
          <a:bodyPr/>
          <a:lstStyle/>
          <a:p>
            <a:r>
              <a:rPr lang="nl-NL" dirty="0"/>
              <a:t>Wijziging stap 1: Spreekuur operateur</a:t>
            </a:r>
            <a:br>
              <a:rPr lang="nl-NL" dirty="0"/>
            </a:br>
            <a:br>
              <a:rPr lang="nl-NL" dirty="0"/>
            </a:br>
            <a:r>
              <a:rPr lang="nl-NL" dirty="0"/>
              <a:t>Niet-reanimeren gesprekken bij risico groepen</a:t>
            </a:r>
          </a:p>
        </p:txBody>
      </p:sp>
      <p:sp>
        <p:nvSpPr>
          <p:cNvPr id="4" name="Rechthoek 3"/>
          <p:cNvSpPr/>
          <p:nvPr/>
        </p:nvSpPr>
        <p:spPr>
          <a:xfrm>
            <a:off x="2704020" y="2924944"/>
            <a:ext cx="9010191" cy="2677656"/>
          </a:xfrm>
          <a:prstGeom prst="rect">
            <a:avLst/>
          </a:prstGeom>
        </p:spPr>
        <p:txBody>
          <a:bodyPr wrap="square">
            <a:spAutoFit/>
          </a:bodyPr>
          <a:lstStyle/>
          <a:p>
            <a:pPr marL="342900" indent="-342900">
              <a:buFont typeface="Arial" panose="020B0604020202020204" pitchFamily="34" charset="0"/>
              <a:buChar char="•"/>
            </a:pPr>
            <a:r>
              <a:rPr lang="nl-NL" dirty="0"/>
              <a:t>Indien er een kans is dat gezien de conditie van de patiënt dan wel de aard van de operatie een risico is (bijvoorbeeld &gt;1%) om in een reanimatie setting te komen, bespreek dit expliciet met de patiënt en leg vast wat diens wensen zijn.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Het dient voor alle verantwoordelijke artsen in het perioperatief traject duidelijk te zijn wat de patiënt ten aanzien van een eventuele reanimatie wil, indien de patiënt daar een duidelijke keuze voor heeft gemaakt. </a:t>
            </a:r>
          </a:p>
        </p:txBody>
      </p:sp>
    </p:spTree>
    <p:extLst>
      <p:ext uri="{BB962C8B-B14F-4D97-AF65-F5344CB8AC3E}">
        <p14:creationId xmlns:p14="http://schemas.microsoft.com/office/powerpoint/2010/main" val="841579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1921123" y="188640"/>
            <a:ext cx="10081120" cy="1296000"/>
          </a:xfrm>
        </p:spPr>
        <p:txBody>
          <a:bodyPr/>
          <a:lstStyle/>
          <a:p>
            <a:r>
              <a:rPr lang="nl-NL" dirty="0"/>
              <a:t>Stap 2: Perioperatief anesthesiologisch onderzoek</a:t>
            </a:r>
          </a:p>
        </p:txBody>
      </p:sp>
      <p:sp>
        <p:nvSpPr>
          <p:cNvPr id="4" name="Rechthoek 3"/>
          <p:cNvSpPr/>
          <p:nvPr/>
        </p:nvSpPr>
        <p:spPr>
          <a:xfrm>
            <a:off x="1946324" y="1448628"/>
            <a:ext cx="8784976" cy="4708981"/>
          </a:xfrm>
          <a:prstGeom prst="rect">
            <a:avLst/>
          </a:prstGeom>
        </p:spPr>
        <p:txBody>
          <a:bodyPr wrap="square">
            <a:spAutoFit/>
          </a:bodyPr>
          <a:lstStyle/>
          <a:p>
            <a:r>
              <a:rPr lang="nl-NL" sz="1200" dirty="0"/>
              <a:t>2.1 Preoperatief anesthesiologisch onderzoek</a:t>
            </a:r>
          </a:p>
          <a:p>
            <a:r>
              <a:rPr lang="nl-NL" sz="1200" dirty="0"/>
              <a:t>De anesthesioloog:</a:t>
            </a:r>
          </a:p>
          <a:p>
            <a:r>
              <a:rPr lang="nl-NL" sz="1200" dirty="0"/>
              <a:t>• Neemt kennis van het patiëntendossier.</a:t>
            </a:r>
          </a:p>
          <a:p>
            <a:r>
              <a:rPr lang="nl-NL" sz="1200" dirty="0"/>
              <a:t>• Controleert en legt het volgende vast in het patiëntendossier.</a:t>
            </a:r>
          </a:p>
          <a:p>
            <a:r>
              <a:rPr lang="nl-NL" sz="1200" dirty="0"/>
              <a:t>o relevante medische voorgeschiedenis;</a:t>
            </a:r>
          </a:p>
          <a:p>
            <a:r>
              <a:rPr lang="nl-NL" sz="1200" dirty="0"/>
              <a:t>o eventuele behandelbeperkingen;</a:t>
            </a:r>
          </a:p>
          <a:p>
            <a:r>
              <a:rPr lang="nl-NL" sz="1200" dirty="0"/>
              <a:t>o actueel medicatiegebruik, aanwezigheid van implantaten of gebruik medische hulpmiddelen;</a:t>
            </a:r>
          </a:p>
          <a:p>
            <a:r>
              <a:rPr lang="nl-NL" sz="1200" dirty="0"/>
              <a:t>o allergieën voor medicamenten;</a:t>
            </a:r>
          </a:p>
          <a:p>
            <a:r>
              <a:rPr lang="nl-NL" sz="1200" dirty="0"/>
              <a:t>o problemen/complicaties bij eerdere </a:t>
            </a:r>
            <a:r>
              <a:rPr lang="nl-NL" sz="1200" dirty="0" err="1"/>
              <a:t>anesthesieën</a:t>
            </a:r>
            <a:r>
              <a:rPr lang="nl-NL" sz="1200" dirty="0"/>
              <a:t>;</a:t>
            </a:r>
          </a:p>
          <a:p>
            <a:r>
              <a:rPr lang="nl-NL" sz="1200" dirty="0"/>
              <a:t>o bijzonderheden in de familie bij </a:t>
            </a:r>
            <a:r>
              <a:rPr lang="nl-NL" sz="1200" dirty="0" err="1"/>
              <a:t>anesthesieën</a:t>
            </a:r>
            <a:r>
              <a:rPr lang="nl-NL" sz="1200" dirty="0"/>
              <a:t>;</a:t>
            </a:r>
          </a:p>
          <a:p>
            <a:r>
              <a:rPr lang="nl-NL" sz="1200" dirty="0"/>
              <a:t>o bevindingen van het lichamelijk onderzoek (met name aandacht voor luchtweg, hart en longen); *</a:t>
            </a:r>
          </a:p>
          <a:p>
            <a:r>
              <a:rPr lang="nl-NL" sz="1200" dirty="0"/>
              <a:t>o uitslagen van consulten, functieonderzoeken en laboratoriumonderzoek;</a:t>
            </a:r>
          </a:p>
          <a:p>
            <a:r>
              <a:rPr lang="nl-NL" sz="1200" dirty="0"/>
              <a:t>o samenvatting en conclusie preoperatief traject.*</a:t>
            </a:r>
          </a:p>
          <a:p>
            <a:r>
              <a:rPr lang="nl-NL" sz="1200" dirty="0"/>
              <a:t>*indien verricht</a:t>
            </a:r>
          </a:p>
          <a:p>
            <a:r>
              <a:rPr lang="nl-NL" sz="1200" dirty="0"/>
              <a:t>Samen beslissen (anesthesioloog en patiënt en/of naasten)</a:t>
            </a:r>
          </a:p>
          <a:p>
            <a:r>
              <a:rPr lang="nl-NL" sz="1200" dirty="0"/>
              <a:t>Bespreek met de patiënt tenminste de volgende onderwerpen en leg dit vast in patiëntendossier:</a:t>
            </a:r>
          </a:p>
          <a:p>
            <a:r>
              <a:rPr lang="nl-NL" sz="1200" dirty="0"/>
              <a:t>• De mogelijkheden en voor- en nadelen van de gekozen anesthesietechnieken, met complicaties en bijwerkingen en de wensen/voorkeuren van de patiënt.</a:t>
            </a:r>
          </a:p>
          <a:p>
            <a:r>
              <a:rPr lang="nl-NL" sz="1200" dirty="0"/>
              <a:t>• Nuchter beleid.</a:t>
            </a:r>
          </a:p>
          <a:p>
            <a:r>
              <a:rPr lang="nl-NL" sz="1200" dirty="0"/>
              <a:t>• Starten en staken van medicatie perioperatief, inclusief antistolling.</a:t>
            </a:r>
          </a:p>
          <a:p>
            <a:r>
              <a:rPr lang="nl-NL" sz="1200" dirty="0"/>
              <a:t>• De postoperatieve pijnstilling en het te verwachten beloop van de pijn.</a:t>
            </a:r>
          </a:p>
          <a:p>
            <a:r>
              <a:rPr lang="nl-NL" sz="1200" dirty="0"/>
              <a:t>• De eventuele noodzaak van postoperatieve bewaking op een PACU, MC of IC.</a:t>
            </a:r>
          </a:p>
          <a:p>
            <a:r>
              <a:rPr lang="nl-NL" sz="1200" dirty="0"/>
              <a:t>• Dat (mogelijk) een andere anesthesioloog de anesthesie zal verzorgen.</a:t>
            </a:r>
          </a:p>
          <a:p>
            <a:r>
              <a:rPr lang="nl-NL" sz="1200" dirty="0"/>
              <a:t>Informatie van geconsulteerd specialist aan anesthesioloog</a:t>
            </a:r>
          </a:p>
          <a:p>
            <a:r>
              <a:rPr lang="nl-NL" sz="1200" dirty="0"/>
              <a:t>De geconsulteerd specialist legt de conclusie en daaruit voortvloeiend advies vast in het patiëntendossier.</a:t>
            </a:r>
          </a:p>
        </p:txBody>
      </p:sp>
    </p:spTree>
    <p:extLst>
      <p:ext uri="{BB962C8B-B14F-4D97-AF65-F5344CB8AC3E}">
        <p14:creationId xmlns:p14="http://schemas.microsoft.com/office/powerpoint/2010/main" val="2966961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1921123" y="188640"/>
            <a:ext cx="10081120" cy="1296000"/>
          </a:xfrm>
        </p:spPr>
        <p:txBody>
          <a:bodyPr/>
          <a:lstStyle/>
          <a:p>
            <a:r>
              <a:rPr lang="nl-NL" dirty="0"/>
              <a:t>Stap 2: Perioperatief anesthesiologisch onderzoek</a:t>
            </a:r>
          </a:p>
        </p:txBody>
      </p:sp>
      <p:sp>
        <p:nvSpPr>
          <p:cNvPr id="4" name="Rechthoek 3"/>
          <p:cNvSpPr/>
          <p:nvPr/>
        </p:nvSpPr>
        <p:spPr>
          <a:xfrm>
            <a:off x="1888429" y="2132856"/>
            <a:ext cx="9488883" cy="2492990"/>
          </a:xfrm>
          <a:prstGeom prst="rect">
            <a:avLst/>
          </a:prstGeom>
        </p:spPr>
        <p:txBody>
          <a:bodyPr wrap="square">
            <a:spAutoFit/>
          </a:bodyPr>
          <a:lstStyle/>
          <a:p>
            <a:r>
              <a:rPr lang="nl-NL" sz="1200" dirty="0"/>
              <a:t>Risicoclassificatie (anesthesioloog)</a:t>
            </a:r>
          </a:p>
          <a:p>
            <a:r>
              <a:rPr lang="nl-NL" sz="1200" dirty="0"/>
              <a:t>• Stel het perioperatieve risico van de patiënt vast.</a:t>
            </a:r>
          </a:p>
          <a:p>
            <a:r>
              <a:rPr lang="nl-NL" sz="1200" dirty="0"/>
              <a:t>• Bespreek patiënten afhankelijk van de risico-inschatting in een overleg waarin de behandelende anesthesioloog, betreffende operateur en andere belangrijke ketenpartners vertegenwoordigd zijn.</a:t>
            </a:r>
          </a:p>
          <a:p>
            <a:r>
              <a:rPr lang="nl-NL" sz="1200" i="1" dirty="0" err="1"/>
              <a:t>Informed</a:t>
            </a:r>
            <a:r>
              <a:rPr lang="nl-NL" sz="1200" i="1" dirty="0"/>
              <a:t> consent </a:t>
            </a:r>
            <a:r>
              <a:rPr lang="nl-NL" sz="1200" dirty="0"/>
              <a:t>voor anesthesiologische behandeling (anesthesioloog)</a:t>
            </a:r>
          </a:p>
          <a:p>
            <a:r>
              <a:rPr lang="nl-NL" sz="1200" dirty="0"/>
              <a:t>• Volg de Wet op de Geneeskundige Behandelovereenkomst (WGBO) omtrent de informatieplicht naar de patiënt en toestemming (Art. 7:448-52 en 465 BW). Houd rekening met de wettelijke bepalingen voor minderjarigen en meerderjarige patiënten die niet in staat kunnen worden geacht tot een redelijke waardering van zijn belangen ter zake.</a:t>
            </a:r>
          </a:p>
          <a:p>
            <a:r>
              <a:rPr lang="nl-NL" sz="1200" dirty="0"/>
              <a:t>• Beslis samen met de patiënt over de operatie en eventuele alternatieve mogelijkheden of behandelbeperkingen, noteer dit in het patiëntendossier en zorg voor beschikbaarheid van schriftelijke of digitale informatie, zodat de patiënt en/of naaste(n) dit op een later moment nog kunnen nalezen.</a:t>
            </a:r>
          </a:p>
          <a:p>
            <a:r>
              <a:rPr lang="nl-NL" sz="1200" dirty="0"/>
              <a:t>Informatie van anesthesioloog naar operateur</a:t>
            </a:r>
          </a:p>
          <a:p>
            <a:r>
              <a:rPr lang="nl-NL" sz="1200" dirty="0"/>
              <a:t>De anesthesioloog licht de operateur in en legt dit vast in patiëntendossier.</a:t>
            </a:r>
          </a:p>
          <a:p>
            <a:r>
              <a:rPr lang="nl-NL" sz="1200" dirty="0">
                <a:solidFill>
                  <a:srgbClr val="FF0000"/>
                </a:solidFill>
              </a:rPr>
              <a:t>Verantwoordelijk: anesthesioloog</a:t>
            </a:r>
          </a:p>
        </p:txBody>
      </p:sp>
    </p:spTree>
    <p:extLst>
      <p:ext uri="{BB962C8B-B14F-4D97-AF65-F5344CB8AC3E}">
        <p14:creationId xmlns:p14="http://schemas.microsoft.com/office/powerpoint/2010/main" val="75750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1921123" y="541609"/>
            <a:ext cx="10081120" cy="1296000"/>
          </a:xfrm>
        </p:spPr>
        <p:txBody>
          <a:bodyPr/>
          <a:lstStyle/>
          <a:p>
            <a:r>
              <a:rPr lang="nl-NL" dirty="0"/>
              <a:t>Stap 2: Perioperatief anesthesiologisch onderzoek</a:t>
            </a:r>
            <a:br>
              <a:rPr lang="nl-NL" dirty="0"/>
            </a:br>
            <a:br>
              <a:rPr lang="nl-NL" dirty="0"/>
            </a:br>
            <a:r>
              <a:rPr lang="nl-NL" dirty="0">
                <a:solidFill>
                  <a:srgbClr val="FF0000"/>
                </a:solidFill>
              </a:rPr>
              <a:t>Stopmoment 1</a:t>
            </a:r>
          </a:p>
        </p:txBody>
      </p:sp>
      <p:sp>
        <p:nvSpPr>
          <p:cNvPr id="4" name="Rechthoek 3"/>
          <p:cNvSpPr/>
          <p:nvPr/>
        </p:nvSpPr>
        <p:spPr>
          <a:xfrm>
            <a:off x="1921123" y="2420888"/>
            <a:ext cx="6096000" cy="1569660"/>
          </a:xfrm>
          <a:prstGeom prst="rect">
            <a:avLst/>
          </a:prstGeom>
        </p:spPr>
        <p:txBody>
          <a:bodyPr>
            <a:spAutoFit/>
          </a:bodyPr>
          <a:lstStyle/>
          <a:p>
            <a:r>
              <a:rPr lang="nl-NL" sz="1200" dirty="0"/>
              <a:t>De anesthesioloog evalueert:</a:t>
            </a:r>
          </a:p>
          <a:p>
            <a:r>
              <a:rPr lang="nl-NL" sz="1200" dirty="0"/>
              <a:t>• Achten patiënt, operateur en anesthesioloog het perioperatieve risico acceptabel?</a:t>
            </a:r>
          </a:p>
          <a:p>
            <a:r>
              <a:rPr lang="nl-NL" sz="1200" dirty="0"/>
              <a:t>• Zijn de juiste maatregelen getroffen om het perioperatieve risico zoveel mogelijk te beperken?</a:t>
            </a:r>
          </a:p>
          <a:p>
            <a:r>
              <a:rPr lang="nl-NL" sz="1200" dirty="0"/>
              <a:t>• Gaat de patiënt akkoord met de operatie, de anesthesietechniek en de verwachte risico’s?</a:t>
            </a:r>
          </a:p>
          <a:p>
            <a:r>
              <a:rPr lang="nl-NL" sz="1200" dirty="0"/>
              <a:t>• Bij twijfel vindt er overleg plaats tussen operateur, anesthesioloog en eventuele andere behandelaars. Informeer de patiënt over de uitkomst van deze bespreking.</a:t>
            </a:r>
          </a:p>
          <a:p>
            <a:r>
              <a:rPr lang="nl-NL" sz="1200" dirty="0">
                <a:solidFill>
                  <a:srgbClr val="FF0000"/>
                </a:solidFill>
              </a:rPr>
              <a:t>Verantwoordelijk: anesthesioloog</a:t>
            </a:r>
          </a:p>
        </p:txBody>
      </p:sp>
    </p:spTree>
    <p:extLst>
      <p:ext uri="{BB962C8B-B14F-4D97-AF65-F5344CB8AC3E}">
        <p14:creationId xmlns:p14="http://schemas.microsoft.com/office/powerpoint/2010/main" val="3873198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137147" y="332656"/>
            <a:ext cx="9914012" cy="1296000"/>
          </a:xfrm>
        </p:spPr>
        <p:txBody>
          <a:bodyPr/>
          <a:lstStyle/>
          <a:p>
            <a:r>
              <a:rPr lang="nl-NL" sz="3200" dirty="0"/>
              <a:t>Wijziging stap 2: Preoperatief anesthesiologisch onderzoek</a:t>
            </a:r>
            <a:br>
              <a:rPr lang="nl-NL" sz="3200" dirty="0"/>
            </a:br>
            <a:br>
              <a:rPr lang="nl-NL" sz="3200" dirty="0"/>
            </a:br>
            <a:r>
              <a:rPr lang="nl-NL" sz="3200" dirty="0"/>
              <a:t>Risicoclassificatie (inclusief MDO) </a:t>
            </a:r>
          </a:p>
        </p:txBody>
      </p:sp>
      <p:sp>
        <p:nvSpPr>
          <p:cNvPr id="4" name="Rechthoek 3"/>
          <p:cNvSpPr/>
          <p:nvPr/>
        </p:nvSpPr>
        <p:spPr>
          <a:xfrm>
            <a:off x="1273051" y="2420888"/>
            <a:ext cx="10369151" cy="3970318"/>
          </a:xfrm>
          <a:prstGeom prst="rect">
            <a:avLst/>
          </a:prstGeom>
        </p:spPr>
        <p:txBody>
          <a:bodyPr wrap="square">
            <a:spAutoFit/>
          </a:bodyPr>
          <a:lstStyle/>
          <a:p>
            <a:pPr marL="342900" indent="-342900">
              <a:buFont typeface="Arial" panose="020B0604020202020204" pitchFamily="34" charset="0"/>
              <a:buChar char="•"/>
            </a:pPr>
            <a:r>
              <a:rPr lang="nl-NL" dirty="0"/>
              <a:t>Tijdens de preoperatieve evaluatie wordt een risico-inventarisatie gedaan en vastgesteld wat de consequenties hiervan zijn voor de perioperatieve zorg.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Afhankelijk van de risico-inschatting bepaalt de anesthesioloog of deze moet worden besproken in een overleg waarin de anesthesioloog, de betreffende operateur en andere belangrijke ketenpartners vertegenwoordigd zijn.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In dit multidisciplinair overleg wordt bepaald of de voorgestelde operatie voor deze patiënt  de meest zinvolle therapeutische optie is en zo ja, hoe de patiënt en de operatie het beste kan worden voorbereid en ingepland. Ook wordt stilgestaan bij de postoperatieve zorg. De hoofdbehandelaar bespreekt de uitkomst van dit overleg met de patiënt.</a:t>
            </a:r>
          </a:p>
        </p:txBody>
      </p:sp>
    </p:spTree>
    <p:extLst>
      <p:ext uri="{BB962C8B-B14F-4D97-AF65-F5344CB8AC3E}">
        <p14:creationId xmlns:p14="http://schemas.microsoft.com/office/powerpoint/2010/main" val="200664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a:xfrm>
            <a:off x="908907" y="1988840"/>
            <a:ext cx="10440000" cy="4320000"/>
          </a:xfrm>
        </p:spPr>
        <p:txBody>
          <a:bodyPr/>
          <a:lstStyle/>
          <a:p>
            <a:pPr marL="285750" indent="-285750"/>
            <a:r>
              <a:rPr lang="nl-NL" dirty="0"/>
              <a:t>Over de richtlijn</a:t>
            </a:r>
          </a:p>
          <a:p>
            <a:pPr marL="285750" indent="-285750"/>
            <a:r>
              <a:rPr lang="nl-NL" dirty="0"/>
              <a:t>Aanleiding tot herziening</a:t>
            </a:r>
          </a:p>
          <a:p>
            <a:pPr marL="285750" indent="-285750"/>
            <a:r>
              <a:rPr lang="nl-NL" dirty="0"/>
              <a:t>Doel van de richtlijn</a:t>
            </a:r>
          </a:p>
          <a:p>
            <a:pPr marL="285750" indent="-285750"/>
            <a:r>
              <a:rPr lang="nl-NL" dirty="0"/>
              <a:t>Afbakening van de richtlijn</a:t>
            </a:r>
          </a:p>
          <a:p>
            <a:pPr marL="285750" indent="-285750"/>
            <a:r>
              <a:rPr lang="nl-NL" dirty="0"/>
              <a:t>Beoogde gebruikers van de richtlijn</a:t>
            </a:r>
          </a:p>
          <a:p>
            <a:pPr marL="285750" indent="-285750"/>
            <a:r>
              <a:rPr lang="nl-NL" dirty="0"/>
              <a:t>Uitgangsvragen van de richtlijn</a:t>
            </a:r>
          </a:p>
          <a:p>
            <a:pPr marL="285750" indent="-285750"/>
            <a:r>
              <a:rPr lang="nl-NL" dirty="0"/>
              <a:t>De 12 stappen van het proces, met de aanbevelingen per stap</a:t>
            </a:r>
          </a:p>
          <a:p>
            <a:pPr marL="285750" indent="-285750"/>
            <a:r>
              <a:rPr lang="nl-NL" dirty="0"/>
              <a:t>Belangrijkste wijzigingen t.o.v. de vorige richtlijn per stap</a:t>
            </a:r>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p:txBody>
          <a:bodyPr/>
          <a:lstStyle/>
          <a:p>
            <a:r>
              <a:rPr lang="nl-NL" dirty="0"/>
              <a:t>Inhoud</a:t>
            </a:r>
          </a:p>
        </p:txBody>
      </p:sp>
    </p:spTree>
    <p:extLst>
      <p:ext uri="{BB962C8B-B14F-4D97-AF65-F5344CB8AC3E}">
        <p14:creationId xmlns:p14="http://schemas.microsoft.com/office/powerpoint/2010/main" val="1048971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137147" y="332656"/>
            <a:ext cx="9914012" cy="1296000"/>
          </a:xfrm>
        </p:spPr>
        <p:txBody>
          <a:bodyPr/>
          <a:lstStyle/>
          <a:p>
            <a:r>
              <a:rPr lang="nl-NL" sz="3200" dirty="0"/>
              <a:t>Wijziging stap 2: Preoperatief anesthesiologisch onderzoek</a:t>
            </a:r>
            <a:br>
              <a:rPr lang="nl-NL" sz="3200" dirty="0"/>
            </a:br>
            <a:br>
              <a:rPr lang="nl-NL" sz="3200" dirty="0"/>
            </a:br>
            <a:r>
              <a:rPr lang="nl-NL" sz="3200" dirty="0"/>
              <a:t>Er is explicieter aandacht voor samen beslissen</a:t>
            </a:r>
          </a:p>
        </p:txBody>
      </p:sp>
      <p:sp>
        <p:nvSpPr>
          <p:cNvPr id="4" name="Rechthoek 3"/>
          <p:cNvSpPr/>
          <p:nvPr/>
        </p:nvSpPr>
        <p:spPr>
          <a:xfrm>
            <a:off x="1057027" y="3429000"/>
            <a:ext cx="10297143" cy="2031325"/>
          </a:xfrm>
          <a:prstGeom prst="rect">
            <a:avLst/>
          </a:prstGeom>
        </p:spPr>
        <p:txBody>
          <a:bodyPr wrap="square">
            <a:spAutoFit/>
          </a:bodyPr>
          <a:lstStyle/>
          <a:p>
            <a:r>
              <a:rPr lang="nl-NL" dirty="0"/>
              <a:t>Het verdient aanbeveling om de patiënt reeds voorafgaande aan het preoperatief gesprek over mogelijke keuzes te informeren. Met de patiënt wordt tijdens het preoperatief spreekuur tenminste het volgende besproken:</a:t>
            </a:r>
          </a:p>
          <a:p>
            <a:endParaRPr lang="nl-NL" dirty="0"/>
          </a:p>
          <a:p>
            <a:r>
              <a:rPr lang="nl-NL" dirty="0"/>
              <a:t>de mogelijkheden en voor- en nadelen van de gekozen anesthesietechnieken, met complicaties en bijwerkingen en de wensen/voorkeuren van de patiënt.</a:t>
            </a:r>
          </a:p>
        </p:txBody>
      </p:sp>
    </p:spTree>
    <p:extLst>
      <p:ext uri="{BB962C8B-B14F-4D97-AF65-F5344CB8AC3E}">
        <p14:creationId xmlns:p14="http://schemas.microsoft.com/office/powerpoint/2010/main" val="981676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137147" y="332656"/>
            <a:ext cx="9914012" cy="1296000"/>
          </a:xfrm>
        </p:spPr>
        <p:txBody>
          <a:bodyPr/>
          <a:lstStyle/>
          <a:p>
            <a:r>
              <a:rPr lang="nl-NL" sz="3200" dirty="0"/>
              <a:t>Wijziging stap 2: Preoperatief anesthesiologisch onderzoek</a:t>
            </a:r>
            <a:br>
              <a:rPr lang="nl-NL" sz="3200" dirty="0"/>
            </a:br>
            <a:br>
              <a:rPr lang="nl-NL" sz="3200" dirty="0"/>
            </a:br>
            <a:endParaRPr lang="nl-NL" sz="3200" dirty="0"/>
          </a:p>
        </p:txBody>
      </p:sp>
      <p:sp>
        <p:nvSpPr>
          <p:cNvPr id="2" name="Rechthoek 1"/>
          <p:cNvSpPr/>
          <p:nvPr/>
        </p:nvSpPr>
        <p:spPr>
          <a:xfrm>
            <a:off x="1705099" y="2924944"/>
            <a:ext cx="9577064" cy="2031325"/>
          </a:xfrm>
          <a:prstGeom prst="rect">
            <a:avLst/>
          </a:prstGeom>
        </p:spPr>
        <p:txBody>
          <a:bodyPr wrap="square">
            <a:spAutoFit/>
          </a:bodyPr>
          <a:lstStyle/>
          <a:p>
            <a:r>
              <a:rPr lang="nl-NL" dirty="0"/>
              <a:t>Lokaal wordt geregeld hoe preoperatieve evaluatie bij laag-risico ingrepen en her ok’s vorm wordt gegeven</a:t>
            </a:r>
          </a:p>
          <a:p>
            <a:endParaRPr lang="nl-NL" dirty="0"/>
          </a:p>
          <a:p>
            <a:r>
              <a:rPr lang="nl-NL" dirty="0"/>
              <a:t>Lokaal worden er afspraken gemaakt over de geldigheidsduur van het preoperatief onderzoek, die afhankelijk kan zijn van de zwaarte van de ingreep en de  gezondheidstoestand van de patiënt </a:t>
            </a:r>
          </a:p>
        </p:txBody>
      </p:sp>
    </p:spTree>
    <p:extLst>
      <p:ext uri="{BB962C8B-B14F-4D97-AF65-F5344CB8AC3E}">
        <p14:creationId xmlns:p14="http://schemas.microsoft.com/office/powerpoint/2010/main" val="3917395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3: Planning</a:t>
            </a:r>
          </a:p>
        </p:txBody>
      </p:sp>
      <p:sp>
        <p:nvSpPr>
          <p:cNvPr id="4" name="Rechthoek 3"/>
          <p:cNvSpPr/>
          <p:nvPr/>
        </p:nvSpPr>
        <p:spPr>
          <a:xfrm>
            <a:off x="2672907" y="1616463"/>
            <a:ext cx="7944543" cy="5078313"/>
          </a:xfrm>
          <a:prstGeom prst="rect">
            <a:avLst/>
          </a:prstGeom>
        </p:spPr>
        <p:txBody>
          <a:bodyPr wrap="square">
            <a:spAutoFit/>
          </a:bodyPr>
          <a:lstStyle/>
          <a:p>
            <a:r>
              <a:rPr lang="nl-NL" sz="1200" dirty="0"/>
              <a:t>De planningsmedewerker:</a:t>
            </a:r>
          </a:p>
          <a:p>
            <a:r>
              <a:rPr lang="nl-NL" sz="1200" dirty="0"/>
              <a:t>• Neemt kennis van het dossier.</a:t>
            </a:r>
          </a:p>
          <a:p>
            <a:r>
              <a:rPr lang="nl-NL" sz="1200" dirty="0"/>
              <a:t>• Controleert de volgende aspecten:</a:t>
            </a:r>
          </a:p>
          <a:p>
            <a:pPr lvl="1"/>
            <a:r>
              <a:rPr lang="nl-NL" sz="1200" dirty="0"/>
              <a:t>o akkoord operateur</a:t>
            </a:r>
          </a:p>
          <a:p>
            <a:pPr lvl="1"/>
            <a:r>
              <a:rPr lang="nl-NL" sz="1200" dirty="0"/>
              <a:t>o akkoord anesthesioloog</a:t>
            </a:r>
          </a:p>
          <a:p>
            <a:pPr lvl="1"/>
            <a:r>
              <a:rPr lang="nl-NL" sz="1200" dirty="0"/>
              <a:t>o type opname bekend en geregeld (bijvoorbeeld dagbehandeling/ </a:t>
            </a:r>
            <a:r>
              <a:rPr lang="nl-NL" sz="1200" i="1" dirty="0"/>
              <a:t>short </a:t>
            </a:r>
            <a:r>
              <a:rPr lang="nl-NL" sz="1200" i="1" dirty="0" err="1"/>
              <a:t>stay</a:t>
            </a:r>
            <a:r>
              <a:rPr lang="nl-NL" sz="1200" dirty="0"/>
              <a:t>/ klinisch/ IC / </a:t>
            </a:r>
            <a:r>
              <a:rPr lang="nl-NL" sz="1200" i="1" dirty="0"/>
              <a:t>rooming-in</a:t>
            </a:r>
            <a:r>
              <a:rPr lang="nl-NL" sz="1200" dirty="0"/>
              <a:t>)</a:t>
            </a:r>
          </a:p>
          <a:p>
            <a:pPr lvl="1"/>
            <a:r>
              <a:rPr lang="nl-NL" sz="1200" dirty="0"/>
              <a:t>o bed op juiste afdeling</a:t>
            </a:r>
          </a:p>
          <a:p>
            <a:pPr lvl="1"/>
            <a:r>
              <a:rPr lang="nl-NL" sz="1200" dirty="0"/>
              <a:t>o afspraken vastgelegd en indien nodig uitgevoerd (voorbereiding, peroperatieve bijzonderheden, nazorg)</a:t>
            </a:r>
          </a:p>
          <a:p>
            <a:pPr lvl="1"/>
            <a:r>
              <a:rPr lang="nl-NL" sz="1200" dirty="0"/>
              <a:t>o of er na de preoperatieve evaluatie medicatieveranderingen en/of gezondheidsproblemen zijn geweest</a:t>
            </a:r>
          </a:p>
          <a:p>
            <a:pPr lvl="1"/>
            <a:r>
              <a:rPr lang="nl-NL" sz="1200" dirty="0"/>
              <a:t>o controle op maximale wachttijd</a:t>
            </a:r>
          </a:p>
          <a:p>
            <a:pPr lvl="1"/>
            <a:r>
              <a:rPr lang="nl-NL" sz="1200" dirty="0"/>
              <a:t>o specifieke wensen patiënt vastgelegd en/of uitgevoerd</a:t>
            </a:r>
          </a:p>
          <a:p>
            <a:r>
              <a:rPr lang="nl-NL" sz="1200" dirty="0"/>
              <a:t>de beschikbaarheid van:</a:t>
            </a:r>
          </a:p>
          <a:p>
            <a:pPr lvl="1"/>
            <a:r>
              <a:rPr lang="nl-NL" sz="1200" dirty="0"/>
              <a:t>• OK-ruimte en personeel</a:t>
            </a:r>
          </a:p>
          <a:p>
            <a:pPr lvl="1"/>
            <a:r>
              <a:rPr lang="nl-NL" sz="1200" dirty="0"/>
              <a:t>• Benodigde materialen</a:t>
            </a:r>
          </a:p>
          <a:p>
            <a:pPr lvl="1"/>
            <a:r>
              <a:rPr lang="nl-NL" sz="1200" dirty="0"/>
              <a:t>• Aanvullend personeel</a:t>
            </a:r>
          </a:p>
          <a:p>
            <a:endParaRPr lang="nl-NL" sz="1200" dirty="0"/>
          </a:p>
          <a:p>
            <a:r>
              <a:rPr lang="nl-NL" sz="1200" dirty="0"/>
              <a:t>De planningsmedewerker: </a:t>
            </a:r>
          </a:p>
          <a:p>
            <a:pPr lvl="1"/>
            <a:r>
              <a:rPr lang="nl-NL" sz="1200" dirty="0"/>
              <a:t>• licht alle partijen in</a:t>
            </a:r>
          </a:p>
          <a:p>
            <a:pPr lvl="1"/>
            <a:r>
              <a:rPr lang="nl-NL" sz="1200" dirty="0"/>
              <a:t>• legt de opname-/operatiedatum vast in het medisch dossier</a:t>
            </a:r>
          </a:p>
          <a:p>
            <a:pPr lvl="1"/>
            <a:r>
              <a:rPr lang="nl-NL" sz="1200" dirty="0"/>
              <a:t>• informeert de operateur en de patiënt als wachttijd overschreden wordt</a:t>
            </a:r>
          </a:p>
          <a:p>
            <a:endParaRPr lang="nl-NL" sz="1200" dirty="0"/>
          </a:p>
          <a:p>
            <a:r>
              <a:rPr lang="nl-NL" sz="1200" dirty="0"/>
              <a:t>De planningsmedewerker: </a:t>
            </a:r>
          </a:p>
          <a:p>
            <a:r>
              <a:rPr lang="nl-NL" sz="1200" dirty="0"/>
              <a:t>Informeert de patiënt over datum van de opname/operatie en verifieert bij de patiënt of de afspraken omtrent medicatie (inclusief antistolling) duidelijk zijn. 	</a:t>
            </a:r>
          </a:p>
          <a:p>
            <a:endParaRPr lang="nl-NL" sz="1200" dirty="0"/>
          </a:p>
          <a:p>
            <a:r>
              <a:rPr lang="nl-NL" sz="1200" dirty="0">
                <a:solidFill>
                  <a:srgbClr val="FF0000"/>
                </a:solidFill>
              </a:rPr>
              <a:t>Verantwoordelijk: operateur</a:t>
            </a:r>
          </a:p>
        </p:txBody>
      </p:sp>
    </p:spTree>
    <p:extLst>
      <p:ext uri="{BB962C8B-B14F-4D97-AF65-F5344CB8AC3E}">
        <p14:creationId xmlns:p14="http://schemas.microsoft.com/office/powerpoint/2010/main" val="2427349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833249"/>
            <a:ext cx="7560840" cy="1296000"/>
          </a:xfrm>
        </p:spPr>
        <p:txBody>
          <a:bodyPr/>
          <a:lstStyle/>
          <a:p>
            <a:r>
              <a:rPr lang="nl-NL" dirty="0"/>
              <a:t>Stap 3: Planning</a:t>
            </a:r>
            <a:br>
              <a:rPr lang="nl-NL" dirty="0"/>
            </a:br>
            <a:br>
              <a:rPr lang="nl-NL" dirty="0"/>
            </a:br>
            <a:r>
              <a:rPr lang="nl-NL" dirty="0">
                <a:solidFill>
                  <a:srgbClr val="FF0000"/>
                </a:solidFill>
              </a:rPr>
              <a:t>Stopmoment 2</a:t>
            </a:r>
          </a:p>
        </p:txBody>
      </p:sp>
      <p:sp>
        <p:nvSpPr>
          <p:cNvPr id="4" name="Rechthoek 3"/>
          <p:cNvSpPr/>
          <p:nvPr/>
        </p:nvSpPr>
        <p:spPr>
          <a:xfrm>
            <a:off x="2785219" y="3133609"/>
            <a:ext cx="8352928" cy="3000821"/>
          </a:xfrm>
          <a:prstGeom prst="rect">
            <a:avLst/>
          </a:prstGeom>
        </p:spPr>
        <p:txBody>
          <a:bodyPr wrap="square">
            <a:spAutoFit/>
          </a:bodyPr>
          <a:lstStyle/>
          <a:p>
            <a:r>
              <a:rPr lang="nl-NL" dirty="0"/>
              <a:t>De planningsmedewerker: </a:t>
            </a:r>
          </a:p>
          <a:p>
            <a:r>
              <a:rPr lang="nl-NL" dirty="0"/>
              <a:t>Legt de operatiedatum pas definitief vast wanneer aan alle randvoorwaarden (zie aanbeveling 3.1) is voldaan. </a:t>
            </a:r>
          </a:p>
          <a:p>
            <a:endParaRPr lang="nl-NL" dirty="0"/>
          </a:p>
          <a:p>
            <a:r>
              <a:rPr lang="nl-NL" dirty="0"/>
              <a:t>Overlegt met de medisch inhoudelijk verantwoordelijke en onderneemt actie wanneer niet aan alle voorwaarden is voldaan. Leg dit vast in het dossier. </a:t>
            </a:r>
          </a:p>
          <a:p>
            <a:endParaRPr lang="nl-NL" dirty="0"/>
          </a:p>
          <a:p>
            <a:r>
              <a:rPr lang="nl-NL" dirty="0">
                <a:solidFill>
                  <a:srgbClr val="FF0000"/>
                </a:solidFill>
              </a:rPr>
              <a:t>Verantwoordelijk: Operateur </a:t>
            </a:r>
            <a:r>
              <a:rPr lang="nl-NL" dirty="0"/>
              <a:t>	</a:t>
            </a:r>
          </a:p>
        </p:txBody>
      </p:sp>
    </p:spTree>
    <p:extLst>
      <p:ext uri="{BB962C8B-B14F-4D97-AF65-F5344CB8AC3E}">
        <p14:creationId xmlns:p14="http://schemas.microsoft.com/office/powerpoint/2010/main" val="3539910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6984776" cy="1296000"/>
          </a:xfrm>
        </p:spPr>
        <p:txBody>
          <a:bodyPr/>
          <a:lstStyle/>
          <a:p>
            <a:r>
              <a:rPr lang="nl-NL" sz="3200" dirty="0"/>
              <a:t>Wijziging stap 3: Planning</a:t>
            </a:r>
          </a:p>
        </p:txBody>
      </p:sp>
      <p:sp>
        <p:nvSpPr>
          <p:cNvPr id="2" name="Rechthoek 1"/>
          <p:cNvSpPr/>
          <p:nvPr/>
        </p:nvSpPr>
        <p:spPr>
          <a:xfrm>
            <a:off x="3001243" y="2924944"/>
            <a:ext cx="7944543" cy="2677656"/>
          </a:xfrm>
          <a:prstGeom prst="rect">
            <a:avLst/>
          </a:prstGeom>
        </p:spPr>
        <p:txBody>
          <a:bodyPr wrap="square">
            <a:spAutoFit/>
          </a:bodyPr>
          <a:lstStyle/>
          <a:p>
            <a:pPr marL="342900" indent="-342900">
              <a:buFont typeface="Arial" panose="020B0604020202020204" pitchFamily="34" charset="0"/>
              <a:buChar char="•"/>
            </a:pPr>
            <a:r>
              <a:rPr lang="nl-NL" dirty="0"/>
              <a:t>Controle op veranderingen in gezondheidstoestand sinds de preoperatieve evaluatie.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Controle op urgentie.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Informeren van patiënt is uitgebreid.</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Onder verantwoordelijkheid van de operateur.</a:t>
            </a:r>
          </a:p>
        </p:txBody>
      </p:sp>
    </p:spTree>
    <p:extLst>
      <p:ext uri="{BB962C8B-B14F-4D97-AF65-F5344CB8AC3E}">
        <p14:creationId xmlns:p14="http://schemas.microsoft.com/office/powerpoint/2010/main" val="22226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13011" y="1988840"/>
            <a:ext cx="10176270" cy="4024753"/>
          </a:xfrm>
        </p:spPr>
        <p:txBody>
          <a:bodyPr/>
          <a:lstStyle/>
          <a:p>
            <a:pPr marL="0" indent="0">
              <a:spcBef>
                <a:spcPts val="0"/>
              </a:spcBef>
              <a:buNone/>
            </a:pPr>
            <a:r>
              <a:rPr lang="nl-NL" sz="1200" b="1" dirty="0"/>
              <a:t>Bij opname:</a:t>
            </a:r>
          </a:p>
          <a:p>
            <a:pPr marL="0" indent="0">
              <a:spcBef>
                <a:spcPts val="0"/>
              </a:spcBef>
              <a:buNone/>
            </a:pPr>
            <a:r>
              <a:rPr lang="nl-NL" sz="1200" dirty="0"/>
              <a:t>Controleer minimaal de volgende informatie en leg dit vast in het dossier:</a:t>
            </a:r>
          </a:p>
          <a:p>
            <a:pPr marL="0" indent="0">
              <a:spcBef>
                <a:spcPts val="0"/>
              </a:spcBef>
              <a:buNone/>
            </a:pPr>
            <a:r>
              <a:rPr lang="nl-NL" sz="1200" dirty="0"/>
              <a:t>• Identiteit bepaald en naambandje aangebracht</a:t>
            </a:r>
          </a:p>
          <a:p>
            <a:pPr marL="0" indent="0">
              <a:spcBef>
                <a:spcPts val="0"/>
              </a:spcBef>
              <a:buNone/>
            </a:pPr>
            <a:r>
              <a:rPr lang="nl-NL" sz="1200" dirty="0"/>
              <a:t>• Type operatie</a:t>
            </a:r>
          </a:p>
          <a:p>
            <a:pPr marL="0" indent="0">
              <a:spcBef>
                <a:spcPts val="0"/>
              </a:spcBef>
              <a:buNone/>
            </a:pPr>
            <a:r>
              <a:rPr lang="nl-NL" sz="1200" dirty="0"/>
              <a:t>• Gezondheidstoestand patiënt</a:t>
            </a:r>
          </a:p>
          <a:p>
            <a:pPr marL="0" indent="0">
              <a:spcBef>
                <a:spcPts val="0"/>
              </a:spcBef>
              <a:buNone/>
            </a:pPr>
            <a:r>
              <a:rPr lang="nl-NL" sz="1200" dirty="0"/>
              <a:t>• Medicatieverificatie</a:t>
            </a:r>
          </a:p>
          <a:p>
            <a:pPr marL="0" indent="0">
              <a:spcBef>
                <a:spcPts val="0"/>
              </a:spcBef>
              <a:buNone/>
            </a:pPr>
            <a:r>
              <a:rPr lang="nl-NL" sz="1200" dirty="0"/>
              <a:t>• Beleid rondom antistolling volgens afspraak uitgevoerd</a:t>
            </a:r>
          </a:p>
          <a:p>
            <a:pPr marL="0" indent="0">
              <a:spcBef>
                <a:spcPts val="0"/>
              </a:spcBef>
              <a:buNone/>
            </a:pPr>
            <a:r>
              <a:rPr lang="nl-NL" sz="1200" dirty="0"/>
              <a:t>• Premedicatie gegeven volgens afspraak</a:t>
            </a:r>
          </a:p>
          <a:p>
            <a:pPr marL="0" indent="0">
              <a:spcBef>
                <a:spcPts val="0"/>
              </a:spcBef>
              <a:buNone/>
            </a:pPr>
            <a:r>
              <a:rPr lang="nl-NL" sz="1200" dirty="0"/>
              <a:t>• Afspraken met betrekking tot voorbereiding, peroperatieve bijzonderheden en nazorg</a:t>
            </a:r>
          </a:p>
          <a:p>
            <a:pPr marL="0" indent="0">
              <a:spcBef>
                <a:spcPts val="0"/>
              </a:spcBef>
              <a:buNone/>
            </a:pPr>
            <a:endParaRPr lang="nl-NL" sz="1200" dirty="0"/>
          </a:p>
          <a:p>
            <a:pPr marL="0" indent="0">
              <a:spcBef>
                <a:spcPts val="0"/>
              </a:spcBef>
              <a:buNone/>
            </a:pPr>
            <a:r>
              <a:rPr lang="nl-NL" sz="1200" b="1" dirty="0"/>
              <a:t>Voor het bestellen van de patiënt :</a:t>
            </a:r>
            <a:endParaRPr lang="nl-NL" sz="1200" dirty="0"/>
          </a:p>
          <a:p>
            <a:pPr marL="0" indent="0">
              <a:spcBef>
                <a:spcPts val="0"/>
              </a:spcBef>
              <a:buNone/>
            </a:pPr>
            <a:r>
              <a:rPr lang="nl-NL" sz="1200" dirty="0"/>
              <a:t>Operatieassistent controleert de volgende benodigdheden en legt dit vast in het dossier: </a:t>
            </a:r>
          </a:p>
          <a:p>
            <a:pPr marL="0" indent="0">
              <a:spcBef>
                <a:spcPts val="0"/>
              </a:spcBef>
              <a:buNone/>
            </a:pPr>
            <a:r>
              <a:rPr lang="nl-NL" sz="1200" dirty="0"/>
              <a:t>• Implantaat/prothese</a:t>
            </a:r>
          </a:p>
          <a:p>
            <a:pPr marL="0" indent="0">
              <a:spcBef>
                <a:spcPts val="0"/>
              </a:spcBef>
              <a:buNone/>
            </a:pPr>
            <a:r>
              <a:rPr lang="nl-NL" sz="1200" dirty="0"/>
              <a:t>• Apparatuur en instrumentarium</a:t>
            </a:r>
          </a:p>
          <a:p>
            <a:pPr marL="0" indent="0">
              <a:spcBef>
                <a:spcPts val="0"/>
              </a:spcBef>
              <a:buNone/>
            </a:pPr>
            <a:r>
              <a:rPr lang="nl-NL" sz="1200" dirty="0"/>
              <a:t> </a:t>
            </a:r>
          </a:p>
          <a:p>
            <a:pPr marL="0" indent="0">
              <a:spcBef>
                <a:spcPts val="0"/>
              </a:spcBef>
              <a:buNone/>
            </a:pPr>
            <a:r>
              <a:rPr lang="nl-NL" sz="1200" b="1" dirty="0"/>
              <a:t>Markeren :</a:t>
            </a:r>
            <a:endParaRPr lang="nl-NL" sz="1200" dirty="0"/>
          </a:p>
          <a:p>
            <a:pPr marL="0" indent="0">
              <a:spcBef>
                <a:spcPts val="0"/>
              </a:spcBef>
              <a:buNone/>
            </a:pPr>
            <a:r>
              <a:rPr lang="nl-NL" sz="1200" dirty="0"/>
              <a:t>Markering van de operatieplaats vindt plaats door operateur (of gedelegeerde) en met watervaste stift. </a:t>
            </a:r>
          </a:p>
          <a:p>
            <a:pPr marL="0" indent="0">
              <a:spcBef>
                <a:spcPts val="0"/>
              </a:spcBef>
              <a:buNone/>
            </a:pPr>
            <a:r>
              <a:rPr lang="nl-NL" sz="1200" dirty="0"/>
              <a:t>Plaats de markering voordat de patiënt naar de operatiekamer gaat, indien markering geïndiceerd is. </a:t>
            </a:r>
          </a:p>
          <a:p>
            <a:pPr marL="0" indent="0">
              <a:spcBef>
                <a:spcPts val="0"/>
              </a:spcBef>
              <a:buNone/>
            </a:pPr>
            <a:endParaRPr lang="nl-NL" sz="1200" i="1" dirty="0">
              <a:solidFill>
                <a:srgbClr val="FF0000"/>
              </a:solidFill>
            </a:endParaRPr>
          </a:p>
          <a:p>
            <a:pPr marL="0" indent="0">
              <a:spcBef>
                <a:spcPts val="0"/>
              </a:spcBef>
              <a:buNone/>
            </a:pPr>
            <a:r>
              <a:rPr lang="nl-NL" sz="1200" i="1" dirty="0">
                <a:solidFill>
                  <a:srgbClr val="FF0000"/>
                </a:solidFill>
              </a:rPr>
              <a:t>Verantwoordelijk: operateur </a:t>
            </a:r>
            <a:r>
              <a:rPr lang="nl-NL" sz="1200" dirty="0"/>
              <a:t>	</a:t>
            </a:r>
          </a:p>
          <a:p>
            <a:pPr marL="0" indent="0">
              <a:spcBef>
                <a:spcPts val="0"/>
              </a:spcBef>
              <a:buNone/>
            </a:pPr>
            <a:endParaRPr lang="nl-NL" sz="1200"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4: Opname</a:t>
            </a:r>
          </a:p>
        </p:txBody>
      </p:sp>
    </p:spTree>
    <p:extLst>
      <p:ext uri="{BB962C8B-B14F-4D97-AF65-F5344CB8AC3E}">
        <p14:creationId xmlns:p14="http://schemas.microsoft.com/office/powerpoint/2010/main" val="4004436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836712"/>
            <a:ext cx="7560840" cy="1296000"/>
          </a:xfrm>
        </p:spPr>
        <p:txBody>
          <a:bodyPr/>
          <a:lstStyle/>
          <a:p>
            <a:r>
              <a:rPr lang="nl-NL" dirty="0"/>
              <a:t>Stap 4: Opname</a:t>
            </a:r>
            <a:br>
              <a:rPr lang="nl-NL" dirty="0"/>
            </a:br>
            <a:br>
              <a:rPr lang="nl-NL" dirty="0"/>
            </a:br>
            <a:r>
              <a:rPr lang="nl-NL" dirty="0">
                <a:solidFill>
                  <a:srgbClr val="FF0000"/>
                </a:solidFill>
              </a:rPr>
              <a:t>Stopmoment 3</a:t>
            </a:r>
          </a:p>
        </p:txBody>
      </p:sp>
      <p:sp>
        <p:nvSpPr>
          <p:cNvPr id="4" name="Rechthoek 3"/>
          <p:cNvSpPr/>
          <p:nvPr/>
        </p:nvSpPr>
        <p:spPr>
          <a:xfrm>
            <a:off x="1993131" y="3143529"/>
            <a:ext cx="9145016" cy="1708160"/>
          </a:xfrm>
          <a:prstGeom prst="rect">
            <a:avLst/>
          </a:prstGeom>
        </p:spPr>
        <p:txBody>
          <a:bodyPr wrap="square">
            <a:spAutoFit/>
          </a:bodyPr>
          <a:lstStyle/>
          <a:p>
            <a:r>
              <a:rPr lang="nl-NL" dirty="0"/>
              <a:t>Controleer na opname van de patiënt en vóór stopmoment IV(a) of alle preoperatieve afspraken zijn uitgevoerd en er geen veranderingen zijn opgetreden in de gezondheidstoestand van de patiënt sinds de preoperatieve evaluatie. 	</a:t>
            </a:r>
          </a:p>
          <a:p>
            <a:endParaRPr lang="nl-NL" dirty="0"/>
          </a:p>
          <a:p>
            <a:r>
              <a:rPr lang="nl-NL" dirty="0">
                <a:solidFill>
                  <a:srgbClr val="FF0000"/>
                </a:solidFill>
              </a:rPr>
              <a:t>Verantwoordelijk: Operateur </a:t>
            </a:r>
            <a:r>
              <a:rPr lang="nl-NL" dirty="0"/>
              <a:t>	</a:t>
            </a:r>
          </a:p>
        </p:txBody>
      </p:sp>
    </p:spTree>
    <p:extLst>
      <p:ext uri="{BB962C8B-B14F-4D97-AF65-F5344CB8AC3E}">
        <p14:creationId xmlns:p14="http://schemas.microsoft.com/office/powerpoint/2010/main" val="1264205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6984776" cy="1296000"/>
          </a:xfrm>
        </p:spPr>
        <p:txBody>
          <a:bodyPr/>
          <a:lstStyle/>
          <a:p>
            <a:r>
              <a:rPr lang="nl-NL" sz="3200" dirty="0"/>
              <a:t>Wijziging stap 4: Opname</a:t>
            </a:r>
          </a:p>
        </p:txBody>
      </p:sp>
      <p:sp>
        <p:nvSpPr>
          <p:cNvPr id="2" name="Rechthoek 1"/>
          <p:cNvSpPr/>
          <p:nvPr/>
        </p:nvSpPr>
        <p:spPr>
          <a:xfrm>
            <a:off x="1669095" y="2708920"/>
            <a:ext cx="9649071" cy="3323987"/>
          </a:xfrm>
          <a:prstGeom prst="rect">
            <a:avLst/>
          </a:prstGeom>
        </p:spPr>
        <p:txBody>
          <a:bodyPr wrap="square">
            <a:spAutoFit/>
          </a:bodyPr>
          <a:lstStyle/>
          <a:p>
            <a:pPr marL="342900" indent="-342900">
              <a:buFont typeface="Arial" panose="020B0604020202020204" pitchFamily="34" charset="0"/>
              <a:buChar char="•"/>
            </a:pPr>
            <a:r>
              <a:rPr lang="nl-NL" dirty="0"/>
              <a:t>Er is een literatuuranalyse voor </a:t>
            </a:r>
            <a:r>
              <a:rPr lang="nl-NL" dirty="0" err="1"/>
              <a:t>dagbriefing</a:t>
            </a:r>
            <a:r>
              <a:rPr lang="nl-NL" dirty="0"/>
              <a:t> uitgevoerd, echter onvoldoende bewijs om hier een aanbeveling over op te nemen in de richtlijn.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Controle beleid rondom antistolling is toegevoegd.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Controle afspraken met betrekking tot preoperatieve voorbereiding en peroperatieve bijzonderheden en nazorg is aangepast.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is explicieter aandacht voor markering voordat de patiënt naar de operatiekamer gaat (dus uiterlijk op de holding). </a:t>
            </a:r>
          </a:p>
        </p:txBody>
      </p:sp>
    </p:spTree>
    <p:extLst>
      <p:ext uri="{BB962C8B-B14F-4D97-AF65-F5344CB8AC3E}">
        <p14:creationId xmlns:p14="http://schemas.microsoft.com/office/powerpoint/2010/main" val="5422514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08630" y="125874"/>
            <a:ext cx="8676000" cy="1296000"/>
          </a:xfrm>
        </p:spPr>
        <p:txBody>
          <a:bodyPr/>
          <a:lstStyle/>
          <a:p>
            <a:r>
              <a:rPr lang="nl-NL" dirty="0"/>
              <a:t>Stap 5: Aankomst op het OK-complex</a:t>
            </a:r>
          </a:p>
        </p:txBody>
      </p:sp>
      <p:sp>
        <p:nvSpPr>
          <p:cNvPr id="4" name="Rechthoek 3"/>
          <p:cNvSpPr/>
          <p:nvPr/>
        </p:nvSpPr>
        <p:spPr>
          <a:xfrm>
            <a:off x="2497187" y="1445910"/>
            <a:ext cx="8105200" cy="4893647"/>
          </a:xfrm>
          <a:prstGeom prst="rect">
            <a:avLst/>
          </a:prstGeom>
        </p:spPr>
        <p:txBody>
          <a:bodyPr wrap="square">
            <a:spAutoFit/>
          </a:bodyPr>
          <a:lstStyle/>
          <a:p>
            <a:r>
              <a:rPr lang="nl-NL" sz="1200" b="1" dirty="0"/>
              <a:t>De patiënt wordt besteld</a:t>
            </a:r>
          </a:p>
          <a:p>
            <a:r>
              <a:rPr lang="nl-NL" sz="1200" dirty="0"/>
              <a:t>Informeer de verpleegafdeling waar de patiënt verblijft dat de patiënt naar de operatieafdeling gebracht kan worden. Vermeld hierbij:</a:t>
            </a:r>
          </a:p>
          <a:p>
            <a:r>
              <a:rPr lang="nl-NL" sz="1200" dirty="0"/>
              <a:t>• Identificatie patiënt</a:t>
            </a:r>
          </a:p>
          <a:p>
            <a:r>
              <a:rPr lang="nl-NL" sz="1200" dirty="0"/>
              <a:t>• Type operatie</a:t>
            </a:r>
          </a:p>
          <a:p>
            <a:r>
              <a:rPr lang="nl-NL" sz="1200" dirty="0"/>
              <a:t>• Welke operatiekamer en -complex</a:t>
            </a:r>
          </a:p>
          <a:p>
            <a:r>
              <a:rPr lang="nl-NL" sz="1200" dirty="0">
                <a:solidFill>
                  <a:srgbClr val="FF0000"/>
                </a:solidFill>
              </a:rPr>
              <a:t>Verantwoordelijk: operateur</a:t>
            </a:r>
          </a:p>
          <a:p>
            <a:endParaRPr lang="nl-NL" sz="1200" dirty="0"/>
          </a:p>
          <a:p>
            <a:r>
              <a:rPr lang="nl-NL" sz="1200" b="1" dirty="0"/>
              <a:t>Patiënt komt aan op het operatiecomplex</a:t>
            </a:r>
          </a:p>
          <a:p>
            <a:r>
              <a:rPr lang="nl-NL" sz="1200" dirty="0"/>
              <a:t>De anesthesioloog (of gedelegeerde) neemt kennis van het patiëntendossier.</a:t>
            </a:r>
          </a:p>
          <a:p>
            <a:r>
              <a:rPr lang="nl-NL" sz="1200" dirty="0"/>
              <a:t>Overdracht van verpleegafdeling naar holdingmedewerker</a:t>
            </a:r>
          </a:p>
          <a:p>
            <a:r>
              <a:rPr lang="nl-NL" sz="1200" dirty="0"/>
              <a:t>• Minimale informatieoverdracht:</a:t>
            </a:r>
          </a:p>
          <a:p>
            <a:pPr lvl="1"/>
            <a:r>
              <a:rPr lang="nl-NL" sz="1200" dirty="0"/>
              <a:t>o identiteit patiënt</a:t>
            </a:r>
          </a:p>
          <a:p>
            <a:pPr lvl="1"/>
            <a:r>
              <a:rPr lang="nl-NL" sz="1200" dirty="0"/>
              <a:t>o Type operatie</a:t>
            </a:r>
          </a:p>
          <a:p>
            <a:r>
              <a:rPr lang="nl-NL" sz="1200" dirty="0"/>
              <a:t>• Eventuele bijzonderheden (bijvoorbeeld temperatuursverhoging, wel/niet nuchter)</a:t>
            </a:r>
          </a:p>
          <a:p>
            <a:r>
              <a:rPr lang="nl-NL" sz="1200" dirty="0">
                <a:solidFill>
                  <a:srgbClr val="FF0000"/>
                </a:solidFill>
              </a:rPr>
              <a:t>Verantwoordelijk: anesthesioloog</a:t>
            </a:r>
          </a:p>
          <a:p>
            <a:endParaRPr lang="nl-NL" sz="1200" dirty="0"/>
          </a:p>
          <a:p>
            <a:r>
              <a:rPr lang="nl-NL" sz="1200" b="1" dirty="0"/>
              <a:t>De operateur controleert minimaal de volgende medische informatie</a:t>
            </a:r>
            <a:r>
              <a:rPr lang="nl-NL" sz="1200" dirty="0"/>
              <a:t>:</a:t>
            </a:r>
          </a:p>
          <a:p>
            <a:r>
              <a:rPr lang="nl-NL" sz="1200" dirty="0"/>
              <a:t>• Identiteit patiënt</a:t>
            </a:r>
          </a:p>
          <a:p>
            <a:r>
              <a:rPr lang="nl-NL" sz="1200" dirty="0"/>
              <a:t>• Operatie</a:t>
            </a:r>
          </a:p>
          <a:p>
            <a:r>
              <a:rPr lang="nl-NL" sz="1200" dirty="0"/>
              <a:t>• Gezondheidstoestand patiënt</a:t>
            </a:r>
          </a:p>
          <a:p>
            <a:r>
              <a:rPr lang="nl-NL" sz="1200" dirty="0"/>
              <a:t>• Medicatieverificatie</a:t>
            </a:r>
          </a:p>
          <a:p>
            <a:r>
              <a:rPr lang="nl-NL" sz="1200" dirty="0"/>
              <a:t>• Antibioticaprofylaxe gegeven indien van toepassing</a:t>
            </a:r>
          </a:p>
          <a:p>
            <a:r>
              <a:rPr lang="nl-NL" sz="1200" dirty="0"/>
              <a:t>• Stollingsstatus patiënt indien van toepassing</a:t>
            </a:r>
          </a:p>
          <a:p>
            <a:r>
              <a:rPr lang="nl-NL" sz="1200" dirty="0"/>
              <a:t>• Afspraken met betrekking tot voorbereiding, peroperatieve bijzonderheden en nazorg uitgevoerd</a:t>
            </a:r>
          </a:p>
          <a:p>
            <a:r>
              <a:rPr lang="nl-NL" sz="1200" dirty="0">
                <a:solidFill>
                  <a:srgbClr val="FF0000"/>
                </a:solidFill>
              </a:rPr>
              <a:t>Verantwoordelijk: operateur</a:t>
            </a:r>
          </a:p>
        </p:txBody>
      </p:sp>
    </p:spTree>
    <p:extLst>
      <p:ext uri="{BB962C8B-B14F-4D97-AF65-F5344CB8AC3E}">
        <p14:creationId xmlns:p14="http://schemas.microsoft.com/office/powerpoint/2010/main" val="1824334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836712"/>
            <a:ext cx="7560840" cy="1296000"/>
          </a:xfrm>
        </p:spPr>
        <p:txBody>
          <a:bodyPr/>
          <a:lstStyle/>
          <a:p>
            <a:r>
              <a:rPr lang="nl-NL" dirty="0"/>
              <a:t>Stap 5: Aankomst op het OK-complex</a:t>
            </a:r>
            <a:br>
              <a:rPr lang="nl-NL" dirty="0"/>
            </a:br>
            <a:br>
              <a:rPr lang="nl-NL" dirty="0"/>
            </a:br>
            <a:r>
              <a:rPr lang="nl-NL" dirty="0">
                <a:solidFill>
                  <a:srgbClr val="FF0000"/>
                </a:solidFill>
              </a:rPr>
              <a:t>Stopmoment 4</a:t>
            </a:r>
          </a:p>
        </p:txBody>
      </p:sp>
      <p:sp>
        <p:nvSpPr>
          <p:cNvPr id="4" name="Rechthoek 3"/>
          <p:cNvSpPr/>
          <p:nvPr/>
        </p:nvSpPr>
        <p:spPr>
          <a:xfrm>
            <a:off x="937734" y="2852936"/>
            <a:ext cx="10920914" cy="3754874"/>
          </a:xfrm>
          <a:prstGeom prst="rect">
            <a:avLst/>
          </a:prstGeom>
        </p:spPr>
        <p:txBody>
          <a:bodyPr wrap="square">
            <a:spAutoFit/>
          </a:bodyPr>
          <a:lstStyle/>
          <a:p>
            <a:r>
              <a:rPr lang="en-US" sz="1400" b="1" dirty="0"/>
              <a:t>Pre time-out op de holding: </a:t>
            </a:r>
            <a:endParaRPr lang="en-US" sz="1400" dirty="0"/>
          </a:p>
          <a:p>
            <a:r>
              <a:rPr lang="nl-NL" sz="1400" i="1" dirty="0"/>
              <a:t>In bepaalde situaties vindt er een pre time-out plaats. De anesthesioloog bepaalt in welke situaties dit nodig is. Deze vindt plaats wanneer er buiten de operatiekamer/op de holding al invasieve handelingen moeten plaatsvinden (bijvoorbeeld locoregionale anesthesie en inbrengen van centraal veneuze lijn en arterielijn). </a:t>
            </a:r>
            <a:endParaRPr lang="nl-NL" sz="1400" dirty="0"/>
          </a:p>
          <a:p>
            <a:endParaRPr lang="nl-NL" sz="1400" dirty="0"/>
          </a:p>
          <a:p>
            <a:r>
              <a:rPr lang="nl-NL" sz="1400" dirty="0"/>
              <a:t>De anesthesioloog: </a:t>
            </a:r>
          </a:p>
          <a:p>
            <a:r>
              <a:rPr lang="nl-NL" sz="1400" dirty="0"/>
              <a:t>• Controleert of het patiëntendossier compleet en beschikbaar is. </a:t>
            </a:r>
          </a:p>
          <a:p>
            <a:r>
              <a:rPr lang="nl-NL" sz="1400" dirty="0"/>
              <a:t>• Bespreekt tijdens de pre time-out bespreking in aanwezigheid van een assisterende, samen met de patiënt: </a:t>
            </a:r>
          </a:p>
          <a:p>
            <a:r>
              <a:rPr lang="nl-NL" sz="1400" dirty="0"/>
              <a:t>             o identiteit patiënt </a:t>
            </a:r>
          </a:p>
          <a:p>
            <a:pPr lvl="1"/>
            <a:r>
              <a:rPr lang="nl-NL" sz="1400" dirty="0"/>
              <a:t>o juiste zijde of locatie van operatie</a:t>
            </a:r>
          </a:p>
          <a:p>
            <a:pPr lvl="1"/>
            <a:r>
              <a:rPr lang="nl-NL" sz="1400" dirty="0"/>
              <a:t>o type operatie</a:t>
            </a:r>
          </a:p>
          <a:p>
            <a:pPr lvl="1"/>
            <a:r>
              <a:rPr lang="nl-NL" sz="1400" dirty="0"/>
              <a:t>o allergieën</a:t>
            </a:r>
          </a:p>
          <a:p>
            <a:pPr lvl="1"/>
            <a:r>
              <a:rPr lang="nl-NL" sz="1400" dirty="0"/>
              <a:t>o stollingsstatus</a:t>
            </a:r>
          </a:p>
          <a:p>
            <a:pPr lvl="1"/>
            <a:r>
              <a:rPr lang="nl-NL" sz="1400" dirty="0"/>
              <a:t>o aanwezigheid benodigde materialen voor buiten de operatiekamer te verrichten invasieve handeling</a:t>
            </a:r>
          </a:p>
          <a:p>
            <a:endParaRPr lang="nl-NL" sz="1400" dirty="0"/>
          </a:p>
          <a:p>
            <a:endParaRPr lang="nl-NL" sz="1400" dirty="0"/>
          </a:p>
          <a:p>
            <a:r>
              <a:rPr lang="nl-NL" sz="1400" i="1" dirty="0">
                <a:solidFill>
                  <a:srgbClr val="FF0000"/>
                </a:solidFill>
              </a:rPr>
              <a:t>Verantwoordelijk: anesthesioloog </a:t>
            </a:r>
            <a:r>
              <a:rPr lang="nl-NL" sz="1400" dirty="0"/>
              <a:t>	</a:t>
            </a:r>
          </a:p>
        </p:txBody>
      </p:sp>
    </p:spTree>
    <p:extLst>
      <p:ext uri="{BB962C8B-B14F-4D97-AF65-F5344CB8AC3E}">
        <p14:creationId xmlns:p14="http://schemas.microsoft.com/office/powerpoint/2010/main" val="771771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1057027" y="1484784"/>
            <a:ext cx="10440000" cy="4320000"/>
          </a:xfrm>
        </p:spPr>
        <p:txBody>
          <a:bodyPr/>
          <a:lstStyle/>
          <a:p>
            <a:pPr marL="0" indent="0">
              <a:buNone/>
            </a:pPr>
            <a:r>
              <a:rPr lang="nl-NL" sz="1400" b="1" dirty="0"/>
              <a:t>INITIATIEF </a:t>
            </a:r>
            <a:endParaRPr lang="nl-NL" sz="1400" dirty="0"/>
          </a:p>
          <a:p>
            <a:pPr marL="0" indent="0">
              <a:buNone/>
            </a:pPr>
            <a:r>
              <a:rPr lang="nl-NL" sz="1400" dirty="0"/>
              <a:t>Nederlandse Vereniging voor Anesthesiologie </a:t>
            </a:r>
          </a:p>
          <a:p>
            <a:pPr marL="0" indent="0">
              <a:buNone/>
            </a:pPr>
            <a:r>
              <a:rPr lang="nl-NL" sz="1400" dirty="0"/>
              <a:t>Nederlandse Vereniging voor Heelkunde </a:t>
            </a:r>
          </a:p>
          <a:p>
            <a:pPr marL="0" indent="0">
              <a:buNone/>
            </a:pPr>
            <a:r>
              <a:rPr lang="nl-NL" sz="1400" b="1" dirty="0"/>
              <a:t>IN SAMENWERKING MET </a:t>
            </a:r>
            <a:endParaRPr lang="nl-NL" sz="1400" dirty="0"/>
          </a:p>
          <a:p>
            <a:pPr marL="0" indent="0">
              <a:buNone/>
            </a:pPr>
            <a:r>
              <a:rPr lang="nl-NL" sz="1400" dirty="0"/>
              <a:t>Landelijke Vereniging van Operatieassistenten </a:t>
            </a:r>
          </a:p>
          <a:p>
            <a:pPr marL="0" indent="0">
              <a:buNone/>
            </a:pPr>
            <a:r>
              <a:rPr lang="nl-NL" sz="1400" dirty="0"/>
              <a:t>Nederlands Oogheelkundig Gezelschap </a:t>
            </a:r>
          </a:p>
          <a:p>
            <a:pPr marL="0" indent="0">
              <a:buNone/>
            </a:pPr>
            <a:r>
              <a:rPr lang="nl-NL" sz="1400" dirty="0"/>
              <a:t>Nederlandse </a:t>
            </a:r>
            <a:r>
              <a:rPr lang="nl-NL" sz="1400" dirty="0" err="1"/>
              <a:t>Orthopaedische</a:t>
            </a:r>
            <a:r>
              <a:rPr lang="nl-NL" sz="1400" dirty="0"/>
              <a:t> Vereniging </a:t>
            </a:r>
          </a:p>
          <a:p>
            <a:pPr marL="0" indent="0">
              <a:buNone/>
            </a:pPr>
            <a:r>
              <a:rPr lang="nl-NL" sz="1400" dirty="0"/>
              <a:t>Nederlandse Vereniging van Anesthesiemedewerkers </a:t>
            </a:r>
          </a:p>
          <a:p>
            <a:pPr marL="0" indent="0">
              <a:buNone/>
            </a:pPr>
            <a:r>
              <a:rPr lang="nl-NL" sz="1400" dirty="0"/>
              <a:t>Nederlandse Vereniging voor Keel-Neus-Oorheelkunde en Heelkunde van het Hoofd-Halsgebied, Nederlandse Vereniging voor Obstetrie en Gynaecologie </a:t>
            </a:r>
          </a:p>
          <a:p>
            <a:pPr marL="0" indent="0">
              <a:buNone/>
            </a:pPr>
            <a:r>
              <a:rPr lang="nl-NL" sz="1400" dirty="0"/>
              <a:t>Nederlandse Vereniging voor Neurochirurgie </a:t>
            </a:r>
          </a:p>
          <a:p>
            <a:pPr marL="0" indent="0">
              <a:buNone/>
            </a:pPr>
            <a:r>
              <a:rPr lang="nl-NL" sz="1400" dirty="0"/>
              <a:t>Nederlandse Vereniging voor Thoraxchirurgie </a:t>
            </a:r>
          </a:p>
          <a:p>
            <a:pPr marL="0" indent="0">
              <a:buNone/>
            </a:pPr>
            <a:r>
              <a:rPr lang="nl-NL" sz="1400" dirty="0"/>
              <a:t>Nederlandse Vereniging voor Urologie </a:t>
            </a:r>
          </a:p>
          <a:p>
            <a:pPr marL="0" indent="0">
              <a:buNone/>
            </a:pPr>
            <a:r>
              <a:rPr lang="nl-NL" sz="1400" dirty="0" err="1"/>
              <a:t>Patiëntenfederatie</a:t>
            </a:r>
            <a:r>
              <a:rPr lang="nl-NL" sz="1400" dirty="0"/>
              <a:t> Nederland </a:t>
            </a:r>
          </a:p>
          <a:p>
            <a:pPr marL="0" indent="0">
              <a:buNone/>
            </a:pPr>
            <a:r>
              <a:rPr lang="nl-NL" sz="1400" b="1" dirty="0"/>
              <a:t>MET ONDERSTEUNING VAN </a:t>
            </a:r>
            <a:endParaRPr lang="nl-NL" sz="1400" dirty="0"/>
          </a:p>
          <a:p>
            <a:pPr marL="0" indent="0">
              <a:buNone/>
            </a:pPr>
            <a:r>
              <a:rPr lang="nl-NL" sz="1400" dirty="0"/>
              <a:t>Kennisinstituut van de Federatie Medisch Specialisten </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821027" y="27856"/>
            <a:ext cx="8676000" cy="1296000"/>
          </a:xfrm>
        </p:spPr>
        <p:txBody>
          <a:bodyPr/>
          <a:lstStyle/>
          <a:p>
            <a:r>
              <a:rPr lang="nl-NL" dirty="0"/>
              <a:t>Over de Richtlijn Perioperatief traject</a:t>
            </a:r>
          </a:p>
        </p:txBody>
      </p:sp>
    </p:spTree>
    <p:extLst>
      <p:ext uri="{BB962C8B-B14F-4D97-AF65-F5344CB8AC3E}">
        <p14:creationId xmlns:p14="http://schemas.microsoft.com/office/powerpoint/2010/main" val="1704814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980728"/>
            <a:ext cx="7560840" cy="1151984"/>
          </a:xfrm>
        </p:spPr>
        <p:txBody>
          <a:bodyPr/>
          <a:lstStyle/>
          <a:p>
            <a:r>
              <a:rPr lang="nl-NL" dirty="0"/>
              <a:t>Stap 5: Aankomst op het OK-complex</a:t>
            </a:r>
            <a:br>
              <a:rPr lang="nl-NL" dirty="0"/>
            </a:br>
            <a:br>
              <a:rPr lang="nl-NL" dirty="0"/>
            </a:br>
            <a:r>
              <a:rPr lang="nl-NL" dirty="0">
                <a:solidFill>
                  <a:srgbClr val="FF0000"/>
                </a:solidFill>
              </a:rPr>
              <a:t>Stopmoment 4-A</a:t>
            </a:r>
          </a:p>
        </p:txBody>
      </p:sp>
      <p:sp>
        <p:nvSpPr>
          <p:cNvPr id="4" name="Rechthoek 3"/>
          <p:cNvSpPr/>
          <p:nvPr/>
        </p:nvSpPr>
        <p:spPr>
          <a:xfrm>
            <a:off x="937313" y="3143529"/>
            <a:ext cx="10848906" cy="2354491"/>
          </a:xfrm>
          <a:prstGeom prst="rect">
            <a:avLst/>
          </a:prstGeom>
        </p:spPr>
        <p:txBody>
          <a:bodyPr wrap="square">
            <a:spAutoFit/>
          </a:bodyPr>
          <a:lstStyle/>
          <a:p>
            <a:r>
              <a:rPr lang="nl-NL" b="1" dirty="0"/>
              <a:t>Check markering: </a:t>
            </a:r>
            <a:endParaRPr lang="nl-NL" dirty="0"/>
          </a:p>
          <a:p>
            <a:r>
              <a:rPr lang="nl-NL" dirty="0"/>
              <a:t>De holdingmedewerker controleert de markering voordat de patiënt naar de operatiekamer gaat.</a:t>
            </a:r>
          </a:p>
          <a:p>
            <a:r>
              <a:rPr lang="nl-NL" dirty="0"/>
              <a:t> </a:t>
            </a:r>
          </a:p>
          <a:p>
            <a:r>
              <a:rPr lang="nl-NL" dirty="0"/>
              <a:t>Overleg met de medisch inhoudelijk verantwoordelijke en onderneem actie wanneer de markering niet is gezet. </a:t>
            </a:r>
          </a:p>
          <a:p>
            <a:endParaRPr lang="nl-NL" dirty="0"/>
          </a:p>
          <a:p>
            <a:r>
              <a:rPr lang="nl-NL" dirty="0">
                <a:solidFill>
                  <a:srgbClr val="FF0000"/>
                </a:solidFill>
              </a:rPr>
              <a:t>Verantwoordelijk: anesthesioloog </a:t>
            </a:r>
            <a:r>
              <a:rPr lang="nl-NL" dirty="0"/>
              <a:t>	</a:t>
            </a:r>
          </a:p>
        </p:txBody>
      </p:sp>
    </p:spTree>
    <p:extLst>
      <p:ext uri="{BB962C8B-B14F-4D97-AF65-F5344CB8AC3E}">
        <p14:creationId xmlns:p14="http://schemas.microsoft.com/office/powerpoint/2010/main" val="1922546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5: Aankomst op het OK-complex</a:t>
            </a:r>
          </a:p>
        </p:txBody>
      </p:sp>
      <p:sp>
        <p:nvSpPr>
          <p:cNvPr id="5" name="Rechthoek 4"/>
          <p:cNvSpPr/>
          <p:nvPr/>
        </p:nvSpPr>
        <p:spPr>
          <a:xfrm>
            <a:off x="1633092" y="2060848"/>
            <a:ext cx="9715815" cy="4293483"/>
          </a:xfrm>
          <a:prstGeom prst="rect">
            <a:avLst/>
          </a:prstGeom>
        </p:spPr>
        <p:txBody>
          <a:bodyPr wrap="square">
            <a:spAutoFit/>
          </a:bodyPr>
          <a:lstStyle/>
          <a:p>
            <a:r>
              <a:rPr lang="nl-NL" dirty="0"/>
              <a:t>Overdracht van holding naar operatiekamer</a:t>
            </a:r>
          </a:p>
          <a:p>
            <a:r>
              <a:rPr lang="nl-NL" dirty="0"/>
              <a:t>De anesthesioloog:</a:t>
            </a:r>
          </a:p>
          <a:p>
            <a:r>
              <a:rPr lang="nl-NL" dirty="0"/>
              <a:t>• Controleert bij de overdracht van de holding naar de operatiekamer (kan zowel op de holding als op de operatiekamer plaatsvinden) minimaal de volgende informatie:</a:t>
            </a:r>
          </a:p>
          <a:p>
            <a:pPr lvl="1"/>
            <a:r>
              <a:rPr lang="nl-NL" dirty="0"/>
              <a:t>o identificatie patiënt;</a:t>
            </a:r>
          </a:p>
          <a:p>
            <a:pPr lvl="1"/>
            <a:r>
              <a:rPr lang="nl-NL" dirty="0"/>
              <a:t>o type operatie;</a:t>
            </a:r>
          </a:p>
          <a:p>
            <a:pPr lvl="1"/>
            <a:r>
              <a:rPr lang="nl-NL" dirty="0"/>
              <a:t>o juiste zijde of locatie van operatie;</a:t>
            </a:r>
          </a:p>
          <a:p>
            <a:pPr lvl="1"/>
            <a:r>
              <a:rPr lang="nl-NL" dirty="0"/>
              <a:t>o welke operatiekamer.</a:t>
            </a:r>
          </a:p>
          <a:p>
            <a:endParaRPr lang="nl-NL" dirty="0"/>
          </a:p>
          <a:p>
            <a:r>
              <a:rPr lang="nl-NL" dirty="0"/>
              <a:t>• Controleert, voordat de patiënt de holding verlaat, of de operatiekamer is vrijgegeven (anesthesietoestel, alle apparatuur, instrumentarium, materialen).</a:t>
            </a:r>
          </a:p>
          <a:p>
            <a:endParaRPr lang="nl-NL" dirty="0"/>
          </a:p>
          <a:p>
            <a:r>
              <a:rPr lang="nl-NL" dirty="0">
                <a:solidFill>
                  <a:srgbClr val="FF0000"/>
                </a:solidFill>
              </a:rPr>
              <a:t>Verantwoordelijk: anesthesioloog</a:t>
            </a:r>
          </a:p>
        </p:txBody>
      </p:sp>
    </p:spTree>
    <p:extLst>
      <p:ext uri="{BB962C8B-B14F-4D97-AF65-F5344CB8AC3E}">
        <p14:creationId xmlns:p14="http://schemas.microsoft.com/office/powerpoint/2010/main" val="1832973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7920880" cy="1296000"/>
          </a:xfrm>
        </p:spPr>
        <p:txBody>
          <a:bodyPr/>
          <a:lstStyle/>
          <a:p>
            <a:r>
              <a:rPr lang="nl-NL" sz="3200" dirty="0"/>
              <a:t>Wijziging stap 5: Aankomst op het OK-complex</a:t>
            </a:r>
          </a:p>
        </p:txBody>
      </p:sp>
      <p:sp>
        <p:nvSpPr>
          <p:cNvPr id="2" name="Rechthoek 1"/>
          <p:cNvSpPr/>
          <p:nvPr/>
        </p:nvSpPr>
        <p:spPr>
          <a:xfrm>
            <a:off x="2281163" y="2736503"/>
            <a:ext cx="9000999" cy="1708160"/>
          </a:xfrm>
          <a:prstGeom prst="rect">
            <a:avLst/>
          </a:prstGeom>
        </p:spPr>
        <p:txBody>
          <a:bodyPr wrap="square">
            <a:spAutoFit/>
          </a:bodyPr>
          <a:lstStyle/>
          <a:p>
            <a:pPr marL="342900" indent="-342900">
              <a:buFont typeface="Arial" panose="020B0604020202020204" pitchFamily="34" charset="0"/>
              <a:buChar char="•"/>
            </a:pPr>
            <a:r>
              <a:rPr lang="nl-NL" dirty="0"/>
              <a:t>Stopmoment IV is toegevoegd: check markering.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Stopmoment </a:t>
            </a:r>
            <a:r>
              <a:rPr lang="nl-NL" dirty="0" err="1"/>
              <a:t>IVa</a:t>
            </a:r>
            <a:r>
              <a:rPr lang="nl-NL" dirty="0"/>
              <a:t> pre-time out bij invasieve handeling op de holding blijft.</a:t>
            </a:r>
          </a:p>
          <a:p>
            <a:pPr marL="342900" indent="-342900">
              <a:buFont typeface="Arial" panose="020B0604020202020204" pitchFamily="34" charset="0"/>
              <a:buChar char="•"/>
            </a:pPr>
            <a:endParaRPr lang="nl-NL" dirty="0"/>
          </a:p>
          <a:p>
            <a:r>
              <a:rPr lang="nl-NL" dirty="0">
                <a:solidFill>
                  <a:srgbClr val="FF0000"/>
                </a:solidFill>
              </a:rPr>
              <a:t>Verantwoordelijk anesthesioloog.</a:t>
            </a:r>
          </a:p>
        </p:txBody>
      </p:sp>
    </p:spTree>
    <p:extLst>
      <p:ext uri="{BB962C8B-B14F-4D97-AF65-F5344CB8AC3E}">
        <p14:creationId xmlns:p14="http://schemas.microsoft.com/office/powerpoint/2010/main" val="2367635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6: Aankomst op de operatiekamer</a:t>
            </a:r>
          </a:p>
        </p:txBody>
      </p:sp>
      <p:sp>
        <p:nvSpPr>
          <p:cNvPr id="4" name="Rechthoek 3"/>
          <p:cNvSpPr/>
          <p:nvPr/>
        </p:nvSpPr>
        <p:spPr>
          <a:xfrm>
            <a:off x="2672907" y="2132856"/>
            <a:ext cx="8016551" cy="2031325"/>
          </a:xfrm>
          <a:prstGeom prst="rect">
            <a:avLst/>
          </a:prstGeom>
        </p:spPr>
        <p:txBody>
          <a:bodyPr wrap="square">
            <a:spAutoFit/>
          </a:bodyPr>
          <a:lstStyle/>
          <a:p>
            <a:r>
              <a:rPr lang="nl-NL" b="1" dirty="0"/>
              <a:t>Controle materialen</a:t>
            </a:r>
          </a:p>
          <a:p>
            <a:r>
              <a:rPr lang="nl-NL" dirty="0"/>
              <a:t>Het medisch ondersteunend personeel controleert voorafgaand aan de procedure of de juiste materialen beschikbaar zijn en naar behoren functioneren en informeert de medisch specialist.</a:t>
            </a:r>
          </a:p>
          <a:p>
            <a:endParaRPr lang="nl-NL" dirty="0"/>
          </a:p>
          <a:p>
            <a:r>
              <a:rPr lang="nl-NL" dirty="0">
                <a:solidFill>
                  <a:srgbClr val="FF0000"/>
                </a:solidFill>
              </a:rPr>
              <a:t>Verantwoordelijk: operatieassistent en anesthesiemedewerker</a:t>
            </a:r>
          </a:p>
        </p:txBody>
      </p:sp>
    </p:spTree>
    <p:extLst>
      <p:ext uri="{BB962C8B-B14F-4D97-AF65-F5344CB8AC3E}">
        <p14:creationId xmlns:p14="http://schemas.microsoft.com/office/powerpoint/2010/main" val="1626381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404664"/>
            <a:ext cx="8424936" cy="1296000"/>
          </a:xfrm>
        </p:spPr>
        <p:txBody>
          <a:bodyPr/>
          <a:lstStyle/>
          <a:p>
            <a:r>
              <a:rPr lang="nl-NL" dirty="0"/>
              <a:t>Stap 6: Aankomst op de operatiekamer</a:t>
            </a:r>
            <a:br>
              <a:rPr lang="nl-NL" dirty="0"/>
            </a:br>
            <a:r>
              <a:rPr lang="nl-NL" dirty="0">
                <a:solidFill>
                  <a:srgbClr val="FF0000"/>
                </a:solidFill>
              </a:rPr>
              <a:t>Stopmoment 5</a:t>
            </a:r>
          </a:p>
        </p:txBody>
      </p:sp>
      <p:sp>
        <p:nvSpPr>
          <p:cNvPr id="5" name="Rechthoek 4"/>
          <p:cNvSpPr/>
          <p:nvPr/>
        </p:nvSpPr>
        <p:spPr>
          <a:xfrm>
            <a:off x="2425179" y="2060848"/>
            <a:ext cx="8592094" cy="4524315"/>
          </a:xfrm>
          <a:prstGeom prst="rect">
            <a:avLst/>
          </a:prstGeom>
        </p:spPr>
        <p:txBody>
          <a:bodyPr wrap="square">
            <a:spAutoFit/>
          </a:bodyPr>
          <a:lstStyle/>
          <a:p>
            <a:r>
              <a:rPr lang="nl-NL" sz="1200" b="1" dirty="0"/>
              <a:t>Time-out procedure</a:t>
            </a:r>
          </a:p>
          <a:p>
            <a:r>
              <a:rPr lang="nl-NL" sz="1200" dirty="0"/>
              <a:t>Het operatieteam voert een gestructureerd overleg met het gehele operatieteam, in aanwezigheid van de patiënt of wettelijk vertegenwoordiger, vóór de start van de anesthesie. Bespreek tenminste:</a:t>
            </a:r>
          </a:p>
          <a:p>
            <a:pPr lvl="1"/>
            <a:r>
              <a:rPr lang="nl-NL" sz="1200" dirty="0"/>
              <a:t>• Identificatie patiënt en verificatie juiste patiëntendossier</a:t>
            </a:r>
          </a:p>
          <a:p>
            <a:pPr lvl="1"/>
            <a:r>
              <a:rPr lang="nl-NL" sz="1200" dirty="0"/>
              <a:t>• Type operatie</a:t>
            </a:r>
          </a:p>
          <a:p>
            <a:pPr lvl="1"/>
            <a:r>
              <a:rPr lang="nl-NL" sz="1200" dirty="0"/>
              <a:t>• Juiste zijde of locatie, inclusief markering</a:t>
            </a:r>
          </a:p>
          <a:p>
            <a:pPr lvl="1"/>
            <a:r>
              <a:rPr lang="nl-NL" sz="1200" dirty="0"/>
              <a:t>• Allergieën</a:t>
            </a:r>
          </a:p>
          <a:p>
            <a:pPr lvl="1"/>
            <a:r>
              <a:rPr lang="nl-NL" sz="1200" dirty="0"/>
              <a:t>• Aanwezigheid van materialen, instrumentarium en apparatuur</a:t>
            </a:r>
          </a:p>
          <a:p>
            <a:pPr lvl="1"/>
            <a:r>
              <a:rPr lang="nl-NL" sz="1200" dirty="0"/>
              <a:t>• Aanwezigheid van protheses</a:t>
            </a:r>
          </a:p>
          <a:p>
            <a:pPr lvl="1"/>
            <a:r>
              <a:rPr lang="nl-NL" sz="1200" dirty="0"/>
              <a:t>• Type anesthesie</a:t>
            </a:r>
          </a:p>
          <a:p>
            <a:pPr lvl="1"/>
            <a:r>
              <a:rPr lang="nl-NL" sz="1200" dirty="0"/>
              <a:t>• Positionering van de patiënt</a:t>
            </a:r>
          </a:p>
          <a:p>
            <a:pPr lvl="1"/>
            <a:r>
              <a:rPr lang="nl-NL" sz="1200" dirty="0"/>
              <a:t>• Antibioticabeleid (noteer tijdstip van toediening in patiëntendossier)</a:t>
            </a:r>
          </a:p>
          <a:p>
            <a:pPr lvl="1"/>
            <a:r>
              <a:rPr lang="nl-NL" sz="1200" dirty="0"/>
              <a:t>• Stollingsstatus</a:t>
            </a:r>
          </a:p>
          <a:p>
            <a:pPr lvl="1"/>
            <a:r>
              <a:rPr lang="nl-NL" sz="1200" dirty="0"/>
              <a:t>• Te verwachten anesthesiologische problemen</a:t>
            </a:r>
          </a:p>
          <a:p>
            <a:pPr lvl="1"/>
            <a:r>
              <a:rPr lang="nl-NL" sz="1200" dirty="0"/>
              <a:t>• Relevante co-</a:t>
            </a:r>
            <a:r>
              <a:rPr lang="nl-NL" sz="1200" dirty="0" err="1"/>
              <a:t>morbiditeiten</a:t>
            </a:r>
            <a:r>
              <a:rPr lang="nl-NL" sz="1200" dirty="0"/>
              <a:t> en relevante medische voorgeschiedenis</a:t>
            </a:r>
          </a:p>
          <a:p>
            <a:endParaRPr lang="nl-NL" sz="1200" dirty="0"/>
          </a:p>
          <a:p>
            <a:r>
              <a:rPr lang="nl-NL" sz="1200" dirty="0"/>
              <a:t>De operateur is verantwoordelijk voor de time-out procedure. Het is een verantwoordelijkheid van alle teamleden om adequaat te participeren in de time-out procedure.</a:t>
            </a:r>
          </a:p>
          <a:p>
            <a:endParaRPr lang="nl-NL" sz="1200" dirty="0"/>
          </a:p>
          <a:p>
            <a:r>
              <a:rPr lang="nl-NL" sz="1200" dirty="0"/>
              <a:t>Tijdens bepaalde chirurgische procedures of specialismen gelden aanvullende eisen ten aanzien van de ingreep of de betrokkenheid van meerdere teamleden (al dan niet van een ander specialisme), waarvoor de time-out procedure wordt aangevuld met specifieke aspecten. Deze dienen te worden vastgelegd in een lokaal protocol.</a:t>
            </a:r>
          </a:p>
          <a:p>
            <a:endParaRPr lang="nl-NL" sz="1200" dirty="0"/>
          </a:p>
          <a:p>
            <a:r>
              <a:rPr lang="nl-NL" sz="1200" dirty="0">
                <a:solidFill>
                  <a:srgbClr val="FF0000"/>
                </a:solidFill>
              </a:rPr>
              <a:t>Verantwoordelijk: operateur</a:t>
            </a:r>
          </a:p>
        </p:txBody>
      </p:sp>
    </p:spTree>
    <p:extLst>
      <p:ext uri="{BB962C8B-B14F-4D97-AF65-F5344CB8AC3E}">
        <p14:creationId xmlns:p14="http://schemas.microsoft.com/office/powerpoint/2010/main" val="39252319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6: Aankomst op de operatiekamer</a:t>
            </a:r>
          </a:p>
        </p:txBody>
      </p:sp>
      <p:sp>
        <p:nvSpPr>
          <p:cNvPr id="4" name="Rechthoek 3"/>
          <p:cNvSpPr/>
          <p:nvPr/>
        </p:nvSpPr>
        <p:spPr>
          <a:xfrm>
            <a:off x="2672907" y="2658781"/>
            <a:ext cx="9041304" cy="3000821"/>
          </a:xfrm>
          <a:prstGeom prst="rect">
            <a:avLst/>
          </a:prstGeom>
        </p:spPr>
        <p:txBody>
          <a:bodyPr wrap="square">
            <a:spAutoFit/>
          </a:bodyPr>
          <a:lstStyle/>
          <a:p>
            <a:r>
              <a:rPr lang="nl-NL" b="1" dirty="0"/>
              <a:t>Registratie time-out procedure:</a:t>
            </a:r>
          </a:p>
          <a:p>
            <a:endParaRPr lang="nl-NL" b="1" dirty="0"/>
          </a:p>
          <a:p>
            <a:r>
              <a:rPr lang="nl-NL" dirty="0"/>
              <a:t>Registreer het uitvoeren van de time-out procedure en leg daarbij in het patiëntendossier vast dat de time-out procedure is uitgevoerd.</a:t>
            </a:r>
          </a:p>
          <a:p>
            <a:r>
              <a:rPr lang="nl-NL" dirty="0"/>
              <a:t>Indien de time-out procedure niet of niet volledig is uitgevoerd, dient geregistreerd te worden wat de oorzaak en/ of reden zijn van het niet uitvoeren van de time-out procedure.</a:t>
            </a:r>
          </a:p>
          <a:p>
            <a:endParaRPr lang="nl-NL" dirty="0"/>
          </a:p>
          <a:p>
            <a:r>
              <a:rPr lang="nl-NL" dirty="0">
                <a:solidFill>
                  <a:srgbClr val="FF0000"/>
                </a:solidFill>
              </a:rPr>
              <a:t>Verantwoordelijk: operateur en anesthesioloog</a:t>
            </a:r>
          </a:p>
        </p:txBody>
      </p:sp>
    </p:spTree>
    <p:extLst>
      <p:ext uri="{BB962C8B-B14F-4D97-AF65-F5344CB8AC3E}">
        <p14:creationId xmlns:p14="http://schemas.microsoft.com/office/powerpoint/2010/main" val="29970576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6: Aankomst op de operatiekamer</a:t>
            </a:r>
          </a:p>
        </p:txBody>
      </p:sp>
      <p:sp>
        <p:nvSpPr>
          <p:cNvPr id="4" name="Rechthoek 3"/>
          <p:cNvSpPr/>
          <p:nvPr/>
        </p:nvSpPr>
        <p:spPr>
          <a:xfrm>
            <a:off x="2065139" y="1873427"/>
            <a:ext cx="9793088" cy="3754874"/>
          </a:xfrm>
          <a:prstGeom prst="rect">
            <a:avLst/>
          </a:prstGeom>
        </p:spPr>
        <p:txBody>
          <a:bodyPr wrap="square">
            <a:spAutoFit/>
          </a:bodyPr>
          <a:lstStyle/>
          <a:p>
            <a:r>
              <a:rPr lang="nl-NL" sz="1400" b="1" dirty="0"/>
              <a:t>Aangepaste time-out procedure:</a:t>
            </a:r>
          </a:p>
          <a:p>
            <a:endParaRPr lang="nl-NL" sz="1400" b="1" dirty="0"/>
          </a:p>
          <a:p>
            <a:r>
              <a:rPr lang="nl-NL" sz="1400" dirty="0"/>
              <a:t>Een aangepaste time-out procedure kan worden uitgevoerd indien:</a:t>
            </a:r>
          </a:p>
          <a:p>
            <a:endParaRPr lang="nl-NL" sz="1400" dirty="0"/>
          </a:p>
          <a:p>
            <a:r>
              <a:rPr lang="nl-NL" sz="1400" dirty="0"/>
              <a:t>• Een patiënt, ouder of wettelijk vertegenwoordiger niet in de gelegenheid is actief deel te nemen aan de time-out procedure, voer dan de time-out uit met de leden van het operatieteam, waarbij de operateur verantwoordelijk is voor de gegevens van de patiënt. De operateur controleert:</a:t>
            </a:r>
          </a:p>
          <a:p>
            <a:pPr lvl="1"/>
            <a:r>
              <a:rPr lang="nl-NL" sz="1400" dirty="0"/>
              <a:t>o of de juiste patiënt aanwezig is op de operatiekamer aan de hand van het patiëntendossier en het polsbandje van de patiënt</a:t>
            </a:r>
          </a:p>
          <a:p>
            <a:pPr lvl="1"/>
            <a:r>
              <a:rPr lang="nl-NL" sz="1400" dirty="0"/>
              <a:t>o dat de ingreep wordt uitgevoerd zoals besproken aan de hand van het patiëntendossier en de ingreep aan de juiste zijde wordt gedaan (desgewenst gecontroleerd aan de hand van radiologische beeldvormende diagnostiek)</a:t>
            </a:r>
          </a:p>
          <a:p>
            <a:pPr lvl="1"/>
            <a:endParaRPr lang="nl-NL" sz="1400" dirty="0"/>
          </a:p>
          <a:p>
            <a:r>
              <a:rPr lang="nl-NL" sz="1400" dirty="0"/>
              <a:t>• Er een spoedsituatie is waarin het operatieteam niet in de mogelijkheid is de time-out procedure uit te voeren, namelijk:</a:t>
            </a:r>
          </a:p>
          <a:p>
            <a:pPr lvl="1"/>
            <a:r>
              <a:rPr lang="nl-NL" sz="1400" dirty="0"/>
              <a:t>o ingrepen uit categorie 1 volgens de richtlijn “Beleid bij spoedoperaties”</a:t>
            </a:r>
          </a:p>
          <a:p>
            <a:pPr lvl="1"/>
            <a:r>
              <a:rPr lang="nl-NL" sz="1400" dirty="0"/>
              <a:t>o wanneer de operateur of anesthesioloog een interventie beoordeeld als zodanig spoedeisend</a:t>
            </a:r>
          </a:p>
          <a:p>
            <a:endParaRPr lang="nl-NL" sz="1400" dirty="0"/>
          </a:p>
          <a:p>
            <a:r>
              <a:rPr lang="nl-NL" sz="1400" dirty="0">
                <a:solidFill>
                  <a:srgbClr val="FF0000"/>
                </a:solidFill>
              </a:rPr>
              <a:t>Verantwoordelijk: operateur</a:t>
            </a:r>
          </a:p>
        </p:txBody>
      </p:sp>
    </p:spTree>
    <p:extLst>
      <p:ext uri="{BB962C8B-B14F-4D97-AF65-F5344CB8AC3E}">
        <p14:creationId xmlns:p14="http://schemas.microsoft.com/office/powerpoint/2010/main" val="3112120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712968" cy="1296000"/>
          </a:xfrm>
        </p:spPr>
        <p:txBody>
          <a:bodyPr/>
          <a:lstStyle/>
          <a:p>
            <a:r>
              <a:rPr lang="nl-NL" sz="3200" dirty="0"/>
              <a:t>Wijziging stap 6: Aankomst op de operatiekamer</a:t>
            </a:r>
          </a:p>
        </p:txBody>
      </p:sp>
      <p:sp>
        <p:nvSpPr>
          <p:cNvPr id="2" name="Rechthoek 1"/>
          <p:cNvSpPr/>
          <p:nvPr/>
        </p:nvSpPr>
        <p:spPr>
          <a:xfrm>
            <a:off x="1633091" y="2420888"/>
            <a:ext cx="9865095" cy="3647152"/>
          </a:xfrm>
          <a:prstGeom prst="rect">
            <a:avLst/>
          </a:prstGeom>
        </p:spPr>
        <p:txBody>
          <a:bodyPr wrap="square">
            <a:spAutoFit/>
          </a:bodyPr>
          <a:lstStyle/>
          <a:p>
            <a:pPr marL="342900" indent="-342900">
              <a:buFont typeface="Arial" panose="020B0604020202020204" pitchFamily="34" charset="0"/>
              <a:buChar char="•"/>
            </a:pPr>
            <a:r>
              <a:rPr lang="nl-NL" dirty="0"/>
              <a:t>Literatuuranalyse om het effect van de time-out te evalueren op patiëntveiligheid en kwaliteit van zorg: Het effect van de time-out procedure was het onderwerp van diverse uitgevoerde onderzoeken […] Doordat deze studies voornamelijk observationeel van aard zijn, heeft dit geresulteerd in een lage GRADE-beoordeling van de gevonden conclusies.</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De uitgevoerde literatuurstudie heeft echter aangetoond dat een time-out procedure, mits correct en volledig uitgevoerd, resulteert in een lagere mortaliteit, minder postoperatieve complicaties, en kortere operatieduur. Er zijn aanwijzingen uit recent uitgevoerd onderzoek dat adequate implementatie […] geassocieerd is met een betere patiëntveiligheid en minder vertragingen rondom operaties.</a:t>
            </a:r>
          </a:p>
        </p:txBody>
      </p:sp>
    </p:spTree>
    <p:extLst>
      <p:ext uri="{BB962C8B-B14F-4D97-AF65-F5344CB8AC3E}">
        <p14:creationId xmlns:p14="http://schemas.microsoft.com/office/powerpoint/2010/main" val="2587355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496944" cy="1296000"/>
          </a:xfrm>
        </p:spPr>
        <p:txBody>
          <a:bodyPr/>
          <a:lstStyle/>
          <a:p>
            <a:r>
              <a:rPr lang="nl-NL" sz="3200" dirty="0"/>
              <a:t>Wijziging stap 6: Aankomst op de operatiekamer</a:t>
            </a:r>
          </a:p>
        </p:txBody>
      </p:sp>
      <p:sp>
        <p:nvSpPr>
          <p:cNvPr id="2" name="Rechthoek 1"/>
          <p:cNvSpPr/>
          <p:nvPr/>
        </p:nvSpPr>
        <p:spPr>
          <a:xfrm>
            <a:off x="1345059" y="1772672"/>
            <a:ext cx="10585175" cy="4616648"/>
          </a:xfrm>
          <a:prstGeom prst="rect">
            <a:avLst/>
          </a:prstGeom>
        </p:spPr>
        <p:txBody>
          <a:bodyPr wrap="square">
            <a:spAutoFit/>
          </a:bodyPr>
          <a:lstStyle/>
          <a:p>
            <a:r>
              <a:rPr lang="nl-NL" dirty="0"/>
              <a:t>De time-outprocedure bestaat uit een uniform deel, eventueel aangevuld met specifieke onderdelen. […] Het uniforme deel van de time-outprocedure bevat een minimaal pakket van aspecten, wat toepasbaar is voor elk medisch specialisme of chirurgische procedure.</a:t>
            </a:r>
          </a:p>
          <a:p>
            <a:endParaRPr lang="nl-NL" dirty="0"/>
          </a:p>
          <a:p>
            <a:r>
              <a:rPr lang="nl-NL" dirty="0"/>
              <a:t>Uniform deel</a:t>
            </a:r>
          </a:p>
          <a:p>
            <a:pPr marL="342900" indent="-342900">
              <a:buFont typeface="Arial" panose="020B0604020202020204" pitchFamily="34" charset="0"/>
              <a:buChar char="•"/>
            </a:pPr>
            <a:r>
              <a:rPr lang="nl-NL" dirty="0"/>
              <a:t>Patiënten deel  identiteit verificatie dossier, chirurgische procedure, operatiezijde/locatie, allergieën</a:t>
            </a:r>
          </a:p>
          <a:p>
            <a:pPr marL="342900" indent="-342900">
              <a:buFont typeface="Arial" panose="020B0604020202020204" pitchFamily="34" charset="0"/>
              <a:buChar char="•"/>
            </a:pPr>
            <a:r>
              <a:rPr lang="nl-NL" dirty="0"/>
              <a:t>Medisch-inhoudelijk deel  instrumentarium en apparatuur, protheses, positionering, antibiotica en antistollingsbeleid, intubatieproblemen, co-morbiditeit  </a:t>
            </a:r>
          </a:p>
          <a:p>
            <a:pPr marL="342900" indent="-342900">
              <a:buFont typeface="Arial" panose="020B0604020202020204" pitchFamily="34" charset="0"/>
              <a:buChar char="•"/>
            </a:pPr>
            <a:endParaRPr lang="nl-NL" dirty="0"/>
          </a:p>
          <a:p>
            <a:r>
              <a:rPr lang="nl-NL" dirty="0"/>
              <a:t>Specifiek deel   	</a:t>
            </a:r>
          </a:p>
          <a:p>
            <a:pPr marL="342900" indent="-342900">
              <a:buFont typeface="Arial" panose="020B0604020202020204" pitchFamily="34" charset="0"/>
              <a:buChar char="•"/>
            </a:pPr>
            <a:r>
              <a:rPr lang="nl-NL" dirty="0"/>
              <a:t>Specialisme afhankelijk of afgestemd op bepaalde operatie vastgelegd in lokaal protocol</a:t>
            </a:r>
          </a:p>
          <a:p>
            <a:endParaRPr lang="nl-NL" dirty="0"/>
          </a:p>
          <a:p>
            <a:r>
              <a:rPr lang="nl-NL" dirty="0"/>
              <a:t>Operateur leidt de time-out procedure, teamverantwoordelijkheid om adequaat te participeren</a:t>
            </a:r>
          </a:p>
        </p:txBody>
      </p:sp>
    </p:spTree>
    <p:extLst>
      <p:ext uri="{BB962C8B-B14F-4D97-AF65-F5344CB8AC3E}">
        <p14:creationId xmlns:p14="http://schemas.microsoft.com/office/powerpoint/2010/main" val="250662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496944" cy="1296000"/>
          </a:xfrm>
        </p:spPr>
        <p:txBody>
          <a:bodyPr/>
          <a:lstStyle/>
          <a:p>
            <a:r>
              <a:rPr lang="nl-NL" sz="3200" dirty="0"/>
              <a:t>Wijziging stap 6: Aankomst op de operatiekamer</a:t>
            </a:r>
          </a:p>
        </p:txBody>
      </p:sp>
      <p:sp>
        <p:nvSpPr>
          <p:cNvPr id="2" name="Rechthoek 1"/>
          <p:cNvSpPr/>
          <p:nvPr/>
        </p:nvSpPr>
        <p:spPr>
          <a:xfrm>
            <a:off x="1417067" y="2060848"/>
            <a:ext cx="10081120" cy="3970318"/>
          </a:xfrm>
          <a:prstGeom prst="rect">
            <a:avLst/>
          </a:prstGeom>
        </p:spPr>
        <p:txBody>
          <a:bodyPr wrap="square">
            <a:spAutoFit/>
          </a:bodyPr>
          <a:lstStyle/>
          <a:p>
            <a:r>
              <a:rPr lang="nl-NL" dirty="0"/>
              <a:t>In specifieke omstandigheden kan de aanwezigheid van de anesthesioloog bij de time-out procedure gedelegeerd worden naar de anesthesiemedewerker. De anesthesioloog blijft te allen tijde de eindverantwoordelijke over het uitvoeren van de time-out procedure en de te behandelen inhoud. </a:t>
            </a:r>
          </a:p>
          <a:p>
            <a:endParaRPr lang="nl-NL" dirty="0"/>
          </a:p>
          <a:p>
            <a:r>
              <a:rPr lang="nl-NL" dirty="0"/>
              <a:t>De aanwezigheid van de anesthesioloog kan naar de anesthesiemedewerker gedelegeerd worden mits beiden akkoord zijn en als is voldaan aan de volgende drie voorwaarden: </a:t>
            </a:r>
          </a:p>
          <a:p>
            <a:pPr marL="1001451" lvl="1" indent="-457200">
              <a:buFont typeface="+mj-lt"/>
              <a:buAutoNum type="arabicPeriod"/>
            </a:pPr>
            <a:r>
              <a:rPr lang="nl-NL" dirty="0"/>
              <a:t>Er is sprake van een locoregionale techniek als solitaire anesthesievorm, én </a:t>
            </a:r>
          </a:p>
          <a:p>
            <a:pPr marL="1001451" lvl="1" indent="-457200">
              <a:buFont typeface="+mj-lt"/>
              <a:buAutoNum type="arabicPeriod"/>
            </a:pPr>
            <a:r>
              <a:rPr lang="nl-NL" dirty="0"/>
              <a:t>er heeft een pre-time out plaatsgevonden waarbij de anesthesioloog lijfelijk aanwezig was, én </a:t>
            </a:r>
          </a:p>
          <a:p>
            <a:pPr marL="1001451" lvl="1" indent="-457200">
              <a:buFont typeface="+mj-lt"/>
              <a:buAutoNum type="arabicPeriod"/>
            </a:pPr>
            <a:r>
              <a:rPr lang="nl-NL" dirty="0"/>
              <a:t>deze werkwijze is vastgelegd in een lokaal protocol dat regelmatig wordt geëvalueerd.</a:t>
            </a:r>
          </a:p>
        </p:txBody>
      </p:sp>
    </p:spTree>
    <p:extLst>
      <p:ext uri="{BB962C8B-B14F-4D97-AF65-F5344CB8AC3E}">
        <p14:creationId xmlns:p14="http://schemas.microsoft.com/office/powerpoint/2010/main" val="234866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r>
              <a:rPr lang="nl-NL" dirty="0"/>
              <a:t>Aanleiding van het herzien van de richtlijn:</a:t>
            </a:r>
          </a:p>
          <a:p>
            <a:pPr marL="0" indent="0">
              <a:buNone/>
            </a:pPr>
            <a:r>
              <a:rPr lang="nl-NL" dirty="0"/>
              <a:t>Tussen 2009 en 2013 zijn drie afzonderlijke richtlijnen ontwikkeld, Preoperatief Traject (2009), Peroperatief Traject (2011) en Postoperatief Traject (2013). Deze richtlijnen waren toe aan herziening en samenvoeging en de overgang naar modulaire structuur van de drie oude aparte richtlijnen was wenselijk.  </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569195" y="260648"/>
            <a:ext cx="9257328" cy="1296000"/>
          </a:xfrm>
        </p:spPr>
        <p:txBody>
          <a:bodyPr/>
          <a:lstStyle/>
          <a:p>
            <a:r>
              <a:rPr lang="nl-NL" dirty="0"/>
              <a:t>Over de Richtlijn Perioperatief traject</a:t>
            </a:r>
          </a:p>
        </p:txBody>
      </p:sp>
    </p:spTree>
    <p:extLst>
      <p:ext uri="{BB962C8B-B14F-4D97-AF65-F5344CB8AC3E}">
        <p14:creationId xmlns:p14="http://schemas.microsoft.com/office/powerpoint/2010/main" val="18946038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496944" cy="1296000"/>
          </a:xfrm>
        </p:spPr>
        <p:txBody>
          <a:bodyPr/>
          <a:lstStyle/>
          <a:p>
            <a:r>
              <a:rPr lang="nl-NL" sz="3200" dirty="0"/>
              <a:t>Wijziging stap 6: Aankomst op de operatiekamer</a:t>
            </a:r>
            <a:br>
              <a:rPr lang="nl-NL" sz="3200" dirty="0"/>
            </a:br>
            <a:br>
              <a:rPr lang="nl-NL" sz="3200" dirty="0"/>
            </a:br>
            <a:r>
              <a:rPr lang="nl-NL" sz="3200" dirty="0"/>
              <a:t>Een aangepaste time-out procedure kan worden uitgevoerd indien:</a:t>
            </a:r>
          </a:p>
        </p:txBody>
      </p:sp>
      <p:sp>
        <p:nvSpPr>
          <p:cNvPr id="2" name="Rechthoek 1"/>
          <p:cNvSpPr/>
          <p:nvPr/>
        </p:nvSpPr>
        <p:spPr>
          <a:xfrm>
            <a:off x="336947" y="2636912"/>
            <a:ext cx="11593287" cy="3693319"/>
          </a:xfrm>
          <a:prstGeom prst="rect">
            <a:avLst/>
          </a:prstGeom>
        </p:spPr>
        <p:txBody>
          <a:bodyPr wrap="square">
            <a:spAutoFit/>
          </a:bodyPr>
          <a:lstStyle/>
          <a:p>
            <a:r>
              <a:rPr lang="nl-NL" sz="1800" dirty="0"/>
              <a:t>..een patiënt, ouder of wettelijk vertegenwoordiger niet in de gelegenheid is actief deel te nemen aan de time-out procedure, voer dan de time-out uit met de leden van het operatieteam, waarbij de operateur verantwoordelijk is voor de gegevens van de patiënt. De operateur controleert: </a:t>
            </a:r>
          </a:p>
          <a:p>
            <a:pPr marL="285750" indent="-285750">
              <a:buFont typeface="Arial" panose="020B0604020202020204" pitchFamily="34" charset="0"/>
              <a:buChar char="•"/>
            </a:pPr>
            <a:r>
              <a:rPr lang="nl-NL" sz="1800" dirty="0"/>
              <a:t>of de juiste patiënt aanwezig is op de operatiekamer aan de hand van het patiëntendossier en het polsbandje van de patiënt </a:t>
            </a:r>
          </a:p>
          <a:p>
            <a:pPr marL="285750" indent="-285750">
              <a:buFont typeface="Arial" panose="020B0604020202020204" pitchFamily="34" charset="0"/>
              <a:buChar char="•"/>
            </a:pPr>
            <a:r>
              <a:rPr lang="nl-NL" sz="1800" dirty="0"/>
              <a:t>dat de ingreep wordt uitgevoerd zoals besproken aan de hand van het patiëntendossier en de ingreep aan de juiste zijde wordt gedaan (desgewenst gecontroleerd aan de hand van radiologische beeldvormende diagnostiek) </a:t>
            </a:r>
          </a:p>
          <a:p>
            <a:endParaRPr lang="nl-NL" sz="1800" dirty="0"/>
          </a:p>
          <a:p>
            <a:r>
              <a:rPr lang="nl-NL" sz="1800" dirty="0"/>
              <a:t>..er een spoedsituatie is waarin het operatieteam niet in de mogelijkheid is de time-out procedure uit te voeren, namelijk: </a:t>
            </a:r>
          </a:p>
          <a:p>
            <a:pPr marL="285750" indent="-285750">
              <a:buFont typeface="Arial" panose="020B0604020202020204" pitchFamily="34" charset="0"/>
              <a:buChar char="•"/>
            </a:pPr>
            <a:r>
              <a:rPr lang="nl-NL" sz="1800" dirty="0"/>
              <a:t>ingrepen uit categorie 1 volgens de richtlijn “Beleid bij spoedoperaties” </a:t>
            </a:r>
          </a:p>
          <a:p>
            <a:pPr marL="285750" indent="-285750">
              <a:buFont typeface="Arial" panose="020B0604020202020204" pitchFamily="34" charset="0"/>
              <a:buChar char="•"/>
            </a:pPr>
            <a:r>
              <a:rPr lang="nl-NL" sz="1800" dirty="0"/>
              <a:t>wanneer de operateur of anesthesioloog een interventie beoordeeld als zodanig spoedeisend</a:t>
            </a:r>
          </a:p>
          <a:p>
            <a:endParaRPr lang="nl-NL" sz="1800" dirty="0"/>
          </a:p>
          <a:p>
            <a:r>
              <a:rPr lang="nl-NL" sz="1800" dirty="0">
                <a:solidFill>
                  <a:srgbClr val="FF0000"/>
                </a:solidFill>
              </a:rPr>
              <a:t>Verantwoordelijk: operateur </a:t>
            </a:r>
            <a:r>
              <a:rPr lang="nl-NL" sz="1800" dirty="0"/>
              <a:t>	</a:t>
            </a:r>
          </a:p>
        </p:txBody>
      </p:sp>
    </p:spTree>
    <p:extLst>
      <p:ext uri="{BB962C8B-B14F-4D97-AF65-F5344CB8AC3E}">
        <p14:creationId xmlns:p14="http://schemas.microsoft.com/office/powerpoint/2010/main" val="2690641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496944" cy="1296000"/>
          </a:xfrm>
        </p:spPr>
        <p:txBody>
          <a:bodyPr/>
          <a:lstStyle/>
          <a:p>
            <a:r>
              <a:rPr lang="nl-NL" sz="3200" dirty="0"/>
              <a:t>Wijziging stap 6: Aankomst op de operatiekamer</a:t>
            </a:r>
            <a:br>
              <a:rPr lang="nl-NL" sz="3200" dirty="0"/>
            </a:br>
            <a:br>
              <a:rPr lang="nl-NL" sz="3200" dirty="0"/>
            </a:br>
            <a:r>
              <a:rPr lang="nl-NL" sz="3200" dirty="0"/>
              <a:t>Registratie time-out procedure</a:t>
            </a:r>
          </a:p>
        </p:txBody>
      </p:sp>
      <p:sp>
        <p:nvSpPr>
          <p:cNvPr id="2" name="Rechthoek 1"/>
          <p:cNvSpPr/>
          <p:nvPr/>
        </p:nvSpPr>
        <p:spPr>
          <a:xfrm>
            <a:off x="2497187" y="2780928"/>
            <a:ext cx="7992888" cy="2031325"/>
          </a:xfrm>
          <a:prstGeom prst="rect">
            <a:avLst/>
          </a:prstGeom>
        </p:spPr>
        <p:txBody>
          <a:bodyPr wrap="square">
            <a:spAutoFit/>
          </a:bodyPr>
          <a:lstStyle/>
          <a:p>
            <a:pPr marL="342900" indent="-342900">
              <a:buFont typeface="Arial" panose="020B0604020202020204" pitchFamily="34" charset="0"/>
              <a:buChar char="•"/>
            </a:pPr>
            <a:r>
              <a:rPr lang="nl-NL" dirty="0"/>
              <a:t>In het patiëntendossier wordt vastgelegd dat de time-out procedure volgens protocol en de geldende richtlijnen is uitgevoerd.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Indien de time-out procedure niet (volledig) is uitgevoerd, dient geregistreerd te worden wat de reden is van het niet (volledig) uitvoeren van de time-out procedure.</a:t>
            </a:r>
          </a:p>
        </p:txBody>
      </p:sp>
    </p:spTree>
    <p:extLst>
      <p:ext uri="{BB962C8B-B14F-4D97-AF65-F5344CB8AC3E}">
        <p14:creationId xmlns:p14="http://schemas.microsoft.com/office/powerpoint/2010/main" val="951423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672907" y="409"/>
            <a:ext cx="8676000" cy="1296000"/>
          </a:xfrm>
        </p:spPr>
        <p:txBody>
          <a:bodyPr/>
          <a:lstStyle/>
          <a:p>
            <a:r>
              <a:rPr lang="nl-NL" dirty="0"/>
              <a:t>Stap 7: Operatie</a:t>
            </a:r>
          </a:p>
        </p:txBody>
      </p:sp>
      <p:sp>
        <p:nvSpPr>
          <p:cNvPr id="4" name="Rechthoek 3"/>
          <p:cNvSpPr/>
          <p:nvPr/>
        </p:nvSpPr>
        <p:spPr>
          <a:xfrm>
            <a:off x="2660956" y="1296409"/>
            <a:ext cx="8347664" cy="5509200"/>
          </a:xfrm>
          <a:prstGeom prst="rect">
            <a:avLst/>
          </a:prstGeom>
        </p:spPr>
        <p:txBody>
          <a:bodyPr wrap="square">
            <a:spAutoFit/>
          </a:bodyPr>
          <a:lstStyle/>
          <a:p>
            <a:r>
              <a:rPr lang="nl-NL" sz="1600" dirty="0"/>
              <a:t>Positionering</a:t>
            </a:r>
          </a:p>
          <a:p>
            <a:r>
              <a:rPr lang="nl-NL" sz="1600" dirty="0"/>
              <a:t>Zorg dat er protocollen aanwezig zijn op de operatieafdeling over het uitvoeren en controleren van de veiligheid van de patiënt bij de positionering.</a:t>
            </a:r>
          </a:p>
          <a:p>
            <a:r>
              <a:rPr lang="nl-NL" sz="1600" dirty="0">
                <a:solidFill>
                  <a:srgbClr val="FF0000"/>
                </a:solidFill>
              </a:rPr>
              <a:t>Verantwoordelijk: operateur en anesthesioloog</a:t>
            </a:r>
          </a:p>
          <a:p>
            <a:endParaRPr lang="nl-NL" sz="1600" dirty="0"/>
          </a:p>
          <a:p>
            <a:r>
              <a:rPr lang="nl-NL" sz="1600" dirty="0"/>
              <a:t>Communicatie tussen de operateur en de anesthesioloog</a:t>
            </a:r>
          </a:p>
          <a:p>
            <a:r>
              <a:rPr lang="nl-NL" sz="1600" dirty="0"/>
              <a:t>Tijdens de operatie vindt communicatie plaats tussen de operateur en de anesthesioloog (of anesthesiemedewerker) op tenminste de volgende momenten:</a:t>
            </a:r>
          </a:p>
          <a:p>
            <a:r>
              <a:rPr lang="nl-NL" sz="1600" dirty="0"/>
              <a:t>• bij start en einde van de ingreep;</a:t>
            </a:r>
          </a:p>
          <a:p>
            <a:r>
              <a:rPr lang="nl-NL" sz="1600" dirty="0"/>
              <a:t>• bij gebeurtenissen die van belang zijn voor de gezondheidstoestand of veiligheid van de patiënt.</a:t>
            </a:r>
          </a:p>
          <a:p>
            <a:r>
              <a:rPr lang="nl-NL" sz="1600" dirty="0">
                <a:solidFill>
                  <a:srgbClr val="FF0000"/>
                </a:solidFill>
              </a:rPr>
              <a:t>Verantwoordelijk: operateur en anesthesioloog</a:t>
            </a:r>
          </a:p>
          <a:p>
            <a:endParaRPr lang="nl-NL" sz="1600" dirty="0"/>
          </a:p>
          <a:p>
            <a:r>
              <a:rPr lang="nl-NL" sz="1600" dirty="0"/>
              <a:t>Informatieoverdracht bij aflossen</a:t>
            </a:r>
          </a:p>
          <a:p>
            <a:r>
              <a:rPr lang="nl-NL" sz="1600" dirty="0"/>
              <a:t>Laat de informatieoverdracht bij aflossen van medewerkers van het anesthesieteam of het operatieteam verlopen op een gestructureerde manier, zoals vastgelegd in een protocol.</a:t>
            </a:r>
          </a:p>
          <a:p>
            <a:r>
              <a:rPr lang="nl-NL" sz="1600" dirty="0"/>
              <a:t>Er wordt niet afgelost tijdens risico-momenten.</a:t>
            </a:r>
          </a:p>
          <a:p>
            <a:r>
              <a:rPr lang="nl-NL" sz="1600" dirty="0">
                <a:solidFill>
                  <a:srgbClr val="FF0000"/>
                </a:solidFill>
              </a:rPr>
              <a:t>Verantwoordelijk voor de informatieoverdracht: de medewerker die de overdracht ontvangt</a:t>
            </a:r>
          </a:p>
          <a:p>
            <a:endParaRPr lang="nl-NL" sz="1600" dirty="0"/>
          </a:p>
          <a:p>
            <a:r>
              <a:rPr lang="nl-NL" sz="1600" dirty="0"/>
              <a:t>Operatieteamtrainingen</a:t>
            </a:r>
          </a:p>
          <a:p>
            <a:r>
              <a:rPr lang="nl-NL" sz="1600" dirty="0"/>
              <a:t>Overweeg het faciliteren van trainingen voor operatieteams om zowel technische als communicatieve vaardigheden te optimaliseren.</a:t>
            </a:r>
          </a:p>
          <a:p>
            <a:r>
              <a:rPr lang="nl-NL" sz="1600" dirty="0">
                <a:solidFill>
                  <a:srgbClr val="FF0000"/>
                </a:solidFill>
              </a:rPr>
              <a:t>Verantwoordelijk: Instelling/OK-leiding</a:t>
            </a:r>
          </a:p>
        </p:txBody>
      </p:sp>
    </p:spTree>
    <p:extLst>
      <p:ext uri="{BB962C8B-B14F-4D97-AF65-F5344CB8AC3E}">
        <p14:creationId xmlns:p14="http://schemas.microsoft.com/office/powerpoint/2010/main" val="691051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6984776" cy="1296000"/>
          </a:xfrm>
        </p:spPr>
        <p:txBody>
          <a:bodyPr/>
          <a:lstStyle/>
          <a:p>
            <a:r>
              <a:rPr lang="nl-NL" sz="3200" dirty="0"/>
              <a:t>Wijziging stap 7: Operatie</a:t>
            </a:r>
          </a:p>
        </p:txBody>
      </p:sp>
      <p:sp>
        <p:nvSpPr>
          <p:cNvPr id="2" name="Rechthoek 1"/>
          <p:cNvSpPr/>
          <p:nvPr/>
        </p:nvSpPr>
        <p:spPr>
          <a:xfrm>
            <a:off x="913011" y="2132856"/>
            <a:ext cx="10729192" cy="3970318"/>
          </a:xfrm>
          <a:prstGeom prst="rect">
            <a:avLst/>
          </a:prstGeom>
        </p:spPr>
        <p:txBody>
          <a:bodyPr wrap="square">
            <a:spAutoFit/>
          </a:bodyPr>
          <a:lstStyle/>
          <a:p>
            <a:r>
              <a:rPr lang="nl-NL" dirty="0"/>
              <a:t>Literatuuranalyse: draagt een </a:t>
            </a:r>
            <a:r>
              <a:rPr lang="nl-NL" i="1" dirty="0" err="1"/>
              <a:t>dedicated</a:t>
            </a:r>
            <a:r>
              <a:rPr lang="nl-NL" dirty="0"/>
              <a:t> operating team, middels teamtraining, bij aan het optimaliseren van de kwaliteit van zorg en patiëntveiligheid binnen het perioperatief traject?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Het grootste effect van </a:t>
            </a:r>
            <a:r>
              <a:rPr lang="nl-NL" i="1" dirty="0" err="1"/>
              <a:t>dedicated</a:t>
            </a:r>
            <a:r>
              <a:rPr lang="nl-NL" dirty="0"/>
              <a:t> team trainingen lijkt behaald te worden bij hoog complexe en/of zeer specialistische ingrepen waarbij de complexiteit met name zit in de technische uitvoering, multidisciplinaire samenwerking en de mens-machine of mens-device interactie.</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Het effect van </a:t>
            </a:r>
            <a:r>
              <a:rPr lang="nl-NL" i="1" dirty="0" err="1"/>
              <a:t>dedicated</a:t>
            </a:r>
            <a:r>
              <a:rPr lang="nl-NL" dirty="0"/>
              <a:t> team trainingen lijkt bij laag complexe laag risico ingrepen niet aantoonbaar te zijn.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i="1" dirty="0" err="1"/>
              <a:t>Dedicated</a:t>
            </a:r>
            <a:r>
              <a:rPr lang="nl-NL" dirty="0"/>
              <a:t> operatieteam trainingen lijken daarom met name van toegevoegde waarde voor de kwaliteit en veiligheid van de zorg bij hoog complexe en/of zeer specialistische interventies. </a:t>
            </a:r>
          </a:p>
        </p:txBody>
      </p:sp>
    </p:spTree>
    <p:extLst>
      <p:ext uri="{BB962C8B-B14F-4D97-AF65-F5344CB8AC3E}">
        <p14:creationId xmlns:p14="http://schemas.microsoft.com/office/powerpoint/2010/main" val="38923119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6984776" cy="1296000"/>
          </a:xfrm>
        </p:spPr>
        <p:txBody>
          <a:bodyPr/>
          <a:lstStyle/>
          <a:p>
            <a:r>
              <a:rPr lang="nl-NL" sz="3200" dirty="0"/>
              <a:t>Wijziging stap 7: Operatie</a:t>
            </a:r>
          </a:p>
        </p:txBody>
      </p:sp>
      <p:sp>
        <p:nvSpPr>
          <p:cNvPr id="2" name="Rechthoek 1"/>
          <p:cNvSpPr/>
          <p:nvPr/>
        </p:nvSpPr>
        <p:spPr>
          <a:xfrm>
            <a:off x="768995" y="1777790"/>
            <a:ext cx="10945216" cy="4616648"/>
          </a:xfrm>
          <a:prstGeom prst="rect">
            <a:avLst/>
          </a:prstGeom>
        </p:spPr>
        <p:txBody>
          <a:bodyPr wrap="square">
            <a:spAutoFit/>
          </a:bodyPr>
          <a:lstStyle/>
          <a:p>
            <a:pPr marL="342900" indent="-342900">
              <a:buFont typeface="Arial" panose="020B0604020202020204" pitchFamily="34" charset="0"/>
              <a:buChar char="•"/>
            </a:pPr>
            <a:r>
              <a:rPr lang="nl-NL" dirty="0"/>
              <a:t>De operateur is eindverantwoordelijk voor de positionering ten behoeve van de ingreep. De anesthesioloog en operateur delen de verantwoordelijkheid voor de veiligheid van de positionering.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Tijdens de operatie vindt communicatie plaats tussen operateur en anesthesioloog op tenminste de volgende momenten: </a:t>
            </a:r>
          </a:p>
          <a:p>
            <a:pPr marL="887151" lvl="1" indent="-342900">
              <a:buFont typeface="Wingdings" panose="05000000000000000000" pitchFamily="2" charset="2"/>
              <a:buChar char="Ø"/>
            </a:pPr>
            <a:r>
              <a:rPr lang="nl-NL" dirty="0"/>
              <a:t>Bij start en einde van de ingreep.</a:t>
            </a:r>
          </a:p>
          <a:p>
            <a:pPr marL="887151" lvl="1" indent="-342900">
              <a:buFont typeface="Wingdings" panose="05000000000000000000" pitchFamily="2" charset="2"/>
              <a:buChar char="Ø"/>
            </a:pPr>
            <a:r>
              <a:rPr lang="nl-NL" dirty="0"/>
              <a:t>Bij alle gebeurtenissen die raken aan de activiteiten van de ander, of die van belang zijn voor de conditie of veiligheid van de patiënt. Voorbeelden: start incisie, positieverandering patiënt, zetten vaatklemmen door operateur, verandering in de conditie van de patiënt (bijvoorbeeld significante bloeddrukdaling), complicaties, peroperatieve beleidsverandering, et cetera.</a:t>
            </a:r>
          </a:p>
          <a:p>
            <a:pPr marL="887151" lvl="1" indent="-342900">
              <a:buFont typeface="Wingdings" panose="05000000000000000000" pitchFamily="2" charset="2"/>
              <a:buChar char="Ø"/>
            </a:pPr>
            <a:endParaRPr lang="nl-NL" dirty="0"/>
          </a:p>
          <a:p>
            <a:pPr marL="342900" indent="-342900">
              <a:buFont typeface="Arial" panose="020B0604020202020204" pitchFamily="34" charset="0"/>
              <a:buChar char="•"/>
            </a:pPr>
            <a:r>
              <a:rPr lang="nl-NL" dirty="0">
                <a:solidFill>
                  <a:srgbClr val="FF0000"/>
                </a:solidFill>
              </a:rPr>
              <a:t>Operateur en anesthesioloog zijn beide verantwoordelijk voor onderlinge communicatie</a:t>
            </a:r>
          </a:p>
        </p:txBody>
      </p:sp>
    </p:spTree>
    <p:extLst>
      <p:ext uri="{BB962C8B-B14F-4D97-AF65-F5344CB8AC3E}">
        <p14:creationId xmlns:p14="http://schemas.microsoft.com/office/powerpoint/2010/main" val="2304682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6984776" cy="1296000"/>
          </a:xfrm>
        </p:spPr>
        <p:txBody>
          <a:bodyPr/>
          <a:lstStyle/>
          <a:p>
            <a:r>
              <a:rPr lang="nl-NL" sz="3200" dirty="0"/>
              <a:t>Wijziging stap 7: Operatie</a:t>
            </a:r>
          </a:p>
        </p:txBody>
      </p:sp>
      <p:sp>
        <p:nvSpPr>
          <p:cNvPr id="2" name="Rechthoek 1"/>
          <p:cNvSpPr/>
          <p:nvPr/>
        </p:nvSpPr>
        <p:spPr>
          <a:xfrm>
            <a:off x="1417067" y="2708920"/>
            <a:ext cx="9001000" cy="2677656"/>
          </a:xfrm>
          <a:prstGeom prst="rect">
            <a:avLst/>
          </a:prstGeom>
        </p:spPr>
        <p:txBody>
          <a:bodyPr wrap="square">
            <a:spAutoFit/>
          </a:bodyPr>
          <a:lstStyle/>
          <a:p>
            <a:r>
              <a:rPr lang="nl-NL" dirty="0"/>
              <a:t>Informatieoverdracht bij aflossen:</a:t>
            </a:r>
          </a:p>
          <a:p>
            <a:pPr marL="342900" indent="-342900">
              <a:buFont typeface="Arial" panose="020B0604020202020204" pitchFamily="34" charset="0"/>
              <a:buChar char="•"/>
            </a:pPr>
            <a:r>
              <a:rPr lang="nl-NL" dirty="0"/>
              <a:t>Laat de informatieoverdracht bij aflossen van medewerkers van het anesthesieteam of het operatieteam verlopen op een gestructureerde manier, zoals vastgelegd in een protocol. </a:t>
            </a:r>
          </a:p>
          <a:p>
            <a:pPr marL="342900" indent="-342900">
              <a:buFont typeface="Arial" panose="020B0604020202020204" pitchFamily="34" charset="0"/>
              <a:buChar char="•"/>
            </a:pPr>
            <a:r>
              <a:rPr lang="nl-NL" dirty="0"/>
              <a:t>Er wordt niet afgelost tijdens risico-momenten. </a:t>
            </a:r>
          </a:p>
          <a:p>
            <a:endParaRPr lang="nl-NL" dirty="0"/>
          </a:p>
          <a:p>
            <a:r>
              <a:rPr lang="nl-NL" dirty="0">
                <a:solidFill>
                  <a:srgbClr val="FF0000"/>
                </a:solidFill>
              </a:rPr>
              <a:t>Verantwoordelijk voor de informatieoverdracht: de medewerker die de overdracht ontvangt.</a:t>
            </a:r>
          </a:p>
        </p:txBody>
      </p:sp>
    </p:spTree>
    <p:extLst>
      <p:ext uri="{BB962C8B-B14F-4D97-AF65-F5344CB8AC3E}">
        <p14:creationId xmlns:p14="http://schemas.microsoft.com/office/powerpoint/2010/main" val="22473495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980728"/>
            <a:ext cx="7560840" cy="1151984"/>
          </a:xfrm>
        </p:spPr>
        <p:txBody>
          <a:bodyPr/>
          <a:lstStyle/>
          <a:p>
            <a:r>
              <a:rPr lang="nl-NL" dirty="0"/>
              <a:t>Stap 8: Einde procedure</a:t>
            </a:r>
            <a:br>
              <a:rPr lang="nl-NL" dirty="0"/>
            </a:br>
            <a:br>
              <a:rPr lang="nl-NL" dirty="0"/>
            </a:br>
            <a:r>
              <a:rPr lang="nl-NL" dirty="0">
                <a:solidFill>
                  <a:srgbClr val="FF0000"/>
                </a:solidFill>
              </a:rPr>
              <a:t>Stopmoment 6</a:t>
            </a:r>
          </a:p>
        </p:txBody>
      </p:sp>
      <p:sp>
        <p:nvSpPr>
          <p:cNvPr id="5" name="Rechthoek 4"/>
          <p:cNvSpPr/>
          <p:nvPr/>
        </p:nvSpPr>
        <p:spPr>
          <a:xfrm>
            <a:off x="2425180" y="2708920"/>
            <a:ext cx="9374288" cy="4031873"/>
          </a:xfrm>
          <a:prstGeom prst="rect">
            <a:avLst/>
          </a:prstGeom>
        </p:spPr>
        <p:txBody>
          <a:bodyPr wrap="square">
            <a:spAutoFit/>
          </a:bodyPr>
          <a:lstStyle/>
          <a:p>
            <a:r>
              <a:rPr lang="nl-NL" sz="1600" dirty="0" err="1"/>
              <a:t>Sign</a:t>
            </a:r>
            <a:r>
              <a:rPr lang="nl-NL" sz="1600" dirty="0"/>
              <a:t>-out voor verlaten operatiekamer:</a:t>
            </a:r>
          </a:p>
          <a:p>
            <a:r>
              <a:rPr lang="nl-NL" sz="1600" dirty="0"/>
              <a:t>Voer een </a:t>
            </a:r>
            <a:r>
              <a:rPr lang="nl-NL" sz="1600" dirty="0" err="1"/>
              <a:t>sign</a:t>
            </a:r>
            <a:r>
              <a:rPr lang="nl-NL" sz="1600" dirty="0"/>
              <a:t>-out uit, op de operatiekamer, voordat de patiënt de operatiekamer verlaat, in aanwezigheid van het hele operatieteam bestaande uit de operateur, de operatieassistent, de anesthesioloog of anesthesiemedewerker, de instrumenterende, en eventuele anderen die onderdeel zijn van het operatieteam.</a:t>
            </a:r>
          </a:p>
          <a:p>
            <a:r>
              <a:rPr lang="nl-NL" sz="1600" dirty="0"/>
              <a:t>Bespreek ten minste de volgende onderwerpen met het operatieteam:</a:t>
            </a:r>
          </a:p>
          <a:p>
            <a:pPr lvl="1"/>
            <a:r>
              <a:rPr lang="nl-NL" sz="1600" dirty="0"/>
              <a:t>• Welke procedure is er verricht en is deze naar verwachting verlopen?</a:t>
            </a:r>
          </a:p>
          <a:p>
            <a:pPr lvl="1"/>
            <a:r>
              <a:rPr lang="nl-NL" sz="1600" dirty="0"/>
              <a:t>• Toegediende medicatie en bloedproducten</a:t>
            </a:r>
          </a:p>
          <a:p>
            <a:pPr lvl="1"/>
            <a:r>
              <a:rPr lang="nl-NL" sz="1600" dirty="0"/>
              <a:t>• Klopt de telling van het aantal gazen, instrumenten en disposables?</a:t>
            </a:r>
          </a:p>
          <a:p>
            <a:pPr lvl="1"/>
            <a:r>
              <a:rPr lang="nl-NL" sz="1600" dirty="0"/>
              <a:t>• Zijn de preparaten juist gemerkt en gelabeld en zijn de relevante aanvragen ingevuld?*</a:t>
            </a:r>
          </a:p>
          <a:p>
            <a:pPr lvl="1"/>
            <a:r>
              <a:rPr lang="nl-NL" sz="1600" dirty="0"/>
              <a:t>• Waren er materiële problemen?</a:t>
            </a:r>
          </a:p>
          <a:p>
            <a:pPr lvl="1"/>
            <a:r>
              <a:rPr lang="nl-NL" sz="1600" dirty="0"/>
              <a:t>• Zijn er specifieke aandachtspunten voor de nazorg van de patiënt (bijvoorbeeld antibiotica, antistolling, pijnbeleid)?</a:t>
            </a:r>
          </a:p>
          <a:p>
            <a:pPr lvl="1"/>
            <a:r>
              <a:rPr lang="nl-NL" sz="1600" dirty="0"/>
              <a:t>• Naar welke afdeling wordt de patiënt overgeplaatst?*</a:t>
            </a:r>
          </a:p>
          <a:p>
            <a:r>
              <a:rPr lang="nl-NL" sz="1600" dirty="0"/>
              <a:t>*indien van toepassing</a:t>
            </a:r>
          </a:p>
          <a:p>
            <a:endParaRPr lang="nl-NL" sz="1600" dirty="0"/>
          </a:p>
          <a:p>
            <a:r>
              <a:rPr lang="nl-NL" sz="1600" dirty="0">
                <a:solidFill>
                  <a:srgbClr val="FF0000"/>
                </a:solidFill>
              </a:rPr>
              <a:t>Verantwoordelijk: operateur</a:t>
            </a:r>
          </a:p>
        </p:txBody>
      </p:sp>
    </p:spTree>
    <p:extLst>
      <p:ext uri="{BB962C8B-B14F-4D97-AF65-F5344CB8AC3E}">
        <p14:creationId xmlns:p14="http://schemas.microsoft.com/office/powerpoint/2010/main" val="34073688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8: Einde procedure</a:t>
            </a:r>
          </a:p>
        </p:txBody>
      </p:sp>
      <p:sp>
        <p:nvSpPr>
          <p:cNvPr id="4" name="Rechthoek 3"/>
          <p:cNvSpPr/>
          <p:nvPr/>
        </p:nvSpPr>
        <p:spPr>
          <a:xfrm>
            <a:off x="2379611" y="1899172"/>
            <a:ext cx="9406608" cy="4278094"/>
          </a:xfrm>
          <a:prstGeom prst="rect">
            <a:avLst/>
          </a:prstGeom>
        </p:spPr>
        <p:txBody>
          <a:bodyPr wrap="square">
            <a:spAutoFit/>
          </a:bodyPr>
          <a:lstStyle/>
          <a:p>
            <a:r>
              <a:rPr lang="nl-NL" sz="1600" dirty="0"/>
              <a:t>Vastleggen informatie </a:t>
            </a:r>
            <a:r>
              <a:rPr lang="nl-NL" sz="1600" dirty="0" err="1"/>
              <a:t>sign</a:t>
            </a:r>
            <a:r>
              <a:rPr lang="nl-NL" sz="1600" dirty="0"/>
              <a:t>-out</a:t>
            </a:r>
          </a:p>
          <a:p>
            <a:r>
              <a:rPr lang="nl-NL" sz="1600" dirty="0"/>
              <a:t>Registreer het uitvoeren van de </a:t>
            </a:r>
            <a:r>
              <a:rPr lang="nl-NL" sz="1600" dirty="0" err="1"/>
              <a:t>sign</a:t>
            </a:r>
            <a:r>
              <a:rPr lang="nl-NL" sz="1600" dirty="0"/>
              <a:t>-out procedure en leg daarbij in het patiëntendossier vast dat de </a:t>
            </a:r>
            <a:r>
              <a:rPr lang="nl-NL" sz="1600" dirty="0" err="1"/>
              <a:t>sign</a:t>
            </a:r>
            <a:r>
              <a:rPr lang="nl-NL" sz="1600" dirty="0"/>
              <a:t>-out procedure is uitgevoerd.</a:t>
            </a:r>
          </a:p>
          <a:p>
            <a:r>
              <a:rPr lang="nl-NL" sz="1600" dirty="0">
                <a:solidFill>
                  <a:srgbClr val="FF0000"/>
                </a:solidFill>
              </a:rPr>
              <a:t>Verantwoordelijk: operateur</a:t>
            </a:r>
          </a:p>
          <a:p>
            <a:endParaRPr lang="nl-NL" sz="1600" dirty="0"/>
          </a:p>
          <a:p>
            <a:r>
              <a:rPr lang="nl-NL" sz="1600" dirty="0"/>
              <a:t>Meerdere operateurs</a:t>
            </a:r>
          </a:p>
          <a:p>
            <a:r>
              <a:rPr lang="nl-NL" sz="1600" dirty="0"/>
              <a:t>In geval van meerdere operateurs van verschillende specialisatiegebieden, dient er één hoofdoperateur te worden aangewezen. Deze is verantwoordelijk voor de </a:t>
            </a:r>
            <a:r>
              <a:rPr lang="nl-NL" sz="1600" dirty="0" err="1"/>
              <a:t>sign</a:t>
            </a:r>
            <a:r>
              <a:rPr lang="nl-NL" sz="1600" dirty="0"/>
              <a:t>-out. Deze dient zich te vergewissen van postoperatieve afspraken op het specialisatiegebied van de mede-operateur.</a:t>
            </a:r>
          </a:p>
          <a:p>
            <a:r>
              <a:rPr lang="nl-NL" sz="1600" dirty="0">
                <a:solidFill>
                  <a:srgbClr val="FF0000"/>
                </a:solidFill>
              </a:rPr>
              <a:t>Verantwoordelijk: hoofdoperateur</a:t>
            </a:r>
          </a:p>
          <a:p>
            <a:endParaRPr lang="nl-NL" sz="1600" dirty="0"/>
          </a:p>
          <a:p>
            <a:r>
              <a:rPr lang="nl-NL" sz="1600" dirty="0"/>
              <a:t>Protocollen</a:t>
            </a:r>
          </a:p>
          <a:p>
            <a:r>
              <a:rPr lang="nl-NL" sz="1600" dirty="0"/>
              <a:t>De volgende zaken dienen in protocollen te worden vastgelegd:</a:t>
            </a:r>
          </a:p>
          <a:p>
            <a:pPr lvl="1"/>
            <a:r>
              <a:rPr lang="nl-NL" sz="1600" dirty="0"/>
              <a:t>• Het inlichten van de patiënt en/of familie over de verrichte procedure.</a:t>
            </a:r>
          </a:p>
          <a:p>
            <a:pPr lvl="1"/>
            <a:r>
              <a:rPr lang="nl-NL" sz="1600" dirty="0"/>
              <a:t>• De werkwijze rondom afgenomen patiënten-materiaal.</a:t>
            </a:r>
          </a:p>
          <a:p>
            <a:pPr lvl="1"/>
            <a:r>
              <a:rPr lang="nl-NL" sz="1600" dirty="0"/>
              <a:t>• Verbetermaatregelen die voortvloeien uit tekortkomingen die tijdens de </a:t>
            </a:r>
            <a:r>
              <a:rPr lang="nl-NL" sz="1600" dirty="0" err="1"/>
              <a:t>sign</a:t>
            </a:r>
            <a:r>
              <a:rPr lang="nl-NL" sz="1600" dirty="0"/>
              <a:t>-out zijn geconstateerd.</a:t>
            </a:r>
          </a:p>
          <a:p>
            <a:r>
              <a:rPr lang="nl-NL" sz="1600" dirty="0">
                <a:solidFill>
                  <a:srgbClr val="FF0000"/>
                </a:solidFill>
              </a:rPr>
              <a:t>Verantwoordelijk: operateur</a:t>
            </a:r>
          </a:p>
        </p:txBody>
      </p:sp>
    </p:spTree>
    <p:extLst>
      <p:ext uri="{BB962C8B-B14F-4D97-AF65-F5344CB8AC3E}">
        <p14:creationId xmlns:p14="http://schemas.microsoft.com/office/powerpoint/2010/main" val="11607816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928992" cy="1296000"/>
          </a:xfrm>
        </p:spPr>
        <p:txBody>
          <a:bodyPr/>
          <a:lstStyle/>
          <a:p>
            <a:r>
              <a:rPr lang="nl-NL" sz="3200" dirty="0"/>
              <a:t>Wijziging stap 8: Einde procedure</a:t>
            </a:r>
            <a:br>
              <a:rPr lang="nl-NL" sz="3200" dirty="0"/>
            </a:br>
            <a:br>
              <a:rPr lang="nl-NL" sz="3200" dirty="0"/>
            </a:br>
            <a:r>
              <a:rPr lang="nl-NL" sz="3200" dirty="0"/>
              <a:t>Revisie van relevante onderwerpen voor de </a:t>
            </a:r>
            <a:r>
              <a:rPr lang="nl-NL" sz="3200" dirty="0" err="1"/>
              <a:t>sign</a:t>
            </a:r>
            <a:r>
              <a:rPr lang="nl-NL" sz="3200" dirty="0"/>
              <a:t>-out</a:t>
            </a:r>
          </a:p>
        </p:txBody>
      </p:sp>
      <p:sp>
        <p:nvSpPr>
          <p:cNvPr id="2" name="Rechthoek 1"/>
          <p:cNvSpPr/>
          <p:nvPr/>
        </p:nvSpPr>
        <p:spPr>
          <a:xfrm>
            <a:off x="336947" y="2204864"/>
            <a:ext cx="11305256" cy="4293483"/>
          </a:xfrm>
          <a:prstGeom prst="rect">
            <a:avLst/>
          </a:prstGeom>
        </p:spPr>
        <p:txBody>
          <a:bodyPr wrap="square">
            <a:spAutoFit/>
          </a:bodyPr>
          <a:lstStyle/>
          <a:p>
            <a:r>
              <a:rPr lang="nl-NL" dirty="0"/>
              <a:t>Aanwezigheid </a:t>
            </a:r>
          </a:p>
          <a:p>
            <a:pPr marL="342900" indent="-342900">
              <a:buFont typeface="Arial" panose="020B0604020202020204" pitchFamily="34" charset="0"/>
              <a:buChar char="•"/>
            </a:pPr>
            <a:r>
              <a:rPr lang="nl-NL" dirty="0"/>
              <a:t>Om de effectiviteit van de procedure te optimaliseren, moet elk lid van het operatieteam aanwezig zijn. Bij deze procedure dienen degenen die als team de ingreep hebben uitgevoerd, aanwezig te zijn. Als taken gedelegeerd zijn, dient de gedelegeerde in ieder geval aanwezig te zijn. </a:t>
            </a:r>
          </a:p>
          <a:p>
            <a:pPr marL="342900" indent="-342900">
              <a:buFont typeface="Arial" panose="020B0604020202020204" pitchFamily="34" charset="0"/>
              <a:buChar char="•"/>
            </a:pPr>
            <a:endParaRPr lang="nl-NL" dirty="0"/>
          </a:p>
          <a:p>
            <a:r>
              <a:rPr lang="nl-NL" dirty="0"/>
              <a:t>Timing</a:t>
            </a:r>
          </a:p>
          <a:p>
            <a:pPr marL="342900" indent="-342900">
              <a:buFont typeface="Arial" panose="020B0604020202020204" pitchFamily="34" charset="0"/>
              <a:buChar char="•"/>
            </a:pPr>
            <a:r>
              <a:rPr lang="nl-NL" dirty="0"/>
              <a:t>De </a:t>
            </a:r>
            <a:r>
              <a:rPr lang="nl-NL" dirty="0" err="1"/>
              <a:t>sign</a:t>
            </a:r>
            <a:r>
              <a:rPr lang="nl-NL" dirty="0"/>
              <a:t>-out moet op een zodanig moment plaatsvinden, dat iedereen hier tijd en aandacht voor heeft. Er dient dus een moment te zijn dat toegewijd is aan de </a:t>
            </a:r>
            <a:r>
              <a:rPr lang="nl-NL" dirty="0" err="1"/>
              <a:t>sign</a:t>
            </a:r>
            <a:r>
              <a:rPr lang="nl-NL" dirty="0"/>
              <a:t>-out. </a:t>
            </a:r>
          </a:p>
          <a:p>
            <a:pPr marL="342900" indent="-342900">
              <a:buFont typeface="Arial" panose="020B0604020202020204" pitchFamily="34" charset="0"/>
              <a:buChar char="•"/>
            </a:pPr>
            <a:endParaRPr lang="nl-NL" dirty="0"/>
          </a:p>
          <a:p>
            <a:r>
              <a:rPr lang="nl-NL" dirty="0"/>
              <a:t>Bijzondere omstandigheden </a:t>
            </a:r>
          </a:p>
          <a:p>
            <a:pPr marL="342900" indent="-342900">
              <a:buFont typeface="Arial" panose="020B0604020202020204" pitchFamily="34" charset="0"/>
              <a:buChar char="•"/>
            </a:pPr>
            <a:r>
              <a:rPr lang="nl-NL" dirty="0"/>
              <a:t>In geval van meerdere operateurs van verschillende specialisatiegebieden, dient er één hoofdoperateur te worden aangewezen. Deze is verantwoordelijk voor de </a:t>
            </a:r>
            <a:r>
              <a:rPr lang="nl-NL" dirty="0" err="1"/>
              <a:t>sign</a:t>
            </a:r>
            <a:r>
              <a:rPr lang="nl-NL" dirty="0"/>
              <a:t>-out. Deze dient zich te vergewissen van postoperatieve afspraken op het specialisatiegebied van de mede-operateur.  </a:t>
            </a:r>
          </a:p>
        </p:txBody>
      </p:sp>
    </p:spTree>
    <p:extLst>
      <p:ext uri="{BB962C8B-B14F-4D97-AF65-F5344CB8AC3E}">
        <p14:creationId xmlns:p14="http://schemas.microsoft.com/office/powerpoint/2010/main" val="25702622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497187" y="476672"/>
            <a:ext cx="9217024" cy="1296000"/>
          </a:xfrm>
        </p:spPr>
        <p:txBody>
          <a:bodyPr/>
          <a:lstStyle/>
          <a:p>
            <a:r>
              <a:rPr lang="nl-NL" sz="3200" dirty="0"/>
              <a:t>Wijziging stap 8: Einde procedure</a:t>
            </a:r>
            <a:br>
              <a:rPr lang="nl-NL" sz="3200" dirty="0"/>
            </a:br>
            <a:br>
              <a:rPr lang="nl-NL" sz="3200" dirty="0"/>
            </a:br>
            <a:r>
              <a:rPr lang="nl-NL" sz="2400" dirty="0"/>
              <a:t>Reflectie verrichte ingreep en vaststellen van postoperatieve afspraken</a:t>
            </a:r>
          </a:p>
        </p:txBody>
      </p:sp>
      <p:sp>
        <p:nvSpPr>
          <p:cNvPr id="2" name="Rechthoek 1"/>
          <p:cNvSpPr/>
          <p:nvPr/>
        </p:nvSpPr>
        <p:spPr>
          <a:xfrm>
            <a:off x="1181416" y="2852936"/>
            <a:ext cx="10513168" cy="3000821"/>
          </a:xfrm>
          <a:prstGeom prst="rect">
            <a:avLst/>
          </a:prstGeom>
        </p:spPr>
        <p:txBody>
          <a:bodyPr wrap="square">
            <a:spAutoFit/>
          </a:bodyPr>
          <a:lstStyle/>
          <a:p>
            <a:r>
              <a:rPr lang="nl-NL" dirty="0"/>
              <a:t>Bespreek ten minste de volgende onderwerpen met het operatieteam: </a:t>
            </a:r>
          </a:p>
          <a:p>
            <a:pPr marL="342900" indent="-342900">
              <a:buFont typeface="Arial" panose="020B0604020202020204" pitchFamily="34" charset="0"/>
              <a:buChar char="•"/>
            </a:pPr>
            <a:r>
              <a:rPr lang="nl-NL" dirty="0"/>
              <a:t>Welke procedure is er verricht en is deze naar verwachting verlopen? </a:t>
            </a:r>
          </a:p>
          <a:p>
            <a:pPr marL="342900" indent="-342900">
              <a:buFont typeface="Arial" panose="020B0604020202020204" pitchFamily="34" charset="0"/>
              <a:buChar char="•"/>
            </a:pPr>
            <a:r>
              <a:rPr lang="nl-NL" dirty="0"/>
              <a:t>Klopt de telling van het aantal gazen, instrumenten en disposables? </a:t>
            </a:r>
          </a:p>
          <a:p>
            <a:pPr marL="342900" indent="-342900">
              <a:buFont typeface="Arial" panose="020B0604020202020204" pitchFamily="34" charset="0"/>
              <a:buChar char="•"/>
            </a:pPr>
            <a:r>
              <a:rPr lang="nl-NL" dirty="0"/>
              <a:t>Zijn de preparaten juist gemerkt en gelabeld en zijn de relevante aanvragen ingevuld?* </a:t>
            </a:r>
          </a:p>
          <a:p>
            <a:pPr marL="342900" indent="-342900">
              <a:buFont typeface="Arial" panose="020B0604020202020204" pitchFamily="34" charset="0"/>
              <a:buChar char="•"/>
            </a:pPr>
            <a:r>
              <a:rPr lang="nl-NL" dirty="0"/>
              <a:t>Waren er materiële problemen? </a:t>
            </a:r>
          </a:p>
          <a:p>
            <a:pPr marL="342900" indent="-342900">
              <a:buFont typeface="Arial" panose="020B0604020202020204" pitchFamily="34" charset="0"/>
              <a:buChar char="•"/>
            </a:pPr>
            <a:r>
              <a:rPr lang="nl-NL" dirty="0"/>
              <a:t>Zijn er specifieke aandachtspunten voor de nazorg van de patiënt? </a:t>
            </a:r>
          </a:p>
          <a:p>
            <a:pPr marL="342900" indent="-342900">
              <a:buFont typeface="Arial" panose="020B0604020202020204" pitchFamily="34" charset="0"/>
              <a:buChar char="•"/>
            </a:pPr>
            <a:r>
              <a:rPr lang="nl-NL" dirty="0"/>
              <a:t>Naar welke afdeling wordt de patiënt overgeplaatst? </a:t>
            </a:r>
          </a:p>
          <a:p>
            <a:endParaRPr lang="nl-NL" dirty="0"/>
          </a:p>
          <a:p>
            <a:r>
              <a:rPr lang="nl-NL" dirty="0">
                <a:solidFill>
                  <a:srgbClr val="FF0000"/>
                </a:solidFill>
              </a:rPr>
              <a:t>Verantwoordelijk: operateur </a:t>
            </a:r>
          </a:p>
        </p:txBody>
      </p:sp>
    </p:spTree>
    <p:extLst>
      <p:ext uri="{BB962C8B-B14F-4D97-AF65-F5344CB8AC3E}">
        <p14:creationId xmlns:p14="http://schemas.microsoft.com/office/powerpoint/2010/main" val="399047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13011" y="1556648"/>
            <a:ext cx="10440000" cy="4320000"/>
          </a:xfrm>
        </p:spPr>
        <p:txBody>
          <a:bodyPr/>
          <a:lstStyle/>
          <a:p>
            <a:pPr marL="0" indent="0">
              <a:buNone/>
            </a:pPr>
            <a:r>
              <a:rPr lang="nl-NL" dirty="0"/>
              <a:t>Deze richtlijn beoogt het bevorderen van veilige zorg rondom alle perioperatieve trajecten (interventies waarbij anesthesiologische zorg gegeven wordt), waarbij de patiënt die dit traject doorloopt centraal staat. Het doel van de richtlijn is het optimaal laten verlopen van het pre-, per- en postoperatieve traject van de patiënt. De focus van de richtlijn is patiëntveiligheid en de inrichting en afstemming van het perioperatief traject. </a:t>
            </a:r>
          </a:p>
          <a:p>
            <a:pPr marL="0" indent="0">
              <a:buNone/>
            </a:pPr>
            <a:endParaRPr lang="nl-NL" dirty="0"/>
          </a:p>
          <a:p>
            <a:pPr marL="0" indent="0">
              <a:buNone/>
            </a:pPr>
            <a:r>
              <a:rPr lang="nl-NL" dirty="0"/>
              <a:t>De richtlijn is een organisatorische richtlijn en regelt geen medisch inhoudelijke zaken, die in andere richtlijnen worden geregeld.</a:t>
            </a:r>
          </a:p>
          <a:p>
            <a:pPr marL="0" indent="0">
              <a:buNone/>
            </a:pPr>
            <a:endParaRPr lang="nl-NL" dirty="0"/>
          </a:p>
          <a:p>
            <a:pPr marL="0" indent="0">
              <a:buNone/>
            </a:pPr>
            <a:r>
              <a:rPr lang="nl-NL" dirty="0"/>
              <a:t>De richtlijn geeft aanbevelingen wat minimaal noodzakelijk is om het traject veilig te doorlopen. Er zijn 8 stopmomenten, als check of het proces tot dat moment goed is doorlopen en het proces verder kan.</a:t>
            </a:r>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569195" y="260648"/>
            <a:ext cx="9289032" cy="1296000"/>
          </a:xfrm>
        </p:spPr>
        <p:txBody>
          <a:bodyPr/>
          <a:lstStyle/>
          <a:p>
            <a:r>
              <a:rPr lang="nl-NL" dirty="0"/>
              <a:t>Doel van de Richtlijn Perioperatief traject</a:t>
            </a:r>
          </a:p>
        </p:txBody>
      </p:sp>
    </p:spTree>
    <p:extLst>
      <p:ext uri="{BB962C8B-B14F-4D97-AF65-F5344CB8AC3E}">
        <p14:creationId xmlns:p14="http://schemas.microsoft.com/office/powerpoint/2010/main" val="41434568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641203" y="476672"/>
            <a:ext cx="9217024" cy="1296000"/>
          </a:xfrm>
        </p:spPr>
        <p:txBody>
          <a:bodyPr/>
          <a:lstStyle/>
          <a:p>
            <a:r>
              <a:rPr lang="nl-NL" sz="3200" dirty="0"/>
              <a:t>Wijziging stap 8: Einde procedure</a:t>
            </a:r>
            <a:br>
              <a:rPr lang="nl-NL" sz="3200" dirty="0"/>
            </a:br>
            <a:br>
              <a:rPr lang="nl-NL" sz="3200" dirty="0"/>
            </a:br>
            <a:r>
              <a:rPr lang="nl-NL" sz="3200" dirty="0"/>
              <a:t>Lokale protocollen en vastleggen informatie </a:t>
            </a:r>
            <a:r>
              <a:rPr lang="nl-NL" sz="3200" dirty="0" err="1"/>
              <a:t>sign</a:t>
            </a:r>
            <a:r>
              <a:rPr lang="nl-NL" sz="3200" dirty="0"/>
              <a:t>-out</a:t>
            </a:r>
          </a:p>
        </p:txBody>
      </p:sp>
      <p:sp>
        <p:nvSpPr>
          <p:cNvPr id="4" name="Rechthoek 3"/>
          <p:cNvSpPr/>
          <p:nvPr/>
        </p:nvSpPr>
        <p:spPr>
          <a:xfrm>
            <a:off x="336947" y="2276872"/>
            <a:ext cx="11521280" cy="3970318"/>
          </a:xfrm>
          <a:prstGeom prst="rect">
            <a:avLst/>
          </a:prstGeom>
        </p:spPr>
        <p:txBody>
          <a:bodyPr wrap="square">
            <a:spAutoFit/>
          </a:bodyPr>
          <a:lstStyle/>
          <a:p>
            <a:pPr marL="342900" indent="-342900">
              <a:buFont typeface="Arial" panose="020B0604020202020204" pitchFamily="34" charset="0"/>
              <a:buChar char="•"/>
            </a:pPr>
            <a:r>
              <a:rPr lang="nl-NL" dirty="0"/>
              <a:t>Het inlichten van patiënt en/of familie over de verrichte procedure dient ook in een protocol te zijn opgenomen. </a:t>
            </a:r>
          </a:p>
          <a:p>
            <a:pPr marL="342900" indent="-342900">
              <a:buFont typeface="Arial" panose="020B0604020202020204" pitchFamily="34" charset="0"/>
              <a:buChar char="•"/>
            </a:pPr>
            <a:r>
              <a:rPr lang="nl-NL" dirty="0"/>
              <a:t>Ten aanzien van afgenomen patiëntmateriaal dat ingestuurd wordt voor histologische, bacteriologische of andere analyses, dient een protocol te worden ingesteld, waarbij er sprake is van een dubbel check van zowel de markering en </a:t>
            </a:r>
            <a:r>
              <a:rPr lang="nl-NL" dirty="0" err="1"/>
              <a:t>labeling</a:t>
            </a:r>
            <a:r>
              <a:rPr lang="nl-NL" dirty="0"/>
              <a:t> van het verpakkingsmateriaal van het weefsel, als van de aanvraag. Tevens dient duidelijk te zijn wie de preparaten wegbrengt. </a:t>
            </a:r>
          </a:p>
          <a:p>
            <a:pPr marL="342900" indent="-342900">
              <a:buFont typeface="Arial" panose="020B0604020202020204" pitchFamily="34" charset="0"/>
              <a:buChar char="•"/>
            </a:pPr>
            <a:r>
              <a:rPr lang="nl-NL" dirty="0"/>
              <a:t>Tekortkomingen die voortvloeien uit de </a:t>
            </a:r>
            <a:r>
              <a:rPr lang="nl-NL" dirty="0" err="1"/>
              <a:t>sign</a:t>
            </a:r>
            <a:r>
              <a:rPr lang="nl-NL" dirty="0"/>
              <a:t>-out dienen volgens een protocol verzameld en besproken te worden, zodat er verbetermaatregelen genomen kunnen worden. </a:t>
            </a:r>
          </a:p>
          <a:p>
            <a:pPr marL="342900" indent="-342900">
              <a:buFont typeface="Arial" panose="020B0604020202020204" pitchFamily="34" charset="0"/>
              <a:buChar char="•"/>
            </a:pPr>
            <a:r>
              <a:rPr lang="nl-NL" dirty="0"/>
              <a:t>Registreer het uitvoeren van de </a:t>
            </a:r>
            <a:r>
              <a:rPr lang="nl-NL" dirty="0" err="1"/>
              <a:t>sign</a:t>
            </a:r>
            <a:r>
              <a:rPr lang="nl-NL" dirty="0"/>
              <a:t>-out procedure en leg daarbij in het patiëntendossier vast dat de </a:t>
            </a:r>
            <a:r>
              <a:rPr lang="nl-NL" dirty="0" err="1"/>
              <a:t>sign</a:t>
            </a:r>
            <a:r>
              <a:rPr lang="nl-NL" dirty="0"/>
              <a:t>-out procedure is uitgevoerd. </a:t>
            </a:r>
          </a:p>
          <a:p>
            <a:endParaRPr lang="nl-NL" dirty="0"/>
          </a:p>
          <a:p>
            <a:r>
              <a:rPr lang="nl-NL" dirty="0">
                <a:solidFill>
                  <a:srgbClr val="FF0000"/>
                </a:solidFill>
              </a:rPr>
              <a:t>Verantwoordelijk: operateur en anesthesioloog </a:t>
            </a:r>
          </a:p>
        </p:txBody>
      </p:sp>
    </p:spTree>
    <p:extLst>
      <p:ext uri="{BB962C8B-B14F-4D97-AF65-F5344CB8AC3E}">
        <p14:creationId xmlns:p14="http://schemas.microsoft.com/office/powerpoint/2010/main" val="24150449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9: Patiënt verlaat de operatiekamer</a:t>
            </a:r>
          </a:p>
        </p:txBody>
      </p:sp>
      <p:sp>
        <p:nvSpPr>
          <p:cNvPr id="4" name="Rechthoek 3"/>
          <p:cNvSpPr/>
          <p:nvPr/>
        </p:nvSpPr>
        <p:spPr>
          <a:xfrm>
            <a:off x="2655276" y="2132856"/>
            <a:ext cx="9073008" cy="4031873"/>
          </a:xfrm>
          <a:prstGeom prst="rect">
            <a:avLst/>
          </a:prstGeom>
        </p:spPr>
        <p:txBody>
          <a:bodyPr wrap="square">
            <a:spAutoFit/>
          </a:bodyPr>
          <a:lstStyle/>
          <a:p>
            <a:r>
              <a:rPr lang="nl-NL" sz="1600" dirty="0"/>
              <a:t>Transport van de patiënt:</a:t>
            </a:r>
          </a:p>
          <a:p>
            <a:r>
              <a:rPr lang="nl-NL" sz="1600" dirty="0"/>
              <a:t>Het transport van de patiënt van de operatiekamer naar de </a:t>
            </a:r>
            <a:r>
              <a:rPr lang="nl-NL" sz="1600" dirty="0" err="1"/>
              <a:t>verkoeverafdeling</a:t>
            </a:r>
            <a:r>
              <a:rPr lang="nl-NL" sz="1600" dirty="0"/>
              <a:t> wordt verricht volgens lokaal protocol en door twee personen onder wie ten minste een anesthesioloog of anesthesiemedewerker. De anesthesioloog of anesthesiemedewerker moet volledig geïnformeerd zijn en aanwezig zijn geweest bij </a:t>
            </a:r>
            <a:r>
              <a:rPr lang="nl-NL" sz="1600" dirty="0" err="1"/>
              <a:t>sign</a:t>
            </a:r>
            <a:r>
              <a:rPr lang="nl-NL" sz="1600" dirty="0"/>
              <a:t>‐out op de operatiekamer.</a:t>
            </a:r>
          </a:p>
          <a:p>
            <a:endParaRPr lang="nl-NL" sz="1600" dirty="0"/>
          </a:p>
          <a:p>
            <a:r>
              <a:rPr lang="nl-NL" sz="1600" dirty="0"/>
              <a:t>Eisen aanwezigheid bij transport:</a:t>
            </a:r>
          </a:p>
          <a:p>
            <a:pPr lvl="1"/>
            <a:r>
              <a:rPr lang="nl-NL" sz="1600" dirty="0"/>
              <a:t>• Naar </a:t>
            </a:r>
            <a:r>
              <a:rPr lang="nl-NL" sz="1600" dirty="0" err="1"/>
              <a:t>verkoeverafdeling</a:t>
            </a:r>
            <a:r>
              <a:rPr lang="nl-NL" sz="1600" dirty="0"/>
              <a:t>: tenminste de anesthesioloog óf anesthesiemedewerker</a:t>
            </a:r>
          </a:p>
          <a:p>
            <a:pPr lvl="1"/>
            <a:r>
              <a:rPr lang="nl-NL" sz="1600" dirty="0"/>
              <a:t>• Naar MC, CCU of PACU: anesthesioloog</a:t>
            </a:r>
          </a:p>
          <a:p>
            <a:pPr lvl="1"/>
            <a:r>
              <a:rPr lang="nl-NL" sz="1600" dirty="0"/>
              <a:t>• Naar IC: anesthesioloog én operateur of diens plaatsvervanger</a:t>
            </a:r>
          </a:p>
          <a:p>
            <a:r>
              <a:rPr lang="nl-NL" sz="1600" dirty="0">
                <a:solidFill>
                  <a:srgbClr val="FF0000"/>
                </a:solidFill>
              </a:rPr>
              <a:t>Verantwoordelijk: anesthesioloog</a:t>
            </a:r>
          </a:p>
          <a:p>
            <a:endParaRPr lang="nl-NL" sz="1600" dirty="0"/>
          </a:p>
          <a:p>
            <a:r>
              <a:rPr lang="nl-NL" sz="1600" dirty="0"/>
              <a:t>Communicatie ontvangende afdeling:</a:t>
            </a:r>
          </a:p>
          <a:p>
            <a:r>
              <a:rPr lang="nl-NL" sz="1600" dirty="0"/>
              <a:t>Communiceer tijdig over de te verwachten aankomsttijd en de benodigde voorzorgsmaatregelen die getroffen moeten worden met de afdeling van bestemming.</a:t>
            </a:r>
          </a:p>
          <a:p>
            <a:r>
              <a:rPr lang="nl-NL" sz="1600" dirty="0">
                <a:solidFill>
                  <a:srgbClr val="FF0000"/>
                </a:solidFill>
              </a:rPr>
              <a:t>Verantwoordelijk: anesthesioloog</a:t>
            </a:r>
          </a:p>
        </p:txBody>
      </p:sp>
    </p:spTree>
    <p:extLst>
      <p:ext uri="{BB962C8B-B14F-4D97-AF65-F5344CB8AC3E}">
        <p14:creationId xmlns:p14="http://schemas.microsoft.com/office/powerpoint/2010/main" val="2070685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9</a:t>
            </a:r>
            <a:r>
              <a:rPr lang="nl-NL"/>
              <a:t>: Patiënt </a:t>
            </a:r>
            <a:r>
              <a:rPr lang="nl-NL" dirty="0"/>
              <a:t>verlaat de operatiekamer</a:t>
            </a:r>
          </a:p>
        </p:txBody>
      </p:sp>
      <p:sp>
        <p:nvSpPr>
          <p:cNvPr id="4" name="Rechthoek 3"/>
          <p:cNvSpPr/>
          <p:nvPr/>
        </p:nvSpPr>
        <p:spPr>
          <a:xfrm>
            <a:off x="2672907" y="2204864"/>
            <a:ext cx="8460882" cy="3046988"/>
          </a:xfrm>
          <a:prstGeom prst="rect">
            <a:avLst/>
          </a:prstGeom>
        </p:spPr>
        <p:txBody>
          <a:bodyPr wrap="square">
            <a:spAutoFit/>
          </a:bodyPr>
          <a:lstStyle/>
          <a:p>
            <a:r>
              <a:rPr lang="nl-NL" sz="1600" dirty="0"/>
              <a:t>Beschikbaarheid voorlopig operatieverslag</a:t>
            </a:r>
          </a:p>
          <a:p>
            <a:r>
              <a:rPr lang="nl-NL" sz="1600" dirty="0"/>
              <a:t>Stel een voorlopig OK-verslag (operatie- en anesthesieverslag) beschikbaar ten tijde dat de patiënt het operatiecomplex verlaat.</a:t>
            </a:r>
          </a:p>
          <a:p>
            <a:r>
              <a:rPr lang="nl-NL" sz="1600" dirty="0">
                <a:solidFill>
                  <a:srgbClr val="FF0000"/>
                </a:solidFill>
              </a:rPr>
              <a:t>Verantwoordelijk: operateur en anesthesioloog</a:t>
            </a:r>
          </a:p>
          <a:p>
            <a:endParaRPr lang="nl-NL" sz="1600" dirty="0"/>
          </a:p>
          <a:p>
            <a:r>
              <a:rPr lang="nl-NL" sz="1600" dirty="0"/>
              <a:t>Protocollen</a:t>
            </a:r>
          </a:p>
          <a:p>
            <a:r>
              <a:rPr lang="nl-NL" sz="1600" dirty="0"/>
              <a:t>De volgende zaken dienen in protocollen te worden vastgelegd:</a:t>
            </a:r>
          </a:p>
          <a:p>
            <a:pPr lvl="1"/>
            <a:r>
              <a:rPr lang="nl-NL" sz="1600" dirty="0"/>
              <a:t>• Bereikbaarheid van teamleden of diens vervangers (24/7).</a:t>
            </a:r>
          </a:p>
          <a:p>
            <a:pPr lvl="1"/>
            <a:r>
              <a:rPr lang="nl-NL" sz="1600" dirty="0"/>
              <a:t>• Bewaking en voorzorgsmaatregelen tijdens patiënten transport.</a:t>
            </a:r>
          </a:p>
          <a:p>
            <a:pPr lvl="1"/>
            <a:r>
              <a:rPr lang="nl-NL" sz="1600" dirty="0"/>
              <a:t>• Timing, wijze en de inhoud van de communicatie met de ontvangende afdeling.</a:t>
            </a:r>
          </a:p>
          <a:p>
            <a:pPr lvl="1"/>
            <a:r>
              <a:rPr lang="nl-NL" sz="1600" dirty="0"/>
              <a:t>• Totstandkoming van het operatieverslag.</a:t>
            </a:r>
          </a:p>
          <a:p>
            <a:r>
              <a:rPr lang="nl-NL" sz="1600" dirty="0">
                <a:solidFill>
                  <a:srgbClr val="FF0000"/>
                </a:solidFill>
              </a:rPr>
              <a:t>Verantwoordelijk: operateur en anesthesioloog</a:t>
            </a:r>
          </a:p>
        </p:txBody>
      </p:sp>
    </p:spTree>
    <p:extLst>
      <p:ext uri="{BB962C8B-B14F-4D97-AF65-F5344CB8AC3E}">
        <p14:creationId xmlns:p14="http://schemas.microsoft.com/office/powerpoint/2010/main" val="1648741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8784976" cy="1296000"/>
          </a:xfrm>
        </p:spPr>
        <p:txBody>
          <a:bodyPr/>
          <a:lstStyle/>
          <a:p>
            <a:r>
              <a:rPr lang="nl-NL" sz="3200" dirty="0"/>
              <a:t>Wijziging stap 9: Patiënt verlaat de operatiekamer</a:t>
            </a:r>
          </a:p>
        </p:txBody>
      </p:sp>
      <p:sp>
        <p:nvSpPr>
          <p:cNvPr id="4" name="Rechthoek 3"/>
          <p:cNvSpPr/>
          <p:nvPr/>
        </p:nvSpPr>
        <p:spPr>
          <a:xfrm>
            <a:off x="1057027" y="2276872"/>
            <a:ext cx="10513167" cy="4616648"/>
          </a:xfrm>
          <a:prstGeom prst="rect">
            <a:avLst/>
          </a:prstGeom>
        </p:spPr>
        <p:txBody>
          <a:bodyPr wrap="square">
            <a:spAutoFit/>
          </a:bodyPr>
          <a:lstStyle/>
          <a:p>
            <a:pPr marL="342900" indent="-342900">
              <a:buFont typeface="Arial" panose="020B0604020202020204" pitchFamily="34" charset="0"/>
              <a:buChar char="•"/>
            </a:pPr>
            <a:r>
              <a:rPr lang="nl-NL" dirty="0"/>
              <a:t>De noodzaak tot aanwezigheid van leden van het operatieteam bij het transport, hangt af van het vooraf ingeschatte risico voor de patiënt. </a:t>
            </a:r>
          </a:p>
          <a:p>
            <a:pPr marL="342900" indent="-342900">
              <a:buFont typeface="Arial" panose="020B0604020202020204" pitchFamily="34" charset="0"/>
              <a:buChar char="•"/>
            </a:pPr>
            <a:r>
              <a:rPr lang="nl-NL" dirty="0"/>
              <a:t>Het transport van een net geopereerde patiënt dient door minstens twee personen te worden uitgevoerd. Voor patiënten met als bestemming </a:t>
            </a:r>
            <a:r>
              <a:rPr lang="nl-NL" dirty="0" err="1"/>
              <a:t>verkoever</a:t>
            </a:r>
            <a:r>
              <a:rPr lang="nl-NL" dirty="0"/>
              <a:t>, dient minstens de anesthesioloog of anesthesiemedewerker aanwezig te zijn bij het transport. Voor het transport naar de Intensive Care, </a:t>
            </a:r>
            <a:r>
              <a:rPr lang="nl-NL" dirty="0" err="1"/>
              <a:t>Cardiac</a:t>
            </a:r>
            <a:r>
              <a:rPr lang="nl-NL" dirty="0"/>
              <a:t> Care Unit of Post-Anaesthesia Care Unit dient de anesthesioloog zelf mee te gaan en dient dit team uitgebreid te worden met de operateur of diens plaatsvervanger. </a:t>
            </a:r>
          </a:p>
          <a:p>
            <a:endParaRPr lang="nl-NL" dirty="0"/>
          </a:p>
          <a:p>
            <a:r>
              <a:rPr lang="nl-NL" dirty="0">
                <a:solidFill>
                  <a:srgbClr val="FF0000"/>
                </a:solidFill>
              </a:rPr>
              <a:t>Verantwoordelijkheid </a:t>
            </a:r>
          </a:p>
          <a:p>
            <a:pPr marL="342900" indent="-342900">
              <a:buFont typeface="Arial" panose="020B0604020202020204" pitchFamily="34" charset="0"/>
              <a:buChar char="•"/>
            </a:pPr>
            <a:r>
              <a:rPr lang="nl-NL" dirty="0">
                <a:solidFill>
                  <a:srgbClr val="FF0000"/>
                </a:solidFill>
              </a:rPr>
              <a:t>De eindverantwoordelijkheid van het transport ligt bij de anesthesioloog. </a:t>
            </a:r>
          </a:p>
          <a:p>
            <a:pPr marL="342900" indent="-342900">
              <a:buFont typeface="Arial" panose="020B0604020202020204" pitchFamily="34" charset="0"/>
              <a:buChar char="•"/>
            </a:pPr>
            <a:r>
              <a:rPr lang="nl-NL" dirty="0">
                <a:solidFill>
                  <a:srgbClr val="FF0000"/>
                </a:solidFill>
              </a:rPr>
              <a:t>De eindverantwoordelijkheid voor het operatieverslag ligt bij de operateur. </a:t>
            </a:r>
          </a:p>
          <a:p>
            <a:pPr marL="342900" indent="-342900">
              <a:buFont typeface="Arial" panose="020B0604020202020204" pitchFamily="34" charset="0"/>
              <a:buChar char="•"/>
            </a:pPr>
            <a:r>
              <a:rPr lang="nl-NL" dirty="0">
                <a:solidFill>
                  <a:srgbClr val="FF0000"/>
                </a:solidFill>
              </a:rPr>
              <a:t>De anesthesioloog kan medeverantwoordelijk worden gesteld voor het anesthesiologisch deel van het verslag (naar gelang lokale afspraken). </a:t>
            </a:r>
          </a:p>
        </p:txBody>
      </p:sp>
    </p:spTree>
    <p:extLst>
      <p:ext uri="{BB962C8B-B14F-4D97-AF65-F5344CB8AC3E}">
        <p14:creationId xmlns:p14="http://schemas.microsoft.com/office/powerpoint/2010/main" val="19251345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188640"/>
            <a:ext cx="8784976" cy="1296000"/>
          </a:xfrm>
        </p:spPr>
        <p:txBody>
          <a:bodyPr/>
          <a:lstStyle/>
          <a:p>
            <a:r>
              <a:rPr lang="nl-NL" sz="3200" dirty="0"/>
              <a:t>Wijziging stap 9: Patiënt verlaat de operatiekamer</a:t>
            </a:r>
            <a:br>
              <a:rPr lang="nl-NL" sz="3200" dirty="0"/>
            </a:br>
            <a:br>
              <a:rPr lang="nl-NL" sz="3200" dirty="0"/>
            </a:br>
            <a:r>
              <a:rPr lang="nl-NL" sz="3200" dirty="0"/>
              <a:t>Lokale protocollen</a:t>
            </a:r>
          </a:p>
        </p:txBody>
      </p:sp>
      <p:sp>
        <p:nvSpPr>
          <p:cNvPr id="2" name="Rechthoek 1"/>
          <p:cNvSpPr/>
          <p:nvPr/>
        </p:nvSpPr>
        <p:spPr>
          <a:xfrm>
            <a:off x="264939" y="1595021"/>
            <a:ext cx="11737303" cy="5262979"/>
          </a:xfrm>
          <a:prstGeom prst="rect">
            <a:avLst/>
          </a:prstGeom>
        </p:spPr>
        <p:txBody>
          <a:bodyPr wrap="square">
            <a:spAutoFit/>
          </a:bodyPr>
          <a:lstStyle/>
          <a:p>
            <a:pPr marL="342900" indent="-342900">
              <a:buFont typeface="Arial" panose="020B0604020202020204" pitchFamily="34" charset="0"/>
              <a:buChar char="•"/>
            </a:pPr>
            <a:r>
              <a:rPr lang="nl-NL" dirty="0"/>
              <a:t>Een voorlopig operatieverslag dient voor het vertrek van de patiënt van het operatiecomplex gereed te zijn en toegankelijk voor degene die verantwoordelijk is voor de postoperatieve zorg.</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dient duidelijk te zijn, hoe teamleden of hun dienstdoende collega’s te bereiken zijn (24/7), in het geval van vragen over het postoperatief beloop.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dienen heldere protocollen voor beleid te zijn ten aanzien van bewaking en voorzorgsmaatregelen tijdens transport (zoals het omhoog zetten van bedhekken, vrijmaken van gangpaden, meenemen van medicatie, et cetera).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dient duidelijk te zijn hoe lang voordat de patiënt de operatiekamer verlaat, de komst van de patiënt gecommuniceerd moet worden met de ontvangende afdeling, op welke wijze deze communicatie gaat en wat er gecommuniceerd wordt.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dient afgesproken te zijn hoe het operatieverslag tot stand komt en of het anesthesiologisch verslag hier deel van uitmaakt. </a:t>
            </a:r>
          </a:p>
        </p:txBody>
      </p:sp>
    </p:spTree>
    <p:extLst>
      <p:ext uri="{BB962C8B-B14F-4D97-AF65-F5344CB8AC3E}">
        <p14:creationId xmlns:p14="http://schemas.microsoft.com/office/powerpoint/2010/main" val="33441153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10: </a:t>
            </a:r>
            <a:r>
              <a:rPr lang="nl-NL" dirty="0" err="1"/>
              <a:t>Verkoeverafdeling</a:t>
            </a:r>
            <a:endParaRPr lang="nl-NL" dirty="0"/>
          </a:p>
        </p:txBody>
      </p:sp>
      <p:sp>
        <p:nvSpPr>
          <p:cNvPr id="5" name="Rechthoek 4"/>
          <p:cNvSpPr/>
          <p:nvPr/>
        </p:nvSpPr>
        <p:spPr>
          <a:xfrm>
            <a:off x="2672907" y="1837609"/>
            <a:ext cx="9011183" cy="4770537"/>
          </a:xfrm>
          <a:prstGeom prst="rect">
            <a:avLst/>
          </a:prstGeom>
        </p:spPr>
        <p:txBody>
          <a:bodyPr wrap="square">
            <a:spAutoFit/>
          </a:bodyPr>
          <a:lstStyle/>
          <a:p>
            <a:r>
              <a:rPr lang="nl-NL" sz="1600" dirty="0"/>
              <a:t>Randvoorwaarden verkoeverkamer/PACU</a:t>
            </a:r>
          </a:p>
          <a:p>
            <a:r>
              <a:rPr lang="nl-NL" sz="1600" dirty="0"/>
              <a:t>Zorg voor zodanige openingstijden dat de </a:t>
            </a:r>
            <a:r>
              <a:rPr lang="nl-NL" sz="1600" dirty="0" err="1"/>
              <a:t>verkoeverafdeling</a:t>
            </a:r>
            <a:r>
              <a:rPr lang="nl-NL" sz="1600" dirty="0"/>
              <a:t> alle electieve patiënten</a:t>
            </a:r>
          </a:p>
          <a:p>
            <a:r>
              <a:rPr lang="nl-NL" sz="1600" dirty="0"/>
              <a:t>postoperatief kan opvangen.</a:t>
            </a:r>
          </a:p>
          <a:p>
            <a:r>
              <a:rPr lang="nl-NL" sz="1600" dirty="0"/>
              <a:t>Voor patiënten die intensieve bewaking en/of behandeling behoeven gedurende naar</a:t>
            </a:r>
          </a:p>
          <a:p>
            <a:r>
              <a:rPr lang="nl-NL" sz="1600" dirty="0"/>
              <a:t>verwachting maximaal 24 uur*, is een post‐</a:t>
            </a:r>
            <a:r>
              <a:rPr lang="nl-NL" sz="1600" dirty="0" err="1"/>
              <a:t>anesthesia</a:t>
            </a:r>
            <a:r>
              <a:rPr lang="nl-NL" sz="1600" dirty="0"/>
              <a:t> care unit (PACU) een goede oplossing.</a:t>
            </a:r>
          </a:p>
          <a:p>
            <a:pPr lvl="1"/>
            <a:r>
              <a:rPr lang="nl-NL" sz="1600" dirty="0"/>
              <a:t>* Maximale tijdsduur afhankelijk van lokale afspraken.</a:t>
            </a:r>
          </a:p>
          <a:p>
            <a:r>
              <a:rPr lang="nl-NL" sz="1600" dirty="0">
                <a:solidFill>
                  <a:srgbClr val="FF0000"/>
                </a:solidFill>
              </a:rPr>
              <a:t>Verantwoordelijk: anesthesioloog</a:t>
            </a:r>
          </a:p>
          <a:p>
            <a:endParaRPr lang="nl-NL" sz="1600" dirty="0"/>
          </a:p>
          <a:p>
            <a:r>
              <a:rPr lang="nl-NL" sz="1600" dirty="0"/>
              <a:t>Aankomst op de </a:t>
            </a:r>
            <a:r>
              <a:rPr lang="nl-NL" sz="1600" dirty="0" err="1"/>
              <a:t>verkoeverafdeling</a:t>
            </a:r>
            <a:r>
              <a:rPr lang="nl-NL" sz="1600" dirty="0"/>
              <a:t> (verkoeverkamer/MC/IC)</a:t>
            </a:r>
          </a:p>
          <a:p>
            <a:r>
              <a:rPr lang="nl-NL" sz="1600" dirty="0"/>
              <a:t>Draag de volgende gegevens/zorg over voor een gestructureerde overdracht:</a:t>
            </a:r>
          </a:p>
          <a:p>
            <a:pPr lvl="1"/>
            <a:r>
              <a:rPr lang="nl-NL" sz="1600" dirty="0"/>
              <a:t>• gegevens over de patiënt, de operatie en de anesthesie</a:t>
            </a:r>
          </a:p>
          <a:p>
            <a:pPr lvl="1"/>
            <a:r>
              <a:rPr lang="nl-NL" sz="1600" dirty="0"/>
              <a:t>• relevante items van de </a:t>
            </a:r>
            <a:r>
              <a:rPr lang="nl-NL" sz="1600" dirty="0" err="1"/>
              <a:t>sign</a:t>
            </a:r>
            <a:r>
              <a:rPr lang="nl-NL" sz="1600" dirty="0"/>
              <a:t>‐out op OK</a:t>
            </a:r>
          </a:p>
          <a:p>
            <a:pPr lvl="1"/>
            <a:r>
              <a:rPr lang="nl-NL" sz="1600" dirty="0"/>
              <a:t>• het verpleegkundig en medisch beleid op de </a:t>
            </a:r>
            <a:r>
              <a:rPr lang="nl-NL" sz="1600" dirty="0" err="1"/>
              <a:t>verkoeverafdeling</a:t>
            </a:r>
            <a:endParaRPr lang="nl-NL" sz="1600" dirty="0"/>
          </a:p>
          <a:p>
            <a:pPr lvl="1"/>
            <a:r>
              <a:rPr lang="nl-NL" sz="1600" dirty="0"/>
              <a:t>• bijzonderheden</a:t>
            </a:r>
          </a:p>
          <a:p>
            <a:r>
              <a:rPr lang="nl-NL" sz="1600" dirty="0"/>
              <a:t>Eisen aanwezigheid bij overdracht:</a:t>
            </a:r>
          </a:p>
          <a:p>
            <a:pPr lvl="1"/>
            <a:r>
              <a:rPr lang="nl-NL" sz="1600" dirty="0"/>
              <a:t>• </a:t>
            </a:r>
            <a:r>
              <a:rPr lang="nl-NL" sz="1600" dirty="0" err="1"/>
              <a:t>Verkoever</a:t>
            </a:r>
            <a:r>
              <a:rPr lang="nl-NL" sz="1600" dirty="0"/>
              <a:t>: tenminste de anesthesioloog óf anesthesiemedewerker</a:t>
            </a:r>
          </a:p>
          <a:p>
            <a:pPr lvl="1"/>
            <a:r>
              <a:rPr lang="nl-NL" sz="1600" dirty="0"/>
              <a:t>• MC, CCU of PACU: anesthesioloog</a:t>
            </a:r>
          </a:p>
          <a:p>
            <a:pPr lvl="1"/>
            <a:r>
              <a:rPr lang="nl-NL" sz="1600" dirty="0"/>
              <a:t>• IC: anesthesioloog én operateur of diens plaatsvervanger</a:t>
            </a:r>
          </a:p>
          <a:p>
            <a:r>
              <a:rPr lang="nl-NL" sz="1600" dirty="0">
                <a:solidFill>
                  <a:srgbClr val="FF0000"/>
                </a:solidFill>
              </a:rPr>
              <a:t>Verantwoordelijk: operateur voor het chirurgische gedeelte.</a:t>
            </a:r>
          </a:p>
        </p:txBody>
      </p:sp>
    </p:spTree>
    <p:extLst>
      <p:ext uri="{BB962C8B-B14F-4D97-AF65-F5344CB8AC3E}">
        <p14:creationId xmlns:p14="http://schemas.microsoft.com/office/powerpoint/2010/main" val="28037326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980728"/>
            <a:ext cx="7560840" cy="1151984"/>
          </a:xfrm>
        </p:spPr>
        <p:txBody>
          <a:bodyPr/>
          <a:lstStyle/>
          <a:p>
            <a:r>
              <a:rPr lang="nl-NL" dirty="0"/>
              <a:t>Stap 10: </a:t>
            </a:r>
            <a:r>
              <a:rPr lang="nl-NL" dirty="0" err="1"/>
              <a:t>Verkoeverafdeling</a:t>
            </a:r>
            <a:br>
              <a:rPr lang="nl-NL" dirty="0"/>
            </a:br>
            <a:br>
              <a:rPr lang="nl-NL" dirty="0"/>
            </a:br>
            <a:r>
              <a:rPr lang="nl-NL" dirty="0">
                <a:solidFill>
                  <a:srgbClr val="FF0000"/>
                </a:solidFill>
              </a:rPr>
              <a:t>Stopmoment 7</a:t>
            </a:r>
          </a:p>
        </p:txBody>
      </p:sp>
      <p:sp>
        <p:nvSpPr>
          <p:cNvPr id="5" name="Rechthoek 4"/>
          <p:cNvSpPr/>
          <p:nvPr/>
        </p:nvSpPr>
        <p:spPr>
          <a:xfrm>
            <a:off x="2497187" y="2780928"/>
            <a:ext cx="8880126" cy="3539430"/>
          </a:xfrm>
          <a:prstGeom prst="rect">
            <a:avLst/>
          </a:prstGeom>
        </p:spPr>
        <p:txBody>
          <a:bodyPr wrap="square">
            <a:spAutoFit/>
          </a:bodyPr>
          <a:lstStyle/>
          <a:p>
            <a:r>
              <a:rPr lang="nl-NL" sz="1600" dirty="0"/>
              <a:t>Ontslag </a:t>
            </a:r>
            <a:r>
              <a:rPr lang="nl-NL" sz="1600" dirty="0" err="1"/>
              <a:t>verkoeverafdeling</a:t>
            </a:r>
            <a:endParaRPr lang="nl-NL" sz="1600" dirty="0"/>
          </a:p>
          <a:p>
            <a:r>
              <a:rPr lang="nl-NL" sz="1600" dirty="0"/>
              <a:t>Controleer voordat de patiënt de </a:t>
            </a:r>
            <a:r>
              <a:rPr lang="nl-NL" sz="1600" dirty="0" err="1"/>
              <a:t>verkoever</a:t>
            </a:r>
            <a:r>
              <a:rPr lang="nl-NL" sz="1600" dirty="0"/>
              <a:t> verlaat de toestand van de patiënt aan de hand van de volgende criteria:</a:t>
            </a:r>
          </a:p>
          <a:p>
            <a:pPr lvl="1"/>
            <a:r>
              <a:rPr lang="nl-NL" sz="1600" dirty="0"/>
              <a:t>• ontslagscore is goed volgens de lokale criteria. In geval van verblijf op IC of MC gelden de daar vigerende ontslagcriteria</a:t>
            </a:r>
          </a:p>
          <a:p>
            <a:pPr lvl="1"/>
            <a:r>
              <a:rPr lang="nl-NL" sz="1600" dirty="0"/>
              <a:t>• pijnscore is acceptabel volgens de lokale criteria</a:t>
            </a:r>
          </a:p>
          <a:p>
            <a:pPr lvl="1"/>
            <a:r>
              <a:rPr lang="nl-NL" sz="1600" dirty="0"/>
              <a:t>• essentiële informatie uit het OK verslag is beschikbaar (bij voorkeur bij verlaten van de operatiekamer, doch uiterlijk einde dienst)</a:t>
            </a:r>
          </a:p>
          <a:p>
            <a:pPr lvl="1"/>
            <a:r>
              <a:rPr lang="nl-NL" sz="1600" dirty="0"/>
              <a:t>• een gestructureerde overdracht heeft plaatsgevonden tussen de recoveryverpleegkundige en de afdelingsverpleegkundige aan de hand van een checklist</a:t>
            </a:r>
          </a:p>
          <a:p>
            <a:endParaRPr lang="nl-NL" sz="1600" dirty="0"/>
          </a:p>
          <a:p>
            <a:r>
              <a:rPr lang="nl-NL" sz="1600" dirty="0"/>
              <a:t>Overleg met de medisch inhoudelijk verantwoordelijke en onderneem actie wanneer niet aan alle criteria is voldaan.</a:t>
            </a:r>
          </a:p>
          <a:p>
            <a:r>
              <a:rPr lang="nl-NL" sz="1600" dirty="0">
                <a:solidFill>
                  <a:srgbClr val="FF0000"/>
                </a:solidFill>
              </a:rPr>
              <a:t>Verantwoordelijk: anesthesioloog en operateur</a:t>
            </a:r>
          </a:p>
        </p:txBody>
      </p:sp>
    </p:spTree>
    <p:extLst>
      <p:ext uri="{BB962C8B-B14F-4D97-AF65-F5344CB8AC3E}">
        <p14:creationId xmlns:p14="http://schemas.microsoft.com/office/powerpoint/2010/main" val="22737676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10: </a:t>
            </a:r>
            <a:r>
              <a:rPr lang="nl-NL" dirty="0" err="1"/>
              <a:t>Verkoeverafdeling</a:t>
            </a:r>
            <a:endParaRPr lang="nl-NL" dirty="0"/>
          </a:p>
        </p:txBody>
      </p:sp>
      <p:sp>
        <p:nvSpPr>
          <p:cNvPr id="4" name="Rechthoek 3"/>
          <p:cNvSpPr/>
          <p:nvPr/>
        </p:nvSpPr>
        <p:spPr>
          <a:xfrm>
            <a:off x="1489075" y="1617723"/>
            <a:ext cx="10278236" cy="5262979"/>
          </a:xfrm>
          <a:prstGeom prst="rect">
            <a:avLst/>
          </a:prstGeom>
        </p:spPr>
        <p:txBody>
          <a:bodyPr wrap="square">
            <a:spAutoFit/>
          </a:bodyPr>
          <a:lstStyle/>
          <a:p>
            <a:r>
              <a:rPr lang="nl-NL" sz="1400" dirty="0"/>
              <a:t>Overdracht van de verkoeverkamer naar de verpleegafdeling</a:t>
            </a:r>
          </a:p>
          <a:p>
            <a:r>
              <a:rPr lang="nl-NL" sz="1400" dirty="0"/>
              <a:t>Zorg voor een gestructureerde overdracht van de </a:t>
            </a:r>
            <a:r>
              <a:rPr lang="nl-NL" sz="1400" dirty="0" err="1"/>
              <a:t>verkoever</a:t>
            </a:r>
            <a:r>
              <a:rPr lang="nl-NL" sz="1400" dirty="0"/>
              <a:t> naar de verpleegafdeling tussen de recoveryverpleegkundige en de afdelingsverpleegkundige. Minimaal de volgende gegevens worden overgedragen:</a:t>
            </a:r>
          </a:p>
          <a:p>
            <a:pPr lvl="1"/>
            <a:r>
              <a:rPr lang="nl-NL" sz="1400" dirty="0"/>
              <a:t>• gegevens over de patiënt, de operatie en de anesthesie</a:t>
            </a:r>
          </a:p>
          <a:p>
            <a:pPr lvl="1"/>
            <a:r>
              <a:rPr lang="nl-NL" sz="1400" dirty="0"/>
              <a:t>• relevante items van de </a:t>
            </a:r>
            <a:r>
              <a:rPr lang="nl-NL" sz="1400" dirty="0" err="1"/>
              <a:t>sign</a:t>
            </a:r>
            <a:r>
              <a:rPr lang="nl-NL" sz="1400" dirty="0"/>
              <a:t>‐out op OK aan de hand van de checklist</a:t>
            </a:r>
          </a:p>
          <a:p>
            <a:pPr lvl="1"/>
            <a:r>
              <a:rPr lang="nl-NL" sz="1400" dirty="0"/>
              <a:t>• ontslagscore (of reguliere ontslagcriteria van IC/MC/CCU/PACU) en pijnscore</a:t>
            </a:r>
          </a:p>
          <a:p>
            <a:pPr lvl="1"/>
            <a:r>
              <a:rPr lang="nl-NL" sz="1400" dirty="0"/>
              <a:t>• beloop en veranderingen in beleid met betrekking tot de recoveryperiode</a:t>
            </a:r>
          </a:p>
          <a:p>
            <a:pPr lvl="1"/>
            <a:r>
              <a:rPr lang="nl-NL" sz="1400" dirty="0"/>
              <a:t>• wijzigingen ten opzichte van de preoperatieve medicatieopdrachten inclusief de reden van wijziging; waarbij de antistolling apart benoemd wordt.</a:t>
            </a:r>
          </a:p>
          <a:p>
            <a:r>
              <a:rPr lang="nl-NL" sz="1400" dirty="0"/>
              <a:t>Leg tenminste vast in het patiënten dossier de medische informatie ten behoeve van de overdracht van anesthesioloog en operateur naar de arts die de verantwoordelijkheid heeft voor de uitvoering van het postoperatieve medische beleid op de afdeling. Dit bevat tenminste:</a:t>
            </a:r>
          </a:p>
          <a:p>
            <a:pPr lvl="1"/>
            <a:r>
              <a:rPr lang="nl-NL" sz="1400" dirty="0"/>
              <a:t>• gegevens over de patiënt, de operatie en de anesthesie</a:t>
            </a:r>
          </a:p>
          <a:p>
            <a:pPr lvl="1"/>
            <a:r>
              <a:rPr lang="nl-NL" sz="1400" dirty="0"/>
              <a:t>• relevante items van de </a:t>
            </a:r>
            <a:r>
              <a:rPr lang="nl-NL" sz="1400" dirty="0" err="1"/>
              <a:t>sign</a:t>
            </a:r>
            <a:r>
              <a:rPr lang="nl-NL" sz="1400" dirty="0"/>
              <a:t>‐out op OK</a:t>
            </a:r>
          </a:p>
          <a:p>
            <a:pPr lvl="1"/>
            <a:r>
              <a:rPr lang="nl-NL" sz="1400" dirty="0"/>
              <a:t>• bijzonderheden met betrekking tot het verblijf op de </a:t>
            </a:r>
            <a:r>
              <a:rPr lang="nl-NL" sz="1400" dirty="0" err="1"/>
              <a:t>verkoeverafdeling</a:t>
            </a:r>
            <a:r>
              <a:rPr lang="nl-NL" sz="1400" dirty="0"/>
              <a:t>, zoals deze in het </a:t>
            </a:r>
            <a:r>
              <a:rPr lang="nl-NL" sz="1400" dirty="0" err="1"/>
              <a:t>verkoever</a:t>
            </a:r>
            <a:r>
              <a:rPr lang="nl-NL" sz="1400" dirty="0"/>
              <a:t>‐verslag zijn vastgelegd</a:t>
            </a:r>
          </a:p>
          <a:p>
            <a:pPr lvl="1"/>
            <a:r>
              <a:rPr lang="nl-NL" sz="1400" dirty="0"/>
              <a:t>• wijzigingen in postoperatieve afspraken ten opzichte van afspraken die zijn vastgelegd bij de </a:t>
            </a:r>
            <a:r>
              <a:rPr lang="nl-NL" sz="1400" dirty="0" err="1"/>
              <a:t>sign</a:t>
            </a:r>
            <a:r>
              <a:rPr lang="nl-NL" sz="1400" dirty="0"/>
              <a:t>‐out inclusief de reden van wijziging</a:t>
            </a:r>
          </a:p>
          <a:p>
            <a:pPr lvl="1"/>
            <a:r>
              <a:rPr lang="nl-NL" sz="1400" dirty="0"/>
              <a:t>• wijzigingen ten opzichte van de preoperatieve medicatieopdrachten inclusief de reden van wijziging; waarbij de antistolling apart benoemd wordt</a:t>
            </a:r>
          </a:p>
          <a:p>
            <a:r>
              <a:rPr lang="nl-NL" sz="1400" dirty="0">
                <a:solidFill>
                  <a:srgbClr val="FF0000"/>
                </a:solidFill>
              </a:rPr>
              <a:t>Verantwoordelijk: anesthesioloog</a:t>
            </a:r>
          </a:p>
          <a:p>
            <a:endParaRPr lang="nl-NL" sz="1400" dirty="0"/>
          </a:p>
          <a:p>
            <a:r>
              <a:rPr lang="nl-NL" sz="1400" dirty="0"/>
              <a:t>Transport naar verpleegafdeling na overdracht</a:t>
            </a:r>
          </a:p>
          <a:p>
            <a:r>
              <a:rPr lang="nl-NL" sz="1400" dirty="0"/>
              <a:t>Voer het transport van de patiënt van de </a:t>
            </a:r>
            <a:r>
              <a:rPr lang="nl-NL" sz="1400" dirty="0" err="1"/>
              <a:t>verkoeverafdeling</a:t>
            </a:r>
            <a:r>
              <a:rPr lang="nl-NL" sz="1400" dirty="0"/>
              <a:t> naar de verpleegafdeling uit door twee personen, onder wie ten minste één verpleegkundige.</a:t>
            </a:r>
          </a:p>
          <a:p>
            <a:r>
              <a:rPr lang="nl-NL" sz="1400" dirty="0">
                <a:solidFill>
                  <a:srgbClr val="FF0000"/>
                </a:solidFill>
              </a:rPr>
              <a:t>Verantwoordelijk: anesthesioloog</a:t>
            </a:r>
          </a:p>
        </p:txBody>
      </p:sp>
    </p:spTree>
    <p:extLst>
      <p:ext uri="{BB962C8B-B14F-4D97-AF65-F5344CB8AC3E}">
        <p14:creationId xmlns:p14="http://schemas.microsoft.com/office/powerpoint/2010/main" val="21523304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7920880" cy="1296000"/>
          </a:xfrm>
        </p:spPr>
        <p:txBody>
          <a:bodyPr/>
          <a:lstStyle/>
          <a:p>
            <a:r>
              <a:rPr lang="nl-NL" sz="3200" dirty="0"/>
              <a:t>Wijziging stap 10: </a:t>
            </a:r>
            <a:r>
              <a:rPr lang="nl-NL" sz="3200" dirty="0" err="1"/>
              <a:t>Verkoeverperiode</a:t>
            </a:r>
            <a:br>
              <a:rPr lang="nl-NL" sz="3200" dirty="0"/>
            </a:br>
            <a:br>
              <a:rPr lang="nl-NL" sz="3200" dirty="0"/>
            </a:br>
            <a:r>
              <a:rPr lang="nl-NL" sz="3200" dirty="0">
                <a:solidFill>
                  <a:srgbClr val="FF0000"/>
                </a:solidFill>
              </a:rPr>
              <a:t>Verantwoordelijkheden</a:t>
            </a:r>
          </a:p>
        </p:txBody>
      </p:sp>
      <p:sp>
        <p:nvSpPr>
          <p:cNvPr id="2" name="Rechthoek 1"/>
          <p:cNvSpPr/>
          <p:nvPr/>
        </p:nvSpPr>
        <p:spPr>
          <a:xfrm>
            <a:off x="985019" y="2420888"/>
            <a:ext cx="10441160" cy="3970318"/>
          </a:xfrm>
          <a:prstGeom prst="rect">
            <a:avLst/>
          </a:prstGeom>
        </p:spPr>
        <p:txBody>
          <a:bodyPr wrap="square">
            <a:spAutoFit/>
          </a:bodyPr>
          <a:lstStyle/>
          <a:p>
            <a:pPr marL="342900" indent="-342900">
              <a:buFont typeface="Arial" panose="020B0604020202020204" pitchFamily="34" charset="0"/>
              <a:buChar char="•"/>
            </a:pPr>
            <a:r>
              <a:rPr lang="nl-NL" dirty="0">
                <a:solidFill>
                  <a:srgbClr val="FF0000"/>
                </a:solidFill>
              </a:rPr>
              <a:t>Tijdens de </a:t>
            </a:r>
            <a:r>
              <a:rPr lang="nl-NL" dirty="0" err="1">
                <a:solidFill>
                  <a:srgbClr val="FF0000"/>
                </a:solidFill>
              </a:rPr>
              <a:t>verkoeverperiode</a:t>
            </a:r>
            <a:r>
              <a:rPr lang="nl-NL" dirty="0">
                <a:solidFill>
                  <a:srgbClr val="FF0000"/>
                </a:solidFill>
              </a:rPr>
              <a:t> is de anesthesioloog verantwoordelijk voor de respiratoire en hemodynamische bewaking van de patiënt, voor het beleid rondom de pijnbestrijding en voor eventuele directe gevolgen en/of complicaties van het anesthesiologisch handelen.</a:t>
            </a:r>
          </a:p>
          <a:p>
            <a:pPr marL="342900" indent="-342900">
              <a:buFont typeface="Arial" panose="020B0604020202020204" pitchFamily="34" charset="0"/>
              <a:buChar char="•"/>
            </a:pPr>
            <a:endParaRPr lang="nl-NL" dirty="0">
              <a:solidFill>
                <a:srgbClr val="FF0000"/>
              </a:solidFill>
            </a:endParaRPr>
          </a:p>
          <a:p>
            <a:pPr marL="342900" indent="-342900">
              <a:buFont typeface="Arial" panose="020B0604020202020204" pitchFamily="34" charset="0"/>
              <a:buChar char="•"/>
            </a:pPr>
            <a:r>
              <a:rPr lang="nl-NL" dirty="0">
                <a:solidFill>
                  <a:srgbClr val="FF0000"/>
                </a:solidFill>
              </a:rPr>
              <a:t>Tijdens de </a:t>
            </a:r>
            <a:r>
              <a:rPr lang="nl-NL" dirty="0" err="1">
                <a:solidFill>
                  <a:srgbClr val="FF0000"/>
                </a:solidFill>
              </a:rPr>
              <a:t>verkoeverperiode</a:t>
            </a:r>
            <a:r>
              <a:rPr lang="nl-NL" dirty="0">
                <a:solidFill>
                  <a:srgbClr val="FF0000"/>
                </a:solidFill>
              </a:rPr>
              <a:t> kunnen ook (vroege) complicaties van de chirurgische behandeling herkend worden, voordat deze tot schade bij de patiënt leiden. De anesthesioloog treedt in dit geval in contact met de operateur. De operateur blijft verantwoordelijk voor het chirurgische gedeelte. Het besluit dat de patiënt vervoerd kan worden naar de verpleegafdeling wordt genomen onder verantwoordelijkheid van de anesthesioloog. De anesthesioloog kan zorgtaken, zoals het ontslag naar de vervolgafdeling aan de </a:t>
            </a:r>
            <a:r>
              <a:rPr lang="nl-NL" dirty="0" err="1">
                <a:solidFill>
                  <a:srgbClr val="FF0000"/>
                </a:solidFill>
              </a:rPr>
              <a:t>verkoevermedewerker</a:t>
            </a:r>
            <a:r>
              <a:rPr lang="nl-NL" dirty="0">
                <a:solidFill>
                  <a:srgbClr val="FF0000"/>
                </a:solidFill>
              </a:rPr>
              <a:t> echter wel delegeren. De verantwoordelijkheid kan niet worden overgedragen. </a:t>
            </a:r>
          </a:p>
        </p:txBody>
      </p:sp>
    </p:spTree>
    <p:extLst>
      <p:ext uri="{BB962C8B-B14F-4D97-AF65-F5344CB8AC3E}">
        <p14:creationId xmlns:p14="http://schemas.microsoft.com/office/powerpoint/2010/main" val="19399104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7920880" cy="1296000"/>
          </a:xfrm>
        </p:spPr>
        <p:txBody>
          <a:bodyPr/>
          <a:lstStyle/>
          <a:p>
            <a:r>
              <a:rPr lang="nl-NL" sz="3200" dirty="0"/>
              <a:t>Wijziging stap 10: </a:t>
            </a:r>
            <a:r>
              <a:rPr lang="nl-NL" sz="3200" dirty="0" err="1"/>
              <a:t>Verkoeverperiode</a:t>
            </a:r>
            <a:endParaRPr lang="nl-NL" sz="3200" dirty="0"/>
          </a:p>
        </p:txBody>
      </p:sp>
      <p:sp>
        <p:nvSpPr>
          <p:cNvPr id="2" name="Rechthoek 1"/>
          <p:cNvSpPr/>
          <p:nvPr/>
        </p:nvSpPr>
        <p:spPr>
          <a:xfrm>
            <a:off x="1489075" y="2251755"/>
            <a:ext cx="9217024" cy="2677656"/>
          </a:xfrm>
          <a:prstGeom prst="rect">
            <a:avLst/>
          </a:prstGeom>
        </p:spPr>
        <p:txBody>
          <a:bodyPr wrap="square">
            <a:spAutoFit/>
          </a:bodyPr>
          <a:lstStyle/>
          <a:p>
            <a:pPr marL="342900" indent="-342900">
              <a:buFont typeface="Arial" panose="020B0604020202020204" pitchFamily="34" charset="0"/>
              <a:buChar char="•"/>
            </a:pPr>
            <a:r>
              <a:rPr lang="nl-NL" dirty="0"/>
              <a:t>lokale protocollen over verantwoordelijkheid.</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voor het anesthesiologische en het </a:t>
            </a:r>
            <a:r>
              <a:rPr lang="nl-NL" dirty="0" err="1"/>
              <a:t>intensivistische</a:t>
            </a:r>
            <a:r>
              <a:rPr lang="nl-NL" dirty="0"/>
              <a:t> deel van de postoperatieve behandeling op de MC/IC/CCU/PACU.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postoperatieve pijnbeleid.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voor het beleid met betrekking tot antibiotica en antistolling. </a:t>
            </a:r>
          </a:p>
        </p:txBody>
      </p:sp>
    </p:spTree>
    <p:extLst>
      <p:ext uri="{BB962C8B-B14F-4D97-AF65-F5344CB8AC3E}">
        <p14:creationId xmlns:p14="http://schemas.microsoft.com/office/powerpoint/2010/main" val="3882393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25774" y="1538908"/>
            <a:ext cx="10440000" cy="4320000"/>
          </a:xfrm>
        </p:spPr>
        <p:txBody>
          <a:bodyPr/>
          <a:lstStyle/>
          <a:p>
            <a:pPr marL="0" indent="0">
              <a:buNone/>
            </a:pPr>
            <a:r>
              <a:rPr lang="nl-NL" b="1" dirty="0"/>
              <a:t>Afbakening:</a:t>
            </a:r>
          </a:p>
          <a:p>
            <a:pPr marL="0" indent="0">
              <a:buNone/>
            </a:pPr>
            <a:r>
              <a:rPr lang="nl-NL" dirty="0"/>
              <a:t>Deze richtlijn heeft betrekking op alle patiënten die in Nederland een interventie ondergaan waarbij anesthesiologische zorg gegeven wordt. Deze richtlijn gaat over afstemmen en overdracht tussen meerdere zorgverleners en de bijbehorende risico’s van dit proces op specifieke momenten in het perioperatieve traject. </a:t>
            </a:r>
          </a:p>
          <a:p>
            <a:pPr marL="0" indent="0">
              <a:buNone/>
            </a:pPr>
            <a:endParaRPr lang="nl-NL" dirty="0"/>
          </a:p>
          <a:p>
            <a:pPr marL="0" indent="0">
              <a:buNone/>
            </a:pPr>
            <a:r>
              <a:rPr lang="nl-NL" dirty="0"/>
              <a:t>Alle ingrepen met sedatie en/of analgesie (PSA) door niet-anesthesiologen vallen onder de richtlijn sedatie en/of analgesie (PSA) op locaties buiten de operatiekamer.</a:t>
            </a:r>
          </a:p>
          <a:p>
            <a:pPr marL="0" indent="0">
              <a:buNone/>
            </a:pPr>
            <a:r>
              <a:rPr lang="nl-NL" dirty="0"/>
              <a:t> </a:t>
            </a:r>
          </a:p>
          <a:p>
            <a:pPr marL="0" indent="0">
              <a:buNone/>
            </a:pPr>
            <a:r>
              <a:rPr lang="nl-NL" dirty="0"/>
              <a:t>Voor specifieke onderwerpen zoals bijvoorbeeld het gebruik van apparatuur en middelen, infectiepreventie of </a:t>
            </a:r>
            <a:r>
              <a:rPr lang="nl-NL" dirty="0" err="1"/>
              <a:t>anti-stolling</a:t>
            </a:r>
            <a:r>
              <a:rPr lang="nl-NL" dirty="0"/>
              <a:t> beleid wordt verwezen naar bestaande kwaliteitsdocumenten en richtlijnen. </a:t>
            </a:r>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Over de Richtlijn Perioperatief traject</a:t>
            </a:r>
          </a:p>
        </p:txBody>
      </p:sp>
    </p:spTree>
    <p:extLst>
      <p:ext uri="{BB962C8B-B14F-4D97-AF65-F5344CB8AC3E}">
        <p14:creationId xmlns:p14="http://schemas.microsoft.com/office/powerpoint/2010/main" val="7156561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Stap 11: Verpleegafdeling</a:t>
            </a:r>
          </a:p>
        </p:txBody>
      </p:sp>
      <p:sp>
        <p:nvSpPr>
          <p:cNvPr id="5" name="Rechthoek 4"/>
          <p:cNvSpPr/>
          <p:nvPr/>
        </p:nvSpPr>
        <p:spPr>
          <a:xfrm>
            <a:off x="2672907" y="2348880"/>
            <a:ext cx="8676000" cy="2554545"/>
          </a:xfrm>
          <a:prstGeom prst="rect">
            <a:avLst/>
          </a:prstGeom>
        </p:spPr>
        <p:txBody>
          <a:bodyPr wrap="square">
            <a:spAutoFit/>
          </a:bodyPr>
          <a:lstStyle/>
          <a:p>
            <a:r>
              <a:rPr lang="nl-NL" sz="1600" dirty="0"/>
              <a:t>Verantwoordelijkheden operateur</a:t>
            </a:r>
          </a:p>
          <a:p>
            <a:r>
              <a:rPr lang="nl-NL" sz="1600" dirty="0"/>
              <a:t>De operateur is verantwoordelijk voor de postoperatieve afspraken met betrekking tot het chirurgisch beleid. Leg deze afspraken lokaal vast.</a:t>
            </a:r>
          </a:p>
          <a:p>
            <a:r>
              <a:rPr lang="nl-NL" sz="1600" dirty="0">
                <a:solidFill>
                  <a:srgbClr val="FF0000"/>
                </a:solidFill>
              </a:rPr>
              <a:t>Verantwoordelijk: operateur</a:t>
            </a:r>
          </a:p>
          <a:p>
            <a:endParaRPr lang="nl-NL" sz="1600" dirty="0"/>
          </a:p>
          <a:p>
            <a:endParaRPr lang="nl-NL" sz="1600" dirty="0"/>
          </a:p>
          <a:p>
            <a:r>
              <a:rPr lang="nl-NL" sz="1600" dirty="0"/>
              <a:t>Verantwoordelijkheden anesthesioloog</a:t>
            </a:r>
          </a:p>
          <a:p>
            <a:r>
              <a:rPr lang="nl-NL" sz="1600" dirty="0"/>
              <a:t>De anesthesioloog is verantwoordelijk voor de postoperatieve aspecten gerelateerd aan de anesthesie. Leg lokaal vast, waarvoor en gedurende welke tijdsperiode de anesthesioloog verantwoordelijk is.</a:t>
            </a:r>
          </a:p>
          <a:p>
            <a:r>
              <a:rPr lang="nl-NL" sz="1600" dirty="0">
                <a:solidFill>
                  <a:srgbClr val="FF0000"/>
                </a:solidFill>
              </a:rPr>
              <a:t>Verantwoordelijk: anesthesioloog</a:t>
            </a:r>
          </a:p>
        </p:txBody>
      </p:sp>
    </p:spTree>
    <p:extLst>
      <p:ext uri="{BB962C8B-B14F-4D97-AF65-F5344CB8AC3E}">
        <p14:creationId xmlns:p14="http://schemas.microsoft.com/office/powerpoint/2010/main" val="25647507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7920880" cy="1296000"/>
          </a:xfrm>
        </p:spPr>
        <p:txBody>
          <a:bodyPr/>
          <a:lstStyle/>
          <a:p>
            <a:r>
              <a:rPr lang="nl-NL" sz="3200" dirty="0"/>
              <a:t>Wijziging stap 11: Verpleegafdeling</a:t>
            </a:r>
            <a:br>
              <a:rPr lang="nl-NL" sz="3200" dirty="0"/>
            </a:br>
            <a:br>
              <a:rPr lang="nl-NL" sz="3200" dirty="0"/>
            </a:br>
            <a:r>
              <a:rPr lang="nl-NL" sz="3200" dirty="0">
                <a:solidFill>
                  <a:srgbClr val="FF0000"/>
                </a:solidFill>
              </a:rPr>
              <a:t>Verantwoordelijkheden</a:t>
            </a:r>
          </a:p>
        </p:txBody>
      </p:sp>
      <p:sp>
        <p:nvSpPr>
          <p:cNvPr id="2" name="Rechthoek 1"/>
          <p:cNvSpPr/>
          <p:nvPr/>
        </p:nvSpPr>
        <p:spPr>
          <a:xfrm>
            <a:off x="1345059" y="2636912"/>
            <a:ext cx="9865096" cy="2677656"/>
          </a:xfrm>
          <a:prstGeom prst="rect">
            <a:avLst/>
          </a:prstGeom>
        </p:spPr>
        <p:txBody>
          <a:bodyPr wrap="square">
            <a:spAutoFit/>
          </a:bodyPr>
          <a:lstStyle/>
          <a:p>
            <a:r>
              <a:rPr lang="nl-NL" dirty="0"/>
              <a:t>De operateur is verantwoordelijk voor de postoperatieve afspraken qua chirurgisch beleid. Leg deze afspraken lokaal vast. </a:t>
            </a:r>
          </a:p>
          <a:p>
            <a:r>
              <a:rPr lang="nl-NL" dirty="0">
                <a:solidFill>
                  <a:srgbClr val="FF0000"/>
                </a:solidFill>
              </a:rPr>
              <a:t>Verantwoordelijk: operateur 	</a:t>
            </a:r>
          </a:p>
          <a:p>
            <a:endParaRPr lang="nl-NL" dirty="0"/>
          </a:p>
          <a:p>
            <a:r>
              <a:rPr lang="nl-NL" dirty="0"/>
              <a:t>De anesthesioloog is verantwoordelijk voor de anesthesiologisch gerelateerde aspecten. Leg lokaal vast, waarvoor en gedurende welke tijdsperiode de anesthesioloog verantwoordelijk is. </a:t>
            </a:r>
          </a:p>
          <a:p>
            <a:r>
              <a:rPr lang="nl-NL" dirty="0">
                <a:solidFill>
                  <a:srgbClr val="FF0000"/>
                </a:solidFill>
              </a:rPr>
              <a:t>Verantwoordelijk: anesthesioloog 	</a:t>
            </a:r>
          </a:p>
        </p:txBody>
      </p:sp>
    </p:spTree>
    <p:extLst>
      <p:ext uri="{BB962C8B-B14F-4D97-AF65-F5344CB8AC3E}">
        <p14:creationId xmlns:p14="http://schemas.microsoft.com/office/powerpoint/2010/main" val="25332308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85219" y="980728"/>
            <a:ext cx="7560840" cy="1151984"/>
          </a:xfrm>
        </p:spPr>
        <p:txBody>
          <a:bodyPr/>
          <a:lstStyle/>
          <a:p>
            <a:r>
              <a:rPr lang="nl-NL" dirty="0"/>
              <a:t>Stap 12: Ontslag uit het ziekenhuis</a:t>
            </a:r>
            <a:br>
              <a:rPr lang="nl-NL" dirty="0"/>
            </a:br>
            <a:br>
              <a:rPr lang="nl-NL" dirty="0"/>
            </a:br>
            <a:r>
              <a:rPr lang="nl-NL" dirty="0">
                <a:solidFill>
                  <a:srgbClr val="FF0000"/>
                </a:solidFill>
              </a:rPr>
              <a:t>Stopmoment 8</a:t>
            </a:r>
          </a:p>
        </p:txBody>
      </p:sp>
      <p:sp>
        <p:nvSpPr>
          <p:cNvPr id="4" name="Rechthoek 3"/>
          <p:cNvSpPr/>
          <p:nvPr/>
        </p:nvSpPr>
        <p:spPr>
          <a:xfrm>
            <a:off x="2784698" y="3323250"/>
            <a:ext cx="8857505" cy="2800767"/>
          </a:xfrm>
          <a:prstGeom prst="rect">
            <a:avLst/>
          </a:prstGeom>
        </p:spPr>
        <p:txBody>
          <a:bodyPr wrap="square">
            <a:spAutoFit/>
          </a:bodyPr>
          <a:lstStyle/>
          <a:p>
            <a:r>
              <a:rPr lang="nl-NL" sz="1600" dirty="0"/>
              <a:t>ontslag uit de instelling</a:t>
            </a:r>
          </a:p>
          <a:p>
            <a:r>
              <a:rPr lang="nl-NL" sz="1600" dirty="0"/>
              <a:t>Ontslag uit de instelling kan pas plaats vinden als:</a:t>
            </a:r>
          </a:p>
          <a:p>
            <a:pPr lvl="1"/>
            <a:r>
              <a:rPr lang="nl-NL" sz="1600" dirty="0"/>
              <a:t>• de medische toestand van de patiënt dit toelaat;</a:t>
            </a:r>
          </a:p>
          <a:p>
            <a:pPr lvl="1"/>
            <a:r>
              <a:rPr lang="nl-NL" sz="1600" dirty="0"/>
              <a:t>• de situatie op de plaats van bestemming zodanig is dat de patiënt ontvangen kan worden.</a:t>
            </a:r>
          </a:p>
          <a:p>
            <a:endParaRPr lang="nl-NL" sz="1600" dirty="0"/>
          </a:p>
          <a:p>
            <a:r>
              <a:rPr lang="nl-NL" sz="1600" dirty="0"/>
              <a:t>Overleg met de medisch inhoudelijk verantwoordelijke en onderneem actie wanneer niet aan alle voorwaarden is voldaan.</a:t>
            </a:r>
          </a:p>
          <a:p>
            <a:r>
              <a:rPr lang="nl-NL" sz="1600" dirty="0"/>
              <a:t>Leg de volgende items vast in het dossier:</a:t>
            </a:r>
          </a:p>
          <a:p>
            <a:pPr lvl="1"/>
            <a:r>
              <a:rPr lang="nl-NL" sz="1600" dirty="0"/>
              <a:t>• de beslissing tot ontslag én</a:t>
            </a:r>
          </a:p>
          <a:p>
            <a:pPr lvl="1"/>
            <a:r>
              <a:rPr lang="nl-NL" sz="1600" dirty="0"/>
              <a:t>• wanneer en door wie de beslissing tot ontslag is genomen.</a:t>
            </a:r>
          </a:p>
          <a:p>
            <a:r>
              <a:rPr lang="nl-NL" sz="1600" dirty="0">
                <a:solidFill>
                  <a:srgbClr val="FF0000"/>
                </a:solidFill>
              </a:rPr>
              <a:t>Verantwoordelijk : operateur</a:t>
            </a:r>
          </a:p>
        </p:txBody>
      </p:sp>
    </p:spTree>
    <p:extLst>
      <p:ext uri="{BB962C8B-B14F-4D97-AF65-F5344CB8AC3E}">
        <p14:creationId xmlns:p14="http://schemas.microsoft.com/office/powerpoint/2010/main" val="1857017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686241" y="133344"/>
            <a:ext cx="8676000" cy="1296000"/>
          </a:xfrm>
        </p:spPr>
        <p:txBody>
          <a:bodyPr/>
          <a:lstStyle/>
          <a:p>
            <a:r>
              <a:rPr lang="nl-NL" dirty="0"/>
              <a:t>Stap 12: Ontslag uit de instelling</a:t>
            </a:r>
          </a:p>
        </p:txBody>
      </p:sp>
      <p:sp>
        <p:nvSpPr>
          <p:cNvPr id="4" name="Rechthoek 3"/>
          <p:cNvSpPr/>
          <p:nvPr/>
        </p:nvSpPr>
        <p:spPr>
          <a:xfrm>
            <a:off x="2278323" y="1258397"/>
            <a:ext cx="9491836" cy="5478423"/>
          </a:xfrm>
          <a:prstGeom prst="rect">
            <a:avLst/>
          </a:prstGeom>
        </p:spPr>
        <p:txBody>
          <a:bodyPr wrap="square">
            <a:spAutoFit/>
          </a:bodyPr>
          <a:lstStyle/>
          <a:p>
            <a:r>
              <a:rPr lang="nl-NL" sz="1400" dirty="0"/>
              <a:t>Ontslagbrief</a:t>
            </a:r>
          </a:p>
          <a:p>
            <a:r>
              <a:rPr lang="nl-NL" sz="1400" dirty="0"/>
              <a:t>Geef de ontslagbrief bij ontslag aan de patiënt mee (met mondelinge toelichting) en stuur deze elektronisch naar de huisarts en eventuele andere verwijzer. De ontslagbrief bevat ten minste informatie over:</a:t>
            </a:r>
          </a:p>
          <a:p>
            <a:pPr lvl="1"/>
            <a:r>
              <a:rPr lang="nl-NL" sz="1400" dirty="0"/>
              <a:t>• diagnose, ingreep, postoperatief beloop en eventuele (te verwachten) bijzonderheden;</a:t>
            </a:r>
          </a:p>
          <a:p>
            <a:pPr lvl="1"/>
            <a:r>
              <a:rPr lang="nl-NL" sz="1400" dirty="0"/>
              <a:t>• instructies zoals wondverzorging;</a:t>
            </a:r>
          </a:p>
          <a:p>
            <a:pPr lvl="1"/>
            <a:r>
              <a:rPr lang="nl-NL" sz="1400" dirty="0"/>
              <a:t>• actuele medicatie3, eventuele wijzigingen ten opzichte van de medicatie bij opname, alsmede gedurende welke periode de medicatie gegeven (dan wel onderbroken) dient te worden (inclusief antistolling);</a:t>
            </a:r>
          </a:p>
          <a:p>
            <a:pPr lvl="1"/>
            <a:r>
              <a:rPr lang="nl-NL" sz="1400" dirty="0"/>
              <a:t>• eventuele medische hulpmiddelen;</a:t>
            </a:r>
          </a:p>
          <a:p>
            <a:pPr lvl="1"/>
            <a:r>
              <a:rPr lang="nl-NL" sz="1400" dirty="0"/>
              <a:t>• telefoonnummer om eventueel contact op te nemen;</a:t>
            </a:r>
          </a:p>
          <a:p>
            <a:pPr lvl="1"/>
            <a:r>
              <a:rPr lang="nl-NL" sz="1400" dirty="0"/>
              <a:t>• naam verantwoordelijk behandelaar;</a:t>
            </a:r>
          </a:p>
          <a:p>
            <a:pPr lvl="1"/>
            <a:r>
              <a:rPr lang="nl-NL" sz="1400" dirty="0"/>
              <a:t>• postoperatieve afspraak op de poli.</a:t>
            </a:r>
          </a:p>
          <a:p>
            <a:r>
              <a:rPr lang="nl-NL" sz="1400" dirty="0"/>
              <a:t>Zorg dat up-to-date patiëntengegevens altijd beschikbaar zijn voor hulpverleners die de zorg voor de patiënt over moeten nemen.</a:t>
            </a:r>
          </a:p>
          <a:p>
            <a:r>
              <a:rPr lang="nl-NL" sz="1400" dirty="0"/>
              <a:t>3 Link naar richtlijn Overdracht van medicatiegegevens in de keten (2019)</a:t>
            </a:r>
          </a:p>
          <a:p>
            <a:r>
              <a:rPr lang="nl-NL" sz="1400" dirty="0">
                <a:solidFill>
                  <a:srgbClr val="FF0000"/>
                </a:solidFill>
              </a:rPr>
              <a:t>Verantwoordelijk: operateur</a:t>
            </a:r>
          </a:p>
          <a:p>
            <a:endParaRPr lang="nl-NL" sz="1400" dirty="0"/>
          </a:p>
          <a:p>
            <a:r>
              <a:rPr lang="nl-NL" sz="1400" dirty="0"/>
              <a:t>Informatievoorziening aan de patiënt</a:t>
            </a:r>
          </a:p>
          <a:p>
            <a:r>
              <a:rPr lang="nl-NL" sz="1400" dirty="0"/>
              <a:t>Geef de patiënt bij ontslag een 24/7 bemand telefoonnummer mee waar de patiënt bij problemen naar toe kan bellen als de instelling ’s avonds of in het weekend gesloten is.</a:t>
            </a:r>
          </a:p>
          <a:p>
            <a:r>
              <a:rPr lang="nl-NL" sz="1400" dirty="0"/>
              <a:t>Zorg dat de patiënt weet bij welke symptomen contact opgenomen moet worden.</a:t>
            </a:r>
          </a:p>
          <a:p>
            <a:r>
              <a:rPr lang="nl-NL" sz="1400" dirty="0">
                <a:solidFill>
                  <a:srgbClr val="FF0000"/>
                </a:solidFill>
              </a:rPr>
              <a:t>Verantwoordelijk: operateur</a:t>
            </a:r>
          </a:p>
          <a:p>
            <a:endParaRPr lang="nl-NL" sz="1400" dirty="0"/>
          </a:p>
          <a:p>
            <a:r>
              <a:rPr lang="nl-NL" sz="1400" dirty="0"/>
              <a:t>Verificatie ontslagmedicatie</a:t>
            </a:r>
          </a:p>
          <a:p>
            <a:r>
              <a:rPr lang="nl-NL" sz="1400" dirty="0"/>
              <a:t>Verifieer bij ontslag of de patiënt kan beschikken over de ontslagmedicatie4.</a:t>
            </a:r>
          </a:p>
          <a:p>
            <a:r>
              <a:rPr lang="nl-NL" sz="1400" dirty="0">
                <a:solidFill>
                  <a:srgbClr val="FF0000"/>
                </a:solidFill>
              </a:rPr>
              <a:t>Verantwoordelijk: operateur</a:t>
            </a:r>
          </a:p>
        </p:txBody>
      </p:sp>
    </p:spTree>
    <p:extLst>
      <p:ext uri="{BB962C8B-B14F-4D97-AF65-F5344CB8AC3E}">
        <p14:creationId xmlns:p14="http://schemas.microsoft.com/office/powerpoint/2010/main" val="35503574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001243" y="476672"/>
            <a:ext cx="7920880" cy="1296000"/>
          </a:xfrm>
        </p:spPr>
        <p:txBody>
          <a:bodyPr/>
          <a:lstStyle/>
          <a:p>
            <a:r>
              <a:rPr lang="nl-NL" sz="3200" dirty="0"/>
              <a:t>Wijziging stap 12: Ontslag uit de instelling</a:t>
            </a:r>
          </a:p>
        </p:txBody>
      </p:sp>
      <p:sp>
        <p:nvSpPr>
          <p:cNvPr id="2" name="Rechthoek 1"/>
          <p:cNvSpPr/>
          <p:nvPr/>
        </p:nvSpPr>
        <p:spPr>
          <a:xfrm>
            <a:off x="1057027" y="2636912"/>
            <a:ext cx="10153128" cy="3323987"/>
          </a:xfrm>
          <a:prstGeom prst="rect">
            <a:avLst/>
          </a:prstGeom>
        </p:spPr>
        <p:txBody>
          <a:bodyPr wrap="square">
            <a:spAutoFit/>
          </a:bodyPr>
          <a:lstStyle/>
          <a:p>
            <a:pPr marL="342900" indent="-342900">
              <a:buFont typeface="Arial" panose="020B0604020202020204" pitchFamily="34" charset="0"/>
              <a:buChar char="•"/>
            </a:pPr>
            <a:r>
              <a:rPr lang="nl-NL" dirty="0"/>
              <a:t>24-uurs bereikbaarheid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a:t>Er is sprake van een bijzondere situatie bij patiënten geopereerd in instellingen die ’s avonds en in het weekend gesloten zijn, bij voorbeeld </a:t>
            </a:r>
            <a:r>
              <a:rPr lang="nl-NL" dirty="0" err="1"/>
              <a:t>ZBC’s</a:t>
            </a:r>
            <a:r>
              <a:rPr lang="nl-NL" dirty="0"/>
              <a:t>. De consequentie hiervan is dat, bij een postoperatief probleem na ontslag, de arts die de patiënt dan moet behandelen, mogelijk niet de operateur is en ook geen toegang heeft tot het EPD. Een operateur werkzaam in een dergelijke instelling, dient er daarom zorg voor te dragen dat de patiënt beschikt over een 24/7 bemand telefoonnummer dat gebeld kan worden in geval van een probleem. Tevens dient 24/7 informatie over patiënt beschikbaar te zijn voor andere zorgverleners die bij problemen de zorg over moeten nemen. </a:t>
            </a:r>
          </a:p>
        </p:txBody>
      </p:sp>
    </p:spTree>
    <p:extLst>
      <p:ext uri="{BB962C8B-B14F-4D97-AF65-F5344CB8AC3E}">
        <p14:creationId xmlns:p14="http://schemas.microsoft.com/office/powerpoint/2010/main" val="30763876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endParaRPr lang="nl-NL" b="1" dirty="0"/>
          </a:p>
          <a:p>
            <a:pPr marL="0" indent="0">
              <a:buNone/>
            </a:pPr>
            <a:endParaRPr lang="nl-NL" b="1"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Hartelijk dank voor uw aandacht!</a:t>
            </a:r>
          </a:p>
        </p:txBody>
      </p:sp>
      <p:sp>
        <p:nvSpPr>
          <p:cNvPr id="4" name="Titel 2">
            <a:extLst>
              <a:ext uri="{FF2B5EF4-FFF2-40B4-BE49-F238E27FC236}">
                <a16:creationId xmlns:a16="http://schemas.microsoft.com/office/drawing/2014/main" id="{12C80AF9-4DFC-4CC3-9E75-9B3C65E9751F}"/>
              </a:ext>
            </a:extLst>
          </p:cNvPr>
          <p:cNvSpPr txBox="1">
            <a:spLocks/>
          </p:cNvSpPr>
          <p:nvPr/>
        </p:nvSpPr>
        <p:spPr bwMode="gray">
          <a:xfrm>
            <a:off x="2639043" y="3212976"/>
            <a:ext cx="8676000" cy="1296000"/>
          </a:xfrm>
          <a:prstGeom prst="rect">
            <a:avLst/>
          </a:prstGeom>
        </p:spPr>
        <p:txBody>
          <a:bodyPr vert="horz" lIns="0" tIns="0" rIns="0" bIns="0" rtlCol="0" anchor="ctr">
            <a:noAutofit/>
          </a:bodyPr>
          <a:lstStyle>
            <a:lvl1pPr algn="l" defTabSz="1088937" rtl="0" eaLnBrk="1" latinLnBrk="0" hangingPunct="1">
              <a:spcBef>
                <a:spcPct val="0"/>
              </a:spcBef>
              <a:buNone/>
              <a:defRPr sz="3802" b="1" kern="1200">
                <a:solidFill>
                  <a:schemeClr val="accent1"/>
                </a:solidFill>
                <a:latin typeface="+mj-lt"/>
                <a:ea typeface="+mj-ea"/>
                <a:cs typeface="+mj-cs"/>
              </a:defRPr>
            </a:lvl1pPr>
          </a:lstStyle>
          <a:p>
            <a:pPr lvl="0"/>
            <a:r>
              <a:rPr lang="nl-NL" sz="3200" b="0" dirty="0"/>
              <a:t>Naam spreker: </a:t>
            </a:r>
          </a:p>
        </p:txBody>
      </p:sp>
      <p:sp>
        <p:nvSpPr>
          <p:cNvPr id="5" name="Titel 2">
            <a:extLst>
              <a:ext uri="{FF2B5EF4-FFF2-40B4-BE49-F238E27FC236}">
                <a16:creationId xmlns:a16="http://schemas.microsoft.com/office/drawing/2014/main" id="{A9C3C9E7-5435-4DB9-8C9B-C4DC00FADA41}"/>
              </a:ext>
            </a:extLst>
          </p:cNvPr>
          <p:cNvSpPr txBox="1">
            <a:spLocks/>
          </p:cNvSpPr>
          <p:nvPr/>
        </p:nvSpPr>
        <p:spPr bwMode="gray">
          <a:xfrm>
            <a:off x="2670178" y="4149080"/>
            <a:ext cx="8676000" cy="1296000"/>
          </a:xfrm>
          <a:prstGeom prst="rect">
            <a:avLst/>
          </a:prstGeom>
        </p:spPr>
        <p:txBody>
          <a:bodyPr vert="horz" lIns="0" tIns="0" rIns="0" bIns="0" rtlCol="0" anchor="ctr">
            <a:noAutofit/>
          </a:bodyPr>
          <a:lstStyle>
            <a:lvl1pPr algn="l" defTabSz="1088937" rtl="0" eaLnBrk="1" latinLnBrk="0" hangingPunct="1">
              <a:spcBef>
                <a:spcPct val="0"/>
              </a:spcBef>
              <a:buNone/>
              <a:defRPr sz="3802" b="1" kern="1200">
                <a:solidFill>
                  <a:schemeClr val="accent1"/>
                </a:solidFill>
                <a:latin typeface="+mj-lt"/>
                <a:ea typeface="+mj-ea"/>
                <a:cs typeface="+mj-cs"/>
              </a:defRPr>
            </a:lvl1pPr>
          </a:lstStyle>
          <a:p>
            <a:pPr lvl="0"/>
            <a:r>
              <a:rPr lang="nl-NL" sz="3200" b="0" dirty="0"/>
              <a:t>E-mailadres spreker: </a:t>
            </a:r>
          </a:p>
        </p:txBody>
      </p:sp>
    </p:spTree>
    <p:extLst>
      <p:ext uri="{BB962C8B-B14F-4D97-AF65-F5344CB8AC3E}">
        <p14:creationId xmlns:p14="http://schemas.microsoft.com/office/powerpoint/2010/main" val="17227908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p:txBody>
          <a:bodyPr/>
          <a:lstStyle/>
          <a:p>
            <a:r>
              <a:rPr lang="nl-NL" dirty="0"/>
              <a:t>Richtlijn Perioperatieve traject</a:t>
            </a:r>
          </a:p>
        </p:txBody>
      </p:sp>
    </p:spTree>
    <p:extLst>
      <p:ext uri="{BB962C8B-B14F-4D97-AF65-F5344CB8AC3E}">
        <p14:creationId xmlns:p14="http://schemas.microsoft.com/office/powerpoint/2010/main" val="9550453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AFA801-0DB5-46CF-8025-DBE9955C3C4F}"/>
              </a:ext>
            </a:extLst>
          </p:cNvPr>
          <p:cNvSpPr>
            <a:spLocks noGrp="1"/>
          </p:cNvSpPr>
          <p:nvPr>
            <p:ph type="body" sz="quarter" idx="11"/>
          </p:nvPr>
        </p:nvSpPr>
        <p:spPr/>
        <p:txBody>
          <a:bodyPr/>
          <a:lstStyle/>
          <a:p>
            <a:r>
              <a:rPr lang="nl-NL" dirty="0"/>
              <a:t>nva@anesthesiologie.nl</a:t>
            </a:r>
          </a:p>
        </p:txBody>
      </p:sp>
      <p:sp>
        <p:nvSpPr>
          <p:cNvPr id="3" name="Tijdelijke aanduiding voor tekst 2">
            <a:extLst>
              <a:ext uri="{FF2B5EF4-FFF2-40B4-BE49-F238E27FC236}">
                <a16:creationId xmlns:a16="http://schemas.microsoft.com/office/drawing/2014/main" id="{260068B2-43AB-4927-942D-0CFA91C9410D}"/>
              </a:ext>
            </a:extLst>
          </p:cNvPr>
          <p:cNvSpPr>
            <a:spLocks noGrp="1"/>
          </p:cNvSpPr>
          <p:nvPr>
            <p:ph type="body" sz="quarter" idx="10"/>
          </p:nvPr>
        </p:nvSpPr>
        <p:spPr/>
        <p:txBody>
          <a:bodyPr/>
          <a:lstStyle/>
          <a:p>
            <a:r>
              <a:rPr lang="nl-NL" b="0" dirty="0"/>
              <a:t>nvvh@heelkunde</a:t>
            </a:r>
            <a:r>
              <a:rPr lang="nl-NL" b="0"/>
              <a:t>.nl</a:t>
            </a:r>
            <a:r>
              <a:rPr lang="nl-NL" b="0" dirty="0"/>
              <a:t> </a:t>
            </a:r>
          </a:p>
        </p:txBody>
      </p:sp>
    </p:spTree>
    <p:extLst>
      <p:ext uri="{BB962C8B-B14F-4D97-AF65-F5344CB8AC3E}">
        <p14:creationId xmlns:p14="http://schemas.microsoft.com/office/powerpoint/2010/main" val="1420230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p:txBody>
          <a:bodyPr/>
          <a:lstStyle/>
          <a:p>
            <a:pPr marL="0" indent="0">
              <a:buNone/>
            </a:pPr>
            <a:r>
              <a:rPr lang="nl-NL" dirty="0"/>
              <a:t>Beoogde gebruikers van de richtlijn:</a:t>
            </a:r>
          </a:p>
          <a:p>
            <a:pPr marL="0" indent="0">
              <a:buNone/>
            </a:pPr>
            <a:r>
              <a:rPr lang="nl-NL" dirty="0"/>
              <a:t>Deze richtlijn is geschreven voor alle leden van de beroepsgroepen die betrokken zijn bij de zorg voor patiënten die een interventie moeten ondergaan waarbij anesthesiologische zorg gegeven wordt. </a:t>
            </a:r>
          </a:p>
          <a:p>
            <a:pPr marL="0" indent="0">
              <a:buNone/>
            </a:pPr>
            <a:endParaRPr lang="nl-NL" dirty="0"/>
          </a:p>
          <a:p>
            <a:pPr marL="0" indent="0">
              <a:buNone/>
            </a:pPr>
            <a:r>
              <a:rPr lang="nl-NL" dirty="0"/>
              <a:t>Als in de richtlijn gesproken wordt over ziekenhuizen of instellingen, worden daarmee ook zelfstandige behandelcentra en privéklinieken bedoeld.</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Over de Richtlijn Perioperatief traject</a:t>
            </a:r>
          </a:p>
        </p:txBody>
      </p:sp>
    </p:spTree>
    <p:extLst>
      <p:ext uri="{BB962C8B-B14F-4D97-AF65-F5344CB8AC3E}">
        <p14:creationId xmlns:p14="http://schemas.microsoft.com/office/powerpoint/2010/main" val="98104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16968" y="2708920"/>
            <a:ext cx="10440000" cy="2599503"/>
          </a:xfrm>
        </p:spPr>
        <p:txBody>
          <a:bodyPr/>
          <a:lstStyle/>
          <a:p>
            <a:r>
              <a:rPr lang="nl-NL" dirty="0">
                <a:solidFill>
                  <a:schemeClr val="tx1"/>
                </a:solidFill>
              </a:rPr>
              <a:t>Wat</a:t>
            </a:r>
            <a:r>
              <a:rPr lang="nl-NL" dirty="0"/>
              <a:t> dient er in het perioperatieve traject geregeld te worden en waarom? </a:t>
            </a:r>
          </a:p>
          <a:p>
            <a:r>
              <a:rPr lang="nl-NL" dirty="0"/>
              <a:t>Welke </a:t>
            </a:r>
            <a:r>
              <a:rPr lang="nl-NL" dirty="0">
                <a:solidFill>
                  <a:schemeClr val="tx1"/>
                </a:solidFill>
              </a:rPr>
              <a:t>informatie</a:t>
            </a:r>
            <a:r>
              <a:rPr lang="nl-NL" dirty="0"/>
              <a:t> moet er in het perioperatieve traject uitgevraagd, gedeeld en vastgelegd worden om de veiligheid van de patiënt perioperatief te waarborgen?</a:t>
            </a:r>
          </a:p>
          <a:p>
            <a:r>
              <a:rPr lang="nl-NL" dirty="0"/>
              <a:t>Wie is waarvoor </a:t>
            </a:r>
            <a:r>
              <a:rPr lang="nl-NL" dirty="0">
                <a:solidFill>
                  <a:schemeClr val="tx1"/>
                </a:solidFill>
              </a:rPr>
              <a:t>verantwoordelijk</a:t>
            </a:r>
            <a:r>
              <a:rPr lang="nl-NL" dirty="0"/>
              <a:t> in het perioperatieve traject? </a:t>
            </a:r>
            <a:r>
              <a:rPr lang="nl-NL" dirty="0">
                <a:solidFill>
                  <a:srgbClr val="FF0000"/>
                </a:solidFill>
              </a:rPr>
              <a:t>(Verantwoordelijke wordt steeds in rood aangegeven)</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Uitgangsvragen van de Richtlijn Perioperatief traject</a:t>
            </a:r>
          </a:p>
        </p:txBody>
      </p:sp>
    </p:spTree>
    <p:extLst>
      <p:ext uri="{BB962C8B-B14F-4D97-AF65-F5344CB8AC3E}">
        <p14:creationId xmlns:p14="http://schemas.microsoft.com/office/powerpoint/2010/main" val="1287911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931404" y="2060848"/>
            <a:ext cx="10440000" cy="4320000"/>
          </a:xfrm>
        </p:spPr>
        <p:txBody>
          <a:bodyPr/>
          <a:lstStyle/>
          <a:p>
            <a:pPr marL="457200" lvl="0" indent="-457200">
              <a:spcBef>
                <a:spcPts val="600"/>
              </a:spcBef>
              <a:buFont typeface="+mj-lt"/>
              <a:buAutoNum type="arabicPeriod"/>
            </a:pPr>
            <a:r>
              <a:rPr lang="nl-NL" sz="2000" dirty="0"/>
              <a:t>Spreekuur operateur</a:t>
            </a:r>
          </a:p>
          <a:p>
            <a:pPr marL="457200" lvl="0" indent="-457200">
              <a:spcBef>
                <a:spcPts val="600"/>
              </a:spcBef>
              <a:buFont typeface="+mj-lt"/>
              <a:buAutoNum type="arabicPeriod"/>
            </a:pPr>
            <a:r>
              <a:rPr lang="nl-NL" sz="2000" dirty="0"/>
              <a:t>Preoperatief anesthesiologisch onderzoek</a:t>
            </a:r>
          </a:p>
          <a:p>
            <a:pPr marL="457200" lvl="0" indent="-457200">
              <a:spcBef>
                <a:spcPts val="600"/>
              </a:spcBef>
              <a:buFont typeface="+mj-lt"/>
              <a:buAutoNum type="arabicPeriod"/>
            </a:pPr>
            <a:r>
              <a:rPr lang="nl-NL" sz="2000" dirty="0"/>
              <a:t>Planning</a:t>
            </a:r>
          </a:p>
          <a:p>
            <a:pPr marL="457200" lvl="0" indent="-457200">
              <a:spcBef>
                <a:spcPts val="600"/>
              </a:spcBef>
              <a:buFont typeface="+mj-lt"/>
              <a:buAutoNum type="arabicPeriod"/>
            </a:pPr>
            <a:r>
              <a:rPr lang="nl-NL" sz="2000" dirty="0"/>
              <a:t>Opname</a:t>
            </a:r>
          </a:p>
          <a:p>
            <a:pPr marL="457200" lvl="0" indent="-457200">
              <a:spcBef>
                <a:spcPts val="600"/>
              </a:spcBef>
              <a:buFont typeface="+mj-lt"/>
              <a:buAutoNum type="arabicPeriod"/>
            </a:pPr>
            <a:r>
              <a:rPr lang="nl-NL" sz="2000" dirty="0"/>
              <a:t>Aankomst op het OK-complex</a:t>
            </a:r>
          </a:p>
          <a:p>
            <a:pPr marL="457200" lvl="0" indent="-457200">
              <a:spcBef>
                <a:spcPts val="600"/>
              </a:spcBef>
              <a:buFont typeface="+mj-lt"/>
              <a:buAutoNum type="arabicPeriod"/>
            </a:pPr>
            <a:r>
              <a:rPr lang="nl-NL" sz="2000" dirty="0"/>
              <a:t>Aankomst op de operatiekamer</a:t>
            </a:r>
          </a:p>
          <a:p>
            <a:pPr marL="457200" lvl="0" indent="-457200">
              <a:spcBef>
                <a:spcPts val="600"/>
              </a:spcBef>
              <a:buFont typeface="+mj-lt"/>
              <a:buAutoNum type="arabicPeriod"/>
            </a:pPr>
            <a:r>
              <a:rPr lang="nl-NL" sz="2000" dirty="0"/>
              <a:t>Operatie</a:t>
            </a:r>
          </a:p>
          <a:p>
            <a:pPr marL="457200" lvl="0" indent="-457200">
              <a:spcBef>
                <a:spcPts val="600"/>
              </a:spcBef>
              <a:buFont typeface="+mj-lt"/>
              <a:buAutoNum type="arabicPeriod"/>
            </a:pPr>
            <a:r>
              <a:rPr lang="nl-NL" sz="2000" dirty="0"/>
              <a:t>Einde procedure</a:t>
            </a:r>
          </a:p>
          <a:p>
            <a:pPr marL="457200" lvl="0" indent="-457200">
              <a:spcBef>
                <a:spcPts val="600"/>
              </a:spcBef>
              <a:buFont typeface="+mj-lt"/>
              <a:buAutoNum type="arabicPeriod"/>
            </a:pPr>
            <a:r>
              <a:rPr lang="nl-NL" sz="2000" dirty="0"/>
              <a:t>Patiënt verlaat de operatiekamer</a:t>
            </a:r>
          </a:p>
          <a:p>
            <a:pPr marL="457200" lvl="0" indent="-457200">
              <a:spcBef>
                <a:spcPts val="600"/>
              </a:spcBef>
              <a:buFont typeface="+mj-lt"/>
              <a:buAutoNum type="arabicPeriod"/>
            </a:pPr>
            <a:r>
              <a:rPr lang="nl-NL" sz="2000" dirty="0" err="1"/>
              <a:t>Verkoeverafdeling</a:t>
            </a:r>
            <a:endParaRPr lang="nl-NL" sz="2000" dirty="0"/>
          </a:p>
          <a:p>
            <a:pPr marL="457200" lvl="0" indent="-457200">
              <a:spcBef>
                <a:spcPts val="600"/>
              </a:spcBef>
              <a:buFont typeface="+mj-lt"/>
              <a:buAutoNum type="arabicPeriod"/>
            </a:pPr>
            <a:r>
              <a:rPr lang="nl-NL" sz="2000" dirty="0"/>
              <a:t>Verpleegafdeling</a:t>
            </a:r>
          </a:p>
          <a:p>
            <a:pPr marL="457200" lvl="0" indent="-457200">
              <a:spcBef>
                <a:spcPts val="600"/>
              </a:spcBef>
              <a:buFont typeface="+mj-lt"/>
              <a:buAutoNum type="arabicPeriod"/>
            </a:pPr>
            <a:r>
              <a:rPr lang="nl-NL" sz="2000" dirty="0"/>
              <a:t>Ontslag uit de instelling</a:t>
            </a:r>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p:txBody>
          <a:bodyPr/>
          <a:lstStyle/>
          <a:p>
            <a:r>
              <a:rPr lang="nl-NL" dirty="0"/>
              <a:t>De richtlijn beschouwt het proces van de perioperatieve zorg in 12 stappen en geeft aanbevelingen per stap.</a:t>
            </a:r>
          </a:p>
        </p:txBody>
      </p:sp>
    </p:spTree>
    <p:extLst>
      <p:ext uri="{BB962C8B-B14F-4D97-AF65-F5344CB8AC3E}">
        <p14:creationId xmlns:p14="http://schemas.microsoft.com/office/powerpoint/2010/main" val="2936103787"/>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10.xml><?xml version="1.0" encoding="utf-8"?>
<juid xmlns="http://www.joulesunlimited.com/juid"/>
</file>

<file path=customXml/item11.xml><?xml version="1.0" encoding="utf-8"?>
<juid xmlns="http://www.joulesunlimited.com/juid"/>
</file>

<file path=customXml/item2.xml><?xml version="1.0" encoding="utf-8"?>
<juid xmlns="http://www.joulesunlimited.com/juid"/>
</file>

<file path=customXml/item3.xml><?xml version="1.0" encoding="utf-8"?>
<juid xmlns="http://www.joulesunlimited.com/juid"/>
</file>

<file path=customXml/item4.xml><?xml version="1.0" encoding="utf-8"?>
<ct:contentTypeSchema xmlns:ct="http://schemas.microsoft.com/office/2006/metadata/contentType" xmlns:ma="http://schemas.microsoft.com/office/2006/metadata/properties/metaAttributes" ct:_="" ma:_="" ma:contentTypeName="Document" ma:contentTypeID="0x010100A4D671030299DF44A9B300E6D08C1EF9" ma:contentTypeVersion="2" ma:contentTypeDescription="Een nieuw document maken." ma:contentTypeScope="" ma:versionID="0a58d7c6b97537fae774974b4f8cdc78">
  <xsd:schema xmlns:xsd="http://www.w3.org/2001/XMLSchema" xmlns:xs="http://www.w3.org/2001/XMLSchema" xmlns:p="http://schemas.microsoft.com/office/2006/metadata/properties" xmlns:ns2="d5a533f5-64f4-41ae-964c-5c0620e3c54b" xmlns:ns3="22f625d0-dc43-49eb-bdc9-90abf0c28865" targetNamespace="http://schemas.microsoft.com/office/2006/metadata/properties" ma:root="true" ma:fieldsID="691e9d43e2787be8a724a278e1ccbcb8" ns2:_="" ns3:_="">
    <xsd:import namespace="d5a533f5-64f4-41ae-964c-5c0620e3c54b"/>
    <xsd:import namespace="22f625d0-dc43-49eb-bdc9-90abf0c2886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a533f5-64f4-41ae-964c-5c0620e3c54b"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2f625d0-dc43-49eb-bdc9-90abf0c2886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juid xmlns="http://www.joulesunlimited.com/juid"/>
</file>

<file path=customXml/item6.xml><?xml version="1.0" encoding="utf-8"?>
<juid xmlns="http://www.joulesunlimited.com/juid"/>
</file>

<file path=customXml/item7.xml><?xml version="1.0" encoding="utf-8"?>
<p:properties xmlns:p="http://schemas.microsoft.com/office/2006/metadata/properties" xmlns:xsi="http://www.w3.org/2001/XMLSchema-instance" xmlns:pc="http://schemas.microsoft.com/office/infopath/2007/PartnerControls">
  <documentManagement>
    <_dlc_DocId xmlns="d5a533f5-64f4-41ae-964c-5c0620e3c54b">EMZW5C6C5NWX-1060278373-13</_dlc_DocId>
    <_dlc_DocIdUrl xmlns="d5a533f5-64f4-41ae-964c-5c0620e3c54b">
      <Url>https://medischspecialisten.sharepoint.com/sites/sjablonen/_layouts/15/DocIdRedir.aspx?ID=EMZW5C6C5NWX-1060278373-13</Url>
      <Description>EMZW5C6C5NWX-1060278373-13</Description>
    </_dlc_DocIdUrl>
  </documentManagement>
</p:properties>
</file>

<file path=customXml/item8.xml><?xml version="1.0" encoding="utf-8"?>
<?mso-contentType ?>
<FormTemplates xmlns="http://schemas.microsoft.com/sharepoint/v3/contenttype/forms">
  <Display>DocumentLibraryForm</Display>
  <Edit>DocumentLibraryForm</Edit>
  <New>DocumentLibraryForm</New>
</FormTemplates>
</file>

<file path=customXml/item9.xml><?xml version="1.0" encoding="utf-8"?>
<juid xmlns="http://www.joulesunlimited.com/juid"/>
</file>

<file path=customXml/itemProps1.xml><?xml version="1.0" encoding="utf-8"?>
<ds:datastoreItem xmlns:ds="http://schemas.openxmlformats.org/officeDocument/2006/customXml" ds:itemID="{70377ED8-C907-4782-BA4E-D18E3FD8477E}">
  <ds:schemaRefs>
    <ds:schemaRef ds:uri="http://schemas.microsoft.com/sharepoint/events"/>
  </ds:schemaRefs>
</ds:datastoreItem>
</file>

<file path=customXml/itemProps10.xml><?xml version="1.0" encoding="utf-8"?>
<ds:datastoreItem xmlns:ds="http://schemas.openxmlformats.org/officeDocument/2006/customXml" ds:itemID="{B21B1462-BF51-4501-8EF0-20EE4A096FD3}">
  <ds:schemaRefs>
    <ds:schemaRef ds:uri="http://www.joulesunlimited.com/juid"/>
  </ds:schemaRefs>
</ds:datastoreItem>
</file>

<file path=customXml/itemProps11.xml><?xml version="1.0" encoding="utf-8"?>
<ds:datastoreItem xmlns:ds="http://schemas.openxmlformats.org/officeDocument/2006/customXml" ds:itemID="{3C3690C7-A403-4147-90F6-D84072359708}">
  <ds:schemaRefs>
    <ds:schemaRef ds:uri="http://www.joulesunlimited.com/juid"/>
  </ds:schemaRefs>
</ds:datastoreItem>
</file>

<file path=customXml/itemProps2.xml><?xml version="1.0" encoding="utf-8"?>
<ds:datastoreItem xmlns:ds="http://schemas.openxmlformats.org/officeDocument/2006/customXml" ds:itemID="{D254D463-34E8-4EEB-A4C1-A822CF64E885}">
  <ds:schemaRefs>
    <ds:schemaRef ds:uri="http://www.joulesunlimited.com/juid"/>
  </ds:schemaRefs>
</ds:datastoreItem>
</file>

<file path=customXml/itemProps3.xml><?xml version="1.0" encoding="utf-8"?>
<ds:datastoreItem xmlns:ds="http://schemas.openxmlformats.org/officeDocument/2006/customXml" ds:itemID="{840F4AAB-7677-49B9-BBF9-75D5FFE7A848}">
  <ds:schemaRefs>
    <ds:schemaRef ds:uri="http://www.joulesunlimited.com/juid"/>
  </ds:schemaRefs>
</ds:datastoreItem>
</file>

<file path=customXml/itemProps4.xml><?xml version="1.0" encoding="utf-8"?>
<ds:datastoreItem xmlns:ds="http://schemas.openxmlformats.org/officeDocument/2006/customXml" ds:itemID="{FB0FE9A1-D445-466C-A978-925016A27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a533f5-64f4-41ae-964c-5c0620e3c54b"/>
    <ds:schemaRef ds:uri="22f625d0-dc43-49eb-bdc9-90abf0c288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713CCE41-7C11-40CE-B87F-8857BB0135DF}">
  <ds:schemaRefs>
    <ds:schemaRef ds:uri="http://www.joulesunlimited.com/juid"/>
  </ds:schemaRefs>
</ds:datastoreItem>
</file>

<file path=customXml/itemProps6.xml><?xml version="1.0" encoding="utf-8"?>
<ds:datastoreItem xmlns:ds="http://schemas.openxmlformats.org/officeDocument/2006/customXml" ds:itemID="{C66BB0FD-D0D2-4AA4-BE02-15488670884C}">
  <ds:schemaRefs>
    <ds:schemaRef ds:uri="http://www.joulesunlimited.com/juid"/>
  </ds:schemaRefs>
</ds:datastoreItem>
</file>

<file path=customXml/itemProps7.xml><?xml version="1.0" encoding="utf-8"?>
<ds:datastoreItem xmlns:ds="http://schemas.openxmlformats.org/officeDocument/2006/customXml" ds:itemID="{C1DABFB5-A4FA-47EF-BEBD-6C16556230D3}">
  <ds:schemaRefs>
    <ds:schemaRef ds:uri="http://schemas.microsoft.com/office/2006/metadata/properties"/>
    <ds:schemaRef ds:uri="http://schemas.microsoft.com/office/infopath/2007/PartnerControls"/>
    <ds:schemaRef ds:uri="http://purl.org/dc/terms/"/>
    <ds:schemaRef ds:uri="d5a533f5-64f4-41ae-964c-5c0620e3c54b"/>
    <ds:schemaRef ds:uri="http://purl.org/dc/dcmitype/"/>
    <ds:schemaRef ds:uri="http://www.w3.org/XML/1998/namespace"/>
    <ds:schemaRef ds:uri="http://schemas.microsoft.com/office/2006/documentManagement/types"/>
    <ds:schemaRef ds:uri="http://schemas.openxmlformats.org/package/2006/metadata/core-properties"/>
    <ds:schemaRef ds:uri="22f625d0-dc43-49eb-bdc9-90abf0c28865"/>
    <ds:schemaRef ds:uri="http://purl.org/dc/elements/1.1/"/>
  </ds:schemaRefs>
</ds:datastoreItem>
</file>

<file path=customXml/itemProps8.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9.xml><?xml version="1.0" encoding="utf-8"?>
<ds:datastoreItem xmlns:ds="http://schemas.openxmlformats.org/officeDocument/2006/customXml" ds:itemID="{41061D48-392F-425F-B174-DAAF8D5B4AE6}">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2610</TotalTime>
  <Words>7330</Words>
  <Application>Microsoft Office PowerPoint</Application>
  <PresentationFormat>Aangepast</PresentationFormat>
  <Paragraphs>739</Paragraphs>
  <Slides>67</Slides>
  <Notes>40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67</vt:i4>
      </vt:variant>
    </vt:vector>
  </HeadingPairs>
  <TitlesOfParts>
    <vt:vector size="71" baseType="lpstr">
      <vt:lpstr>Arial</vt:lpstr>
      <vt:lpstr>Calibri</vt:lpstr>
      <vt:lpstr>Wingdings</vt:lpstr>
      <vt:lpstr>Huisstijl</vt:lpstr>
      <vt:lpstr>Richtlijn Perioperatief traject</vt:lpstr>
      <vt:lpstr>Inhoud</vt:lpstr>
      <vt:lpstr>Over de Richtlijn Perioperatief traject</vt:lpstr>
      <vt:lpstr>Over de Richtlijn Perioperatief traject</vt:lpstr>
      <vt:lpstr>Doel van de Richtlijn Perioperatief traject</vt:lpstr>
      <vt:lpstr>Over de Richtlijn Perioperatief traject</vt:lpstr>
      <vt:lpstr>Over de Richtlijn Perioperatief traject</vt:lpstr>
      <vt:lpstr>Uitgangsvragen van de Richtlijn Perioperatief traject</vt:lpstr>
      <vt:lpstr>De richtlijn beschouwt het proces van de perioperatieve zorg in 12 stappen en geeft aanbevelingen per stap.</vt:lpstr>
      <vt:lpstr>Stroomdiagram stappen in de  Richtlijn Perioperatief traject</vt:lpstr>
      <vt:lpstr>Stap 1: Spreekuur operateur</vt:lpstr>
      <vt:lpstr>Stap 1: Spreekuur operateur</vt:lpstr>
      <vt:lpstr> Wijziging stap 1: Spreekuur operateur  Er is explicieter aandacht voor taakherschikking</vt:lpstr>
      <vt:lpstr>Wijziging stap 1: Spreekuur operateur  Er is explicieter aandacht voor samen beslissen</vt:lpstr>
      <vt:lpstr>Wijziging stap 1: Spreekuur operateur  Niet-reanimeren gesprekken bij risico groepen</vt:lpstr>
      <vt:lpstr>Stap 2: Perioperatief anesthesiologisch onderzoek</vt:lpstr>
      <vt:lpstr>Stap 2: Perioperatief anesthesiologisch onderzoek</vt:lpstr>
      <vt:lpstr>Stap 2: Perioperatief anesthesiologisch onderzoek  Stopmoment 1</vt:lpstr>
      <vt:lpstr>Wijziging stap 2: Preoperatief anesthesiologisch onderzoek  Risicoclassificatie (inclusief MDO) </vt:lpstr>
      <vt:lpstr>Wijziging stap 2: Preoperatief anesthesiologisch onderzoek  Er is explicieter aandacht voor samen beslissen</vt:lpstr>
      <vt:lpstr>Wijziging stap 2: Preoperatief anesthesiologisch onderzoek  </vt:lpstr>
      <vt:lpstr>Stap 3: Planning</vt:lpstr>
      <vt:lpstr>Stap 3: Planning  Stopmoment 2</vt:lpstr>
      <vt:lpstr>Wijziging stap 3: Planning</vt:lpstr>
      <vt:lpstr>Stap 4: Opname</vt:lpstr>
      <vt:lpstr>Stap 4: Opname  Stopmoment 3</vt:lpstr>
      <vt:lpstr>Wijziging stap 4: Opname</vt:lpstr>
      <vt:lpstr>Stap 5: Aankomst op het OK-complex</vt:lpstr>
      <vt:lpstr>Stap 5: Aankomst op het OK-complex  Stopmoment 4</vt:lpstr>
      <vt:lpstr>Stap 5: Aankomst op het OK-complex  Stopmoment 4-A</vt:lpstr>
      <vt:lpstr>Stap 5: Aankomst op het OK-complex</vt:lpstr>
      <vt:lpstr>Wijziging stap 5: Aankomst op het OK-complex</vt:lpstr>
      <vt:lpstr>Stap 6: Aankomst op de operatiekamer</vt:lpstr>
      <vt:lpstr>Stap 6: Aankomst op de operatiekamer Stopmoment 5</vt:lpstr>
      <vt:lpstr>Stap 6: Aankomst op de operatiekamer</vt:lpstr>
      <vt:lpstr>Stap 6: Aankomst op de operatiekamer</vt:lpstr>
      <vt:lpstr>Wijziging stap 6: Aankomst op de operatiekamer</vt:lpstr>
      <vt:lpstr>Wijziging stap 6: Aankomst op de operatiekamer</vt:lpstr>
      <vt:lpstr>Wijziging stap 6: Aankomst op de operatiekamer</vt:lpstr>
      <vt:lpstr>Wijziging stap 6: Aankomst op de operatiekamer  Een aangepaste time-out procedure kan worden uitgevoerd indien:</vt:lpstr>
      <vt:lpstr>Wijziging stap 6: Aankomst op de operatiekamer  Registratie time-out procedure</vt:lpstr>
      <vt:lpstr>Stap 7: Operatie</vt:lpstr>
      <vt:lpstr>Wijziging stap 7: Operatie</vt:lpstr>
      <vt:lpstr>Wijziging stap 7: Operatie</vt:lpstr>
      <vt:lpstr>Wijziging stap 7: Operatie</vt:lpstr>
      <vt:lpstr>Stap 8: Einde procedure  Stopmoment 6</vt:lpstr>
      <vt:lpstr>Stap 8: Einde procedure</vt:lpstr>
      <vt:lpstr>Wijziging stap 8: Einde procedure  Revisie van relevante onderwerpen voor de sign-out</vt:lpstr>
      <vt:lpstr>Wijziging stap 8: Einde procedure  Reflectie verrichte ingreep en vaststellen van postoperatieve afspraken</vt:lpstr>
      <vt:lpstr>Wijziging stap 8: Einde procedure  Lokale protocollen en vastleggen informatie sign-out</vt:lpstr>
      <vt:lpstr>Stap 9: Patiënt verlaat de operatiekamer</vt:lpstr>
      <vt:lpstr>Stap 9: Patiënt verlaat de operatiekamer</vt:lpstr>
      <vt:lpstr>Wijziging stap 9: Patiënt verlaat de operatiekamer</vt:lpstr>
      <vt:lpstr>Wijziging stap 9: Patiënt verlaat de operatiekamer  Lokale protocollen</vt:lpstr>
      <vt:lpstr>Stap 10: Verkoeverafdeling</vt:lpstr>
      <vt:lpstr>Stap 10: Verkoeverafdeling  Stopmoment 7</vt:lpstr>
      <vt:lpstr>Stap 10: Verkoeverafdeling</vt:lpstr>
      <vt:lpstr>Wijziging stap 10: Verkoeverperiode  Verantwoordelijkheden</vt:lpstr>
      <vt:lpstr>Wijziging stap 10: Verkoeverperiode</vt:lpstr>
      <vt:lpstr>Stap 11: Verpleegafdeling</vt:lpstr>
      <vt:lpstr>Wijziging stap 11: Verpleegafdeling  Verantwoordelijkheden</vt:lpstr>
      <vt:lpstr>Stap 12: Ontslag uit het ziekenhuis  Stopmoment 8</vt:lpstr>
      <vt:lpstr>Stap 12: Ontslag uit de instelling</vt:lpstr>
      <vt:lpstr>Wijziging stap 12: Ontslag uit de instelling</vt:lpstr>
      <vt:lpstr>Hartelijk dank voor uw aandacht!</vt:lpstr>
      <vt:lpstr>Richtlijn Perioperatieve traject</vt:lpstr>
      <vt:lpstr>PowerPoint-presentatie</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Marleen van Son</cp:lastModifiedBy>
  <cp:revision>85</cp:revision>
  <dcterms:created xsi:type="dcterms:W3CDTF">2018-11-16T09:21:02Z</dcterms:created>
  <dcterms:modified xsi:type="dcterms:W3CDTF">2021-10-20T14:28:06Z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0x010100A4D671030299DF44A9B300E6D08C1EF9</vt:lpwstr>
  </property>
  <property fmtid="{D5CDD505-2E9C-101B-9397-08002B2CF9AE}" pid="3" name="_dlc_DocIdItemGuid">
    <vt:lpwstr>3459b4db-6b78-4af6-9f3a-369b5dd6659e</vt:lpwstr>
  </property>
</Properties>
</file>