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77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585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3086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490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811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2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557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28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763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549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669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357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Richtlijn Bloedtransfusiebeleid 2020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Hoofdpunten wijzigingen t.o.v. vorige edities</a:t>
            </a:r>
          </a:p>
          <a:p>
            <a:r>
              <a:rPr lang="nl-NL" b="1" dirty="0"/>
              <a:t>Hoofdstuk Plasmatransfusie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189" y="5146045"/>
            <a:ext cx="682811" cy="11461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2296" y="6086596"/>
            <a:ext cx="2633700" cy="286537"/>
          </a:xfrm>
          <a:prstGeom prst="rect">
            <a:avLst/>
          </a:prstGeom>
        </p:spPr>
      </p:pic>
      <p:pic>
        <p:nvPicPr>
          <p:cNvPr id="6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9CA3C85F-9329-4E65-B25E-8459F8ACDA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6" y="309386"/>
            <a:ext cx="1108364" cy="676258"/>
          </a:xfrm>
          <a:prstGeom prst="rect">
            <a:avLst/>
          </a:prstGeom>
        </p:spPr>
      </p:pic>
      <p:pic>
        <p:nvPicPr>
          <p:cNvPr id="7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714259A9-928D-4516-ADCE-F3B8294E551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141" y="309385"/>
            <a:ext cx="676259" cy="676259"/>
          </a:xfrm>
          <a:prstGeom prst="rect">
            <a:avLst/>
          </a:prstGeom>
        </p:spPr>
      </p:pic>
      <p:pic>
        <p:nvPicPr>
          <p:cNvPr id="8" name="Picture 6" descr="Text&#10;&#10;Description automatically generated with low confidence">
            <a:extLst>
              <a:ext uri="{FF2B5EF4-FFF2-40B4-BE49-F238E27FC236}">
                <a16:creationId xmlns:a16="http://schemas.microsoft.com/office/drawing/2014/main" id="{E9903E8D-790C-4AA2-B2DF-CBE0F969C2D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541" y="377339"/>
            <a:ext cx="1248682" cy="540555"/>
          </a:xfrm>
          <a:prstGeom prst="rect">
            <a:avLst/>
          </a:prstGeom>
        </p:spPr>
      </p:pic>
      <p:pic>
        <p:nvPicPr>
          <p:cNvPr id="9" name="Picture 8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116FC2B-8EB2-4AC3-B371-B6C76203832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312" y="493754"/>
            <a:ext cx="3031805" cy="491890"/>
          </a:xfrm>
          <a:prstGeom prst="rect">
            <a:avLst/>
          </a:prstGeom>
        </p:spPr>
      </p:pic>
      <p:pic>
        <p:nvPicPr>
          <p:cNvPr id="10" name="Picture 2" descr="SKMS Logo - pathology.nl">
            <a:extLst>
              <a:ext uri="{FF2B5EF4-FFF2-40B4-BE49-F238E27FC236}">
                <a16:creationId xmlns:a16="http://schemas.microsoft.com/office/drawing/2014/main" id="{A2DE566B-42FC-43F4-9EE3-EDBA65189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870" y="309385"/>
            <a:ext cx="709149" cy="567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79091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Algemeen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De gangbare producten in Nederland betreffen </a:t>
            </a:r>
            <a:r>
              <a:rPr lang="nl-NL" sz="2000" dirty="0" err="1"/>
              <a:t>Omniplasma</a:t>
            </a:r>
            <a:r>
              <a:rPr lang="nl-NL" sz="2000" dirty="0"/>
              <a:t> en quarantaine plasma.</a:t>
            </a:r>
          </a:p>
          <a:p>
            <a:r>
              <a:rPr lang="nl-NL" sz="2000" dirty="0" err="1"/>
              <a:t>Coagulopathie</a:t>
            </a:r>
            <a:r>
              <a:rPr lang="nl-NL" sz="2000" dirty="0"/>
              <a:t> is gedefinieerd als verlengde stollingstijden, zoals PT, PT-INR, </a:t>
            </a:r>
            <a:r>
              <a:rPr lang="nl-NL" sz="2000" dirty="0" err="1"/>
              <a:t>aPTT</a:t>
            </a:r>
            <a:r>
              <a:rPr lang="nl-NL" sz="2000" dirty="0"/>
              <a:t> of een verlaagde fibrinogeen concentratie.</a:t>
            </a:r>
          </a:p>
          <a:p>
            <a:r>
              <a:rPr lang="nl-NL" sz="2000" dirty="0"/>
              <a:t>Het couperen van anticoagulantia wordt nu elders beschreven in de Richtlijn antitrombotisch beleid.</a:t>
            </a:r>
          </a:p>
          <a:p>
            <a:r>
              <a:rPr lang="nl-NL" sz="2000" dirty="0"/>
              <a:t>Vraagstukken over plasma bij een </a:t>
            </a:r>
            <a:r>
              <a:rPr lang="nl-NL" sz="2000" dirty="0" err="1"/>
              <a:t>plasmaferese</a:t>
            </a:r>
            <a:r>
              <a:rPr lang="nl-NL" sz="2000" dirty="0"/>
              <a:t> in het kader van een trombotische microangiopathie (TMA) behandeling staan nu elders beschreven in de Richtlijn trombotische microangiopathie.</a:t>
            </a:r>
          </a:p>
          <a:p>
            <a:r>
              <a:rPr lang="nl-NL" sz="2000" dirty="0"/>
              <a:t>Het gebruik van plasma bij een wisseltransfusie is beschreven in de Richtlijn Hyperbilirubinemie bij pasgeborenen.</a:t>
            </a: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95019572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Geef </a:t>
            </a:r>
            <a:r>
              <a:rPr lang="nl-NL" u="sng" dirty="0"/>
              <a:t>geen</a:t>
            </a:r>
            <a:r>
              <a:rPr lang="nl-NL" dirty="0"/>
              <a:t> plasma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Aan niet-bloedende patiënten met een </a:t>
            </a:r>
            <a:r>
              <a:rPr lang="nl-NL" sz="2000" dirty="0" err="1"/>
              <a:t>verbruikscoagulopathie</a:t>
            </a:r>
            <a:r>
              <a:rPr lang="nl-NL" sz="2000" dirty="0"/>
              <a:t> met afwijkende </a:t>
            </a:r>
            <a:r>
              <a:rPr lang="nl-NL" sz="2000" dirty="0" err="1"/>
              <a:t>plasmatische</a:t>
            </a:r>
            <a:r>
              <a:rPr lang="nl-NL" sz="2000" dirty="0"/>
              <a:t> stoltesten die geen interventie moeten ondergaan;</a:t>
            </a:r>
          </a:p>
          <a:p>
            <a:r>
              <a:rPr lang="nl-NL" sz="2000" dirty="0"/>
              <a:t>Aan niet-bloedende patiënten met een </a:t>
            </a:r>
            <a:r>
              <a:rPr lang="nl-NL" sz="2000" dirty="0" err="1"/>
              <a:t>verbruikscoagulopathie</a:t>
            </a:r>
            <a:r>
              <a:rPr lang="nl-NL" sz="2000" dirty="0"/>
              <a:t> met afwijkende </a:t>
            </a:r>
            <a:r>
              <a:rPr lang="nl-NL" sz="2000" dirty="0" err="1"/>
              <a:t>plasmatische</a:t>
            </a:r>
            <a:r>
              <a:rPr lang="nl-NL" sz="2000" dirty="0"/>
              <a:t> stoltesten met een INR &lt; 3.0 die een beperkte interventie moeten ondergaan;</a:t>
            </a:r>
          </a:p>
          <a:p>
            <a:r>
              <a:rPr lang="nl-NL" sz="2000" dirty="0"/>
              <a:t>Aan patiënten met een </a:t>
            </a:r>
            <a:r>
              <a:rPr lang="nl-NL" sz="2000" dirty="0" err="1"/>
              <a:t>coagulopathie</a:t>
            </a:r>
            <a:r>
              <a:rPr lang="nl-NL" sz="2000" dirty="0"/>
              <a:t> veroorzaakt door lever insufficiëntie/leverfalen met een INR &lt; 3.0 die een ingreep ondergaan, onafhankelijk van het bloedingsrisico van die ingreep;</a:t>
            </a:r>
          </a:p>
          <a:p>
            <a:r>
              <a:rPr lang="nl-NL" sz="2000" dirty="0"/>
              <a:t>Profylactisch aan neonaten op basis van uitsluitend afwijkend screenend stollingsonderzoek.</a:t>
            </a: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88733193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Geef plasma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In de acute fase bij purpura </a:t>
            </a:r>
            <a:r>
              <a:rPr lang="nl-NL" sz="2000" dirty="0" err="1"/>
              <a:t>fulminans</a:t>
            </a:r>
            <a:r>
              <a:rPr lang="nl-NL" sz="2000" dirty="0"/>
              <a:t> ten gevolge van een proteïne S deficiëntie;</a:t>
            </a:r>
          </a:p>
          <a:p>
            <a:r>
              <a:rPr lang="nl-NL" sz="2000" dirty="0"/>
              <a:t>Bij purpura </a:t>
            </a:r>
            <a:r>
              <a:rPr lang="nl-NL" sz="2000" dirty="0" err="1"/>
              <a:t>fulminans</a:t>
            </a:r>
            <a:r>
              <a:rPr lang="nl-NL" sz="2000" dirty="0"/>
              <a:t> ten gevolge van een proteïne C deficiëntie alleen indien proteïne C concentraat (</a:t>
            </a:r>
            <a:r>
              <a:rPr lang="nl-NL" sz="2000" dirty="0" err="1"/>
              <a:t>Ceprotin</a:t>
            </a:r>
            <a:r>
              <a:rPr lang="nl-NL" sz="2000" dirty="0"/>
              <a:t>) niet (tijdig) beschikbaar is.</a:t>
            </a: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19869783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u="sng" dirty="0"/>
              <a:t>Overweeg</a:t>
            </a:r>
            <a:r>
              <a:rPr lang="nl-NL" dirty="0"/>
              <a:t> de toediening van plasma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Aan (premature) neonaten met bloedingsneiging op basis van DIS, acuut leverfalen, trombolyse of massale transfusie;</a:t>
            </a:r>
          </a:p>
          <a:p>
            <a:r>
              <a:rPr lang="nl-NL" sz="2000" dirty="0"/>
              <a:t>Aan kritisch zieke neonaten waarbij op basis van kliniek en aard van de ingreep/procedure de inschatting wordt gemaakt dat sprake is van een verhoogd bloedingsrisico;</a:t>
            </a:r>
          </a:p>
          <a:p>
            <a:r>
              <a:rPr lang="nl-NL" sz="2000" dirty="0"/>
              <a:t>Aan een neonaat met een stollingsstoornis o.b.v. een deficiëntie waarvoor geen specifieke factosuppletie mogelijk is.</a:t>
            </a: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66993745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Verwijzingen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Link: korte samenvatting van Dr. J.W.P.H. Soons</a:t>
            </a:r>
          </a:p>
          <a:p>
            <a:r>
              <a:rPr lang="nl-NL" sz="2000" dirty="0"/>
              <a:t>Link: richtlijn pagina’s 285 t/m 312</a:t>
            </a:r>
          </a:p>
        </p:txBody>
      </p:sp>
    </p:spTree>
    <p:extLst>
      <p:ext uri="{BB962C8B-B14F-4D97-AF65-F5344CB8AC3E}">
        <p14:creationId xmlns:p14="http://schemas.microsoft.com/office/powerpoint/2010/main" val="132888657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326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Richtlijn Bloedtransfusiebeleid 2020</vt:lpstr>
      <vt:lpstr>Algemeen</vt:lpstr>
      <vt:lpstr>Geef geen plasma</vt:lpstr>
      <vt:lpstr>Geef plasma</vt:lpstr>
      <vt:lpstr>Overweeg de toediening van plasma</vt:lpstr>
      <vt:lpstr>Verwijzingen</vt:lpstr>
    </vt:vector>
  </TitlesOfParts>
  <Company>Sanquin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Richtlijn Bloedtransfusiebeleid 2020</dc:title>
  <dc:creator>Bank, Ivan</dc:creator>
  <cp:lastModifiedBy>Bernardine Stegeman</cp:lastModifiedBy>
  <cp:revision>9</cp:revision>
  <dcterms:created xsi:type="dcterms:W3CDTF">2021-03-11T16:55:24Z</dcterms:created>
  <dcterms:modified xsi:type="dcterms:W3CDTF">2021-08-11T06:41:29Z</dcterms:modified>
</cp:coreProperties>
</file>