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1"/>
  </p:sldMasterIdLst>
  <p:notesMasterIdLst>
    <p:notesMasterId r:id="rId37"/>
  </p:notesMasterIdLst>
  <p:handoutMasterIdLst>
    <p:handoutMasterId r:id="rId38"/>
  </p:handoutMasterIdLst>
  <p:sldIdLst>
    <p:sldId id="256" r:id="rId12"/>
    <p:sldId id="267" r:id="rId13"/>
    <p:sldId id="268" r:id="rId14"/>
    <p:sldId id="295" r:id="rId15"/>
    <p:sldId id="269" r:id="rId16"/>
    <p:sldId id="285" r:id="rId17"/>
    <p:sldId id="270" r:id="rId18"/>
    <p:sldId id="286" r:id="rId19"/>
    <p:sldId id="280" r:id="rId20"/>
    <p:sldId id="287" r:id="rId21"/>
    <p:sldId id="282" r:id="rId22"/>
    <p:sldId id="281" r:id="rId23"/>
    <p:sldId id="289" r:id="rId24"/>
    <p:sldId id="283" r:id="rId25"/>
    <p:sldId id="290" r:id="rId26"/>
    <p:sldId id="291" r:id="rId27"/>
    <p:sldId id="292" r:id="rId28"/>
    <p:sldId id="293" r:id="rId29"/>
    <p:sldId id="294" r:id="rId30"/>
    <p:sldId id="284" r:id="rId31"/>
    <p:sldId id="275" r:id="rId32"/>
    <p:sldId id="276" r:id="rId33"/>
    <p:sldId id="279" r:id="rId34"/>
    <p:sldId id="277" r:id="rId35"/>
    <p:sldId id="278" r:id="rId36"/>
  </p:sldIdLst>
  <p:sldSz cx="12195175"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keman, P. (Phillis)" initials="LP(" lastIdx="2" clrIdx="0">
    <p:extLst>
      <p:ext uri="{19B8F6BF-5375-455C-9EA6-DF929625EA0E}">
        <p15:presenceInfo xmlns:p15="http://schemas.microsoft.com/office/powerpoint/2012/main" userId="S-1-5-21-2169066342-2480738168-2466311071-71559" providerId="AD"/>
      </p:ext>
    </p:extLst>
  </p:cmAuthor>
  <p:cmAuthor id="2" name="Ester Rake" initials="ER" lastIdx="1" clrIdx="1">
    <p:extLst>
      <p:ext uri="{19B8F6BF-5375-455C-9EA6-DF929625EA0E}">
        <p15:presenceInfo xmlns:p15="http://schemas.microsoft.com/office/powerpoint/2012/main" userId="Ester Ra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05478-A15D-4309-9924-4258F3B9C992}" v="3" dt="2020-04-02T09:45:15.384"/>
    <p1510:client id="{76C69E2E-7316-44B1-B159-D495282902E4}" v="19" dt="2020-04-01T14:30:22.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4" autoAdjust="0"/>
    <p:restoredTop sz="65528" autoAdjust="0"/>
  </p:normalViewPr>
  <p:slideViewPr>
    <p:cSldViewPr>
      <p:cViewPr varScale="1">
        <p:scale>
          <a:sx n="72" d="100"/>
          <a:sy n="72" d="100"/>
        </p:scale>
        <p:origin x="1236" y="60"/>
      </p:cViewPr>
      <p:guideLst/>
    </p:cSldViewPr>
  </p:slideViewPr>
  <p:notesTextViewPr>
    <p:cViewPr>
      <p:scale>
        <a:sx n="3" d="2"/>
        <a:sy n="3" d="2"/>
      </p:scale>
      <p:origin x="0" y="0"/>
    </p:cViewPr>
  </p:notesTextViewPr>
  <p:notesViewPr>
    <p:cSldViewPr>
      <p:cViewPr varScale="1">
        <p:scale>
          <a:sx n="65" d="100"/>
          <a:sy n="65" d="100"/>
        </p:scale>
        <p:origin x="3082"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r Rake" userId="c5c8dfb6-b3d7-4be3-a82a-8b0874a139af" providerId="ADAL" clId="{5F705478-A15D-4309-9924-4258F3B9C992}"/>
    <pc:docChg chg="custSel modSld">
      <pc:chgData name="Ester Rake" userId="c5c8dfb6-b3d7-4be3-a82a-8b0874a139af" providerId="ADAL" clId="{5F705478-A15D-4309-9924-4258F3B9C992}" dt="2020-04-02T10:17:31.973" v="191" actId="20577"/>
      <pc:docMkLst>
        <pc:docMk/>
      </pc:docMkLst>
      <pc:sldChg chg="modNotesTx">
        <pc:chgData name="Ester Rake" userId="c5c8dfb6-b3d7-4be3-a82a-8b0874a139af" providerId="ADAL" clId="{5F705478-A15D-4309-9924-4258F3B9C992}" dt="2020-04-02T10:14:54.108" v="87" actId="20577"/>
        <pc:sldMkLst>
          <pc:docMk/>
          <pc:sldMk cId="0" sldId="256"/>
        </pc:sldMkLst>
      </pc:sldChg>
      <pc:sldChg chg="modSp">
        <pc:chgData name="Ester Rake" userId="c5c8dfb6-b3d7-4be3-a82a-8b0874a139af" providerId="ADAL" clId="{5F705478-A15D-4309-9924-4258F3B9C992}" dt="2020-04-02T09:43:29.416" v="12" actId="207"/>
        <pc:sldMkLst>
          <pc:docMk/>
          <pc:sldMk cId="3364538761" sldId="269"/>
        </pc:sldMkLst>
        <pc:spChg chg="mod">
          <ac:chgData name="Ester Rake" userId="c5c8dfb6-b3d7-4be3-a82a-8b0874a139af" providerId="ADAL" clId="{5F705478-A15D-4309-9924-4258F3B9C992}" dt="2020-04-02T09:43:29.416" v="12" actId="207"/>
          <ac:spMkLst>
            <pc:docMk/>
            <pc:sldMk cId="3364538761" sldId="269"/>
            <ac:spMk id="2" creationId="{6C984592-1D48-48EB-A2BB-8DB5A05D28CD}"/>
          </ac:spMkLst>
        </pc:spChg>
      </pc:sldChg>
      <pc:sldChg chg="modSp mod">
        <pc:chgData name="Ester Rake" userId="c5c8dfb6-b3d7-4be3-a82a-8b0874a139af" providerId="ADAL" clId="{5F705478-A15D-4309-9924-4258F3B9C992}" dt="2020-04-02T10:16:10.882" v="98" actId="108"/>
        <pc:sldMkLst>
          <pc:docMk/>
          <pc:sldMk cId="715656190" sldId="270"/>
        </pc:sldMkLst>
        <pc:spChg chg="mod">
          <ac:chgData name="Ester Rake" userId="c5c8dfb6-b3d7-4be3-a82a-8b0874a139af" providerId="ADAL" clId="{5F705478-A15D-4309-9924-4258F3B9C992}" dt="2020-04-02T10:16:10.882" v="98" actId="108"/>
          <ac:spMkLst>
            <pc:docMk/>
            <pc:sldMk cId="715656190" sldId="270"/>
            <ac:spMk id="2" creationId="{6C984592-1D48-48EB-A2BB-8DB5A05D28CD}"/>
          </ac:spMkLst>
        </pc:spChg>
        <pc:spChg chg="mod">
          <ac:chgData name="Ester Rake" userId="c5c8dfb6-b3d7-4be3-a82a-8b0874a139af" providerId="ADAL" clId="{5F705478-A15D-4309-9924-4258F3B9C992}" dt="2020-04-02T09:42:34.962" v="8" actId="20577"/>
          <ac:spMkLst>
            <pc:docMk/>
            <pc:sldMk cId="715656190" sldId="270"/>
            <ac:spMk id="3" creationId="{C333E141-2666-4CC8-905C-BF867A51EF67}"/>
          </ac:spMkLst>
        </pc:spChg>
      </pc:sldChg>
      <pc:sldChg chg="modSp mod">
        <pc:chgData name="Ester Rake" userId="c5c8dfb6-b3d7-4be3-a82a-8b0874a139af" providerId="ADAL" clId="{5F705478-A15D-4309-9924-4258F3B9C992}" dt="2020-04-02T09:46:10.722" v="47" actId="20577"/>
        <pc:sldMkLst>
          <pc:docMk/>
          <pc:sldMk cId="3543009388" sldId="275"/>
        </pc:sldMkLst>
        <pc:spChg chg="mod">
          <ac:chgData name="Ester Rake" userId="c5c8dfb6-b3d7-4be3-a82a-8b0874a139af" providerId="ADAL" clId="{5F705478-A15D-4309-9924-4258F3B9C992}" dt="2020-04-02T09:46:10.722" v="47" actId="20577"/>
          <ac:spMkLst>
            <pc:docMk/>
            <pc:sldMk cId="3543009388" sldId="275"/>
            <ac:spMk id="3" creationId="{B17C7153-5294-4C22-AE71-DCEC581F015A}"/>
          </ac:spMkLst>
        </pc:spChg>
      </pc:sldChg>
      <pc:sldChg chg="modSp mod">
        <pc:chgData name="Ester Rake" userId="c5c8dfb6-b3d7-4be3-a82a-8b0874a139af" providerId="ADAL" clId="{5F705478-A15D-4309-9924-4258F3B9C992}" dt="2020-04-02T09:46:02.852" v="44" actId="20577"/>
        <pc:sldMkLst>
          <pc:docMk/>
          <pc:sldMk cId="955045351" sldId="277"/>
        </pc:sldMkLst>
        <pc:spChg chg="mod">
          <ac:chgData name="Ester Rake" userId="c5c8dfb6-b3d7-4be3-a82a-8b0874a139af" providerId="ADAL" clId="{5F705478-A15D-4309-9924-4258F3B9C992}" dt="2020-04-02T09:46:02.852" v="44" actId="20577"/>
          <ac:spMkLst>
            <pc:docMk/>
            <pc:sldMk cId="955045351" sldId="277"/>
            <ac:spMk id="3" creationId="{B17C7153-5294-4C22-AE71-DCEC581F015A}"/>
          </ac:spMkLst>
        </pc:spChg>
      </pc:sldChg>
      <pc:sldChg chg="modSp mod">
        <pc:chgData name="Ester Rake" userId="c5c8dfb6-b3d7-4be3-a82a-8b0874a139af" providerId="ADAL" clId="{5F705478-A15D-4309-9924-4258F3B9C992}" dt="2020-04-02T09:45:33.265" v="36" actId="20577"/>
        <pc:sldMkLst>
          <pc:docMk/>
          <pc:sldMk cId="483929856" sldId="280"/>
        </pc:sldMkLst>
        <pc:spChg chg="mod">
          <ac:chgData name="Ester Rake" userId="c5c8dfb6-b3d7-4be3-a82a-8b0874a139af" providerId="ADAL" clId="{5F705478-A15D-4309-9924-4258F3B9C992}" dt="2020-04-02T09:45:33.265" v="36" actId="20577"/>
          <ac:spMkLst>
            <pc:docMk/>
            <pc:sldMk cId="483929856" sldId="280"/>
            <ac:spMk id="3" creationId="{C333E141-2666-4CC8-905C-BF867A51EF67}"/>
          </ac:spMkLst>
        </pc:spChg>
      </pc:sldChg>
      <pc:sldChg chg="modSp mod">
        <pc:chgData name="Ester Rake" userId="c5c8dfb6-b3d7-4be3-a82a-8b0874a139af" providerId="ADAL" clId="{5F705478-A15D-4309-9924-4258F3B9C992}" dt="2020-04-02T09:45:02.027" v="28" actId="6549"/>
        <pc:sldMkLst>
          <pc:docMk/>
          <pc:sldMk cId="3405816485" sldId="281"/>
        </pc:sldMkLst>
        <pc:spChg chg="mod">
          <ac:chgData name="Ester Rake" userId="c5c8dfb6-b3d7-4be3-a82a-8b0874a139af" providerId="ADAL" clId="{5F705478-A15D-4309-9924-4258F3B9C992}" dt="2020-04-02T09:45:02.027" v="28" actId="6549"/>
          <ac:spMkLst>
            <pc:docMk/>
            <pc:sldMk cId="3405816485" sldId="281"/>
            <ac:spMk id="3" creationId="{BD47DA15-297B-498E-918B-B40F76645192}"/>
          </ac:spMkLst>
        </pc:spChg>
      </pc:sldChg>
      <pc:sldChg chg="modNotesTx">
        <pc:chgData name="Ester Rake" userId="c5c8dfb6-b3d7-4be3-a82a-8b0874a139af" providerId="ADAL" clId="{5F705478-A15D-4309-9924-4258F3B9C992}" dt="2020-04-02T10:16:34.106" v="99" actId="6549"/>
        <pc:sldMkLst>
          <pc:docMk/>
          <pc:sldMk cId="2040620592" sldId="282"/>
        </pc:sldMkLst>
      </pc:sldChg>
      <pc:sldChg chg="modSp mod">
        <pc:chgData name="Ester Rake" userId="c5c8dfb6-b3d7-4be3-a82a-8b0874a139af" providerId="ADAL" clId="{5F705478-A15D-4309-9924-4258F3B9C992}" dt="2020-04-02T09:45:18.980" v="31" actId="6549"/>
        <pc:sldMkLst>
          <pc:docMk/>
          <pc:sldMk cId="3848578047" sldId="283"/>
        </pc:sldMkLst>
        <pc:spChg chg="mod">
          <ac:chgData name="Ester Rake" userId="c5c8dfb6-b3d7-4be3-a82a-8b0874a139af" providerId="ADAL" clId="{5F705478-A15D-4309-9924-4258F3B9C992}" dt="2020-04-02T09:45:18.980" v="31" actId="6549"/>
          <ac:spMkLst>
            <pc:docMk/>
            <pc:sldMk cId="3848578047" sldId="283"/>
            <ac:spMk id="3" creationId="{BD47DA15-297B-498E-918B-B40F76645192}"/>
          </ac:spMkLst>
        </pc:spChg>
      </pc:sldChg>
      <pc:sldChg chg="modSp mod modNotesTx">
        <pc:chgData name="Ester Rake" userId="c5c8dfb6-b3d7-4be3-a82a-8b0874a139af" providerId="ADAL" clId="{5F705478-A15D-4309-9924-4258F3B9C992}" dt="2020-04-02T10:17:31.973" v="191" actId="20577"/>
        <pc:sldMkLst>
          <pc:docMk/>
          <pc:sldMk cId="1785094700" sldId="284"/>
        </pc:sldMkLst>
        <pc:spChg chg="mod">
          <ac:chgData name="Ester Rake" userId="c5c8dfb6-b3d7-4be3-a82a-8b0874a139af" providerId="ADAL" clId="{5F705478-A15D-4309-9924-4258F3B9C992}" dt="2020-04-02T10:17:19.040" v="100" actId="6549"/>
          <ac:spMkLst>
            <pc:docMk/>
            <pc:sldMk cId="1785094700" sldId="284"/>
            <ac:spMk id="2" creationId="{0040CB8E-9321-4179-A0B3-15704BFA5096}"/>
          </ac:spMkLst>
        </pc:spChg>
      </pc:sldChg>
      <pc:sldChg chg="modSp mod">
        <pc:chgData name="Ester Rake" userId="c5c8dfb6-b3d7-4be3-a82a-8b0874a139af" providerId="ADAL" clId="{5F705478-A15D-4309-9924-4258F3B9C992}" dt="2020-04-02T09:42:41.474" v="9" actId="6549"/>
        <pc:sldMkLst>
          <pc:docMk/>
          <pc:sldMk cId="1693427637" sldId="286"/>
        </pc:sldMkLst>
        <pc:spChg chg="mod">
          <ac:chgData name="Ester Rake" userId="c5c8dfb6-b3d7-4be3-a82a-8b0874a139af" providerId="ADAL" clId="{5F705478-A15D-4309-9924-4258F3B9C992}" dt="2020-04-02T09:42:41.474" v="9" actId="6549"/>
          <ac:spMkLst>
            <pc:docMk/>
            <pc:sldMk cId="1693427637" sldId="286"/>
            <ac:spMk id="3" creationId="{00000000-0000-0000-0000-000000000000}"/>
          </ac:spMkLst>
        </pc:spChg>
      </pc:sldChg>
      <pc:sldChg chg="modSp mod">
        <pc:chgData name="Ester Rake" userId="c5c8dfb6-b3d7-4be3-a82a-8b0874a139af" providerId="ADAL" clId="{5F705478-A15D-4309-9924-4258F3B9C992}" dt="2020-04-02T09:45:47.337" v="39" actId="20577"/>
        <pc:sldMkLst>
          <pc:docMk/>
          <pc:sldMk cId="427969379" sldId="290"/>
        </pc:sldMkLst>
        <pc:spChg chg="mod">
          <ac:chgData name="Ester Rake" userId="c5c8dfb6-b3d7-4be3-a82a-8b0874a139af" providerId="ADAL" clId="{5F705478-A15D-4309-9924-4258F3B9C992}" dt="2020-04-02T09:45:47.337" v="39" actId="20577"/>
          <ac:spMkLst>
            <pc:docMk/>
            <pc:sldMk cId="427969379" sldId="290"/>
            <ac:spMk id="3" creationId="{00000000-0000-0000-0000-000000000000}"/>
          </ac:spMkLst>
        </pc:spChg>
      </pc:sldChg>
      <pc:sldChg chg="modSp mod">
        <pc:chgData name="Ester Rake" userId="c5c8dfb6-b3d7-4be3-a82a-8b0874a139af" providerId="ADAL" clId="{5F705478-A15D-4309-9924-4258F3B9C992}" dt="2020-04-02T09:43:20.692" v="11" actId="20577"/>
        <pc:sldMkLst>
          <pc:docMk/>
          <pc:sldMk cId="3890158077" sldId="295"/>
        </pc:sldMkLst>
        <pc:spChg chg="mod">
          <ac:chgData name="Ester Rake" userId="c5c8dfb6-b3d7-4be3-a82a-8b0874a139af" providerId="ADAL" clId="{5F705478-A15D-4309-9924-4258F3B9C992}" dt="2020-04-02T09:43:20.692" v="11" actId="20577"/>
          <ac:spMkLst>
            <pc:docMk/>
            <pc:sldMk cId="3890158077" sldId="29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2-4-2020</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2-4-2020</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in </a:t>
            </a:r>
            <a:r>
              <a:rPr lang="en-GB" altLang="nl-NL" b="1" dirty="0" err="1">
                <a:latin typeface="Arial" panose="020B0604020202020204" pitchFamily="34" charset="0"/>
              </a:rPr>
              <a:t>maart</a:t>
            </a:r>
            <a:r>
              <a:rPr lang="en-GB" altLang="nl-NL" b="1" dirty="0">
                <a:latin typeface="Arial" panose="020B0604020202020204" pitchFamily="34" charset="0"/>
              </a:rPr>
              <a:t> 2020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a:t>
            </a:r>
            <a:r>
              <a:rPr lang="en-GB" altLang="nl-NL" b="1" dirty="0">
                <a:latin typeface="Arial" panose="020B0604020202020204" pitchFamily="34" charset="0"/>
              </a:rPr>
              <a:t> PDO voor </a:t>
            </a:r>
            <a:r>
              <a:rPr lang="en-GB" altLang="nl-NL" b="1" dirty="0" err="1">
                <a:latin typeface="Arial" panose="020B0604020202020204" pitchFamily="34" charset="0"/>
              </a:rPr>
              <a:t>hoogrisicogroepen</a:t>
            </a:r>
            <a:endParaRPr lang="en-GB" altLang="nl-NL" b="1" dirty="0">
              <a:latin typeface="Arial" panose="020B0604020202020204" pitchFamily="34" charset="0"/>
            </a:endParaRP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voor de </a:t>
            </a:r>
            <a:r>
              <a:rPr lang="en-GB" altLang="nl-NL" b="0" dirty="0" err="1">
                <a:latin typeface="Arial" panose="020B0604020202020204" pitchFamily="34" charset="0"/>
              </a:rPr>
              <a:t>richtlijn</a:t>
            </a:r>
            <a:r>
              <a:rPr lang="en-GB" altLang="nl-NL" b="0" dirty="0">
                <a:latin typeface="Arial" panose="020B0604020202020204" pitchFamily="34" charset="0"/>
              </a:rPr>
              <a:t> PDO </a:t>
            </a:r>
            <a:r>
              <a:rPr lang="en-GB" altLang="nl-NL" b="0" dirty="0" err="1">
                <a:latin typeface="Arial" panose="020B0604020202020204" pitchFamily="34" charset="0"/>
              </a:rPr>
              <a:t>voor</a:t>
            </a:r>
            <a:r>
              <a:rPr lang="en-GB" altLang="nl-NL" b="0" dirty="0">
                <a:latin typeface="Arial" panose="020B0604020202020204" pitchFamily="34" charset="0"/>
              </a:rPr>
              <a:t> hoogrisicogroepen.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geschreven</a:t>
            </a:r>
            <a:r>
              <a:rPr lang="en-GB" altLang="nl-NL" b="0" dirty="0">
                <a:latin typeface="Arial" panose="020B0604020202020204" pitchFamily="34" charset="0"/>
              </a:rPr>
              <a:t> voor </a:t>
            </a:r>
            <a:r>
              <a:rPr lang="en-GB" altLang="nl-NL" b="0" dirty="0" err="1">
                <a:latin typeface="Arial" panose="020B0604020202020204" pitchFamily="34" charset="0"/>
              </a:rPr>
              <a:t>alle</a:t>
            </a:r>
            <a:r>
              <a:rPr lang="en-GB" altLang="nl-NL" b="0" dirty="0">
                <a:latin typeface="Arial" panose="020B0604020202020204" pitchFamily="34" charset="0"/>
              </a:rPr>
              <a:t>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zorg</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hoogrisico </a:t>
            </a:r>
            <a:r>
              <a:rPr lang="en-GB" altLang="nl-NL" b="0" dirty="0" err="1">
                <a:latin typeface="Arial" panose="020B0604020202020204" pitchFamily="34" charset="0"/>
              </a:rPr>
              <a:t>paren</a:t>
            </a:r>
            <a:r>
              <a:rPr lang="en-GB" altLang="nl-NL" b="0" dirty="0">
                <a:latin typeface="Arial" panose="020B0604020202020204" pitchFamily="34" charset="0"/>
              </a:rPr>
              <a:t>/</a:t>
            </a:r>
            <a:r>
              <a:rPr lang="en-GB" altLang="nl-NL" b="0" dirty="0" err="1">
                <a:latin typeface="Arial" panose="020B0604020202020204" pitchFamily="34" charset="0"/>
              </a:rPr>
              <a:t>patienten</a:t>
            </a:r>
            <a:r>
              <a:rPr lang="en-GB" altLang="nl-NL" b="0" dirty="0">
                <a:latin typeface="Arial" panose="020B0604020202020204" pitchFamily="34" charset="0"/>
              </a:rPr>
              <a:t> met </a:t>
            </a:r>
            <a:r>
              <a:rPr lang="en-GB" altLang="nl-NL" b="0" dirty="0" err="1">
                <a:latin typeface="Arial" panose="020B0604020202020204" pitchFamily="34" charset="0"/>
              </a:rPr>
              <a:t>kinderwens</a:t>
            </a:r>
            <a:r>
              <a:rPr lang="en-GB" altLang="nl-NL" b="0" dirty="0">
                <a:latin typeface="Arial" panose="020B0604020202020204" pitchFamily="34" charset="0"/>
              </a:rPr>
              <a:t>, </a:t>
            </a:r>
            <a:r>
              <a:rPr lang="en-GB" altLang="nl-NL" b="0" dirty="0" err="1">
                <a:latin typeface="Arial" panose="020B0604020202020204" pitchFamily="34" charset="0"/>
              </a:rPr>
              <a:t>onder</a:t>
            </a:r>
            <a:r>
              <a:rPr lang="en-GB" altLang="nl-NL" b="0" dirty="0">
                <a:latin typeface="Arial" panose="020B0604020202020204" pitchFamily="34" charset="0"/>
              </a:rPr>
              <a:t> </a:t>
            </a:r>
            <a:r>
              <a:rPr lang="en-GB" altLang="nl-NL" b="0" dirty="0" err="1">
                <a:latin typeface="Arial" panose="020B0604020202020204" pitchFamily="34" charset="0"/>
              </a:rPr>
              <a:t>wie</a:t>
            </a:r>
            <a:r>
              <a:rPr lang="en-GB" altLang="nl-NL" b="0" dirty="0">
                <a:latin typeface="Arial" panose="020B0604020202020204" pitchFamily="34" charset="0"/>
              </a:rPr>
              <a:t>: </a:t>
            </a:r>
            <a:r>
              <a:rPr lang="en-GB" altLang="nl-NL" b="0" dirty="0" err="1">
                <a:latin typeface="Arial" panose="020B0604020202020204" pitchFamily="34" charset="0"/>
              </a:rPr>
              <a:t>medisch</a:t>
            </a:r>
            <a:r>
              <a:rPr lang="en-GB" altLang="nl-NL" b="0" dirty="0">
                <a:latin typeface="Arial" panose="020B0604020202020204" pitchFamily="34" charset="0"/>
              </a:rPr>
              <a:t> </a:t>
            </a:r>
            <a:r>
              <a:rPr lang="en-GB" altLang="nl-NL" b="0" dirty="0" err="1">
                <a:latin typeface="Arial" panose="020B0604020202020204" pitchFamily="34" charset="0"/>
              </a:rPr>
              <a:t>specialisten</a:t>
            </a:r>
            <a:r>
              <a:rPr lang="en-GB" altLang="nl-NL" b="0" dirty="0">
                <a:latin typeface="Arial" panose="020B0604020202020204" pitchFamily="34" charset="0"/>
              </a:rPr>
              <a:t>, </a:t>
            </a:r>
            <a:r>
              <a:rPr lang="en-GB" altLang="nl-NL" b="0" dirty="0" err="1">
                <a:latin typeface="Arial" panose="020B0604020202020204" pitchFamily="34" charset="0"/>
              </a:rPr>
              <a:t>huisartsen</a:t>
            </a:r>
            <a:r>
              <a:rPr lang="en-GB" altLang="nl-NL" b="0" dirty="0">
                <a:latin typeface="Arial" panose="020B0604020202020204" pitchFamily="34" charset="0"/>
              </a:rPr>
              <a:t>, </a:t>
            </a:r>
            <a:r>
              <a:rPr lang="en-GB" altLang="nl-NL" b="0" dirty="0" err="1">
                <a:latin typeface="Arial" panose="020B0604020202020204" pitchFamily="34" charset="0"/>
              </a:rPr>
              <a:t>verloskundigen</a:t>
            </a:r>
            <a:r>
              <a:rPr lang="en-GB" altLang="nl-NL" b="0" dirty="0">
                <a:latin typeface="Arial" panose="020B0604020202020204" pitchFamily="34" charset="0"/>
              </a:rPr>
              <a:t> </a:t>
            </a:r>
            <a:r>
              <a:rPr lang="en-GB" altLang="nl-NL" b="0" dirty="0" err="1">
                <a:latin typeface="Arial" panose="020B0604020202020204" pitchFamily="34" charset="0"/>
              </a:rPr>
              <a:t>en</a:t>
            </a:r>
            <a:r>
              <a:rPr lang="en-GB" altLang="nl-NL" b="0" dirty="0">
                <a:latin typeface="Arial" panose="020B0604020202020204" pitchFamily="34" charset="0"/>
              </a:rPr>
              <a:t> counsellors </a:t>
            </a:r>
            <a:r>
              <a:rPr lang="en-GB" altLang="nl-NL" b="0" dirty="0" err="1">
                <a:latin typeface="Arial" panose="020B0604020202020204" pitchFamily="34" charset="0"/>
              </a:rPr>
              <a:t>en</a:t>
            </a:r>
            <a:r>
              <a:rPr lang="en-GB" altLang="nl-NL" b="0" dirty="0">
                <a:latin typeface="Arial" panose="020B0604020202020204" pitchFamily="34" charset="0"/>
              </a:rPr>
              <a:t> labspecialisten </a:t>
            </a:r>
            <a:r>
              <a:rPr lang="en-GB" altLang="nl-NL" b="0" dirty="0" err="1">
                <a:latin typeface="Arial" panose="020B0604020202020204" pitchFamily="34" charset="0"/>
              </a:rPr>
              <a:t>werkzaam</a:t>
            </a:r>
            <a:r>
              <a:rPr lang="en-GB" altLang="nl-NL" b="0" dirty="0">
                <a:latin typeface="Arial" panose="020B0604020202020204" pitchFamily="34" charset="0"/>
              </a:rPr>
              <a:t> </a:t>
            </a:r>
            <a:r>
              <a:rPr lang="en-GB" altLang="nl-NL" b="0" dirty="0" err="1">
                <a:latin typeface="Arial" panose="020B0604020202020204" pitchFamily="34" charset="0"/>
              </a:rPr>
              <a:t>binnen</a:t>
            </a:r>
            <a:r>
              <a:rPr lang="en-GB" altLang="nl-NL" b="0" dirty="0">
                <a:latin typeface="Arial" panose="020B0604020202020204" pitchFamily="34" charset="0"/>
              </a:rPr>
              <a:t> de </a:t>
            </a:r>
            <a:r>
              <a:rPr lang="en-GB" altLang="nl-NL" b="0" dirty="0" err="1">
                <a:latin typeface="Arial" panose="020B0604020202020204" pitchFamily="34" charset="0"/>
              </a:rPr>
              <a:t>klinische</a:t>
            </a:r>
            <a:r>
              <a:rPr lang="en-GB" altLang="nl-NL" b="0" dirty="0">
                <a:latin typeface="Arial" panose="020B0604020202020204" pitchFamily="34" charset="0"/>
              </a:rPr>
              <a:t> </a:t>
            </a:r>
            <a:r>
              <a:rPr lang="en-GB" altLang="nl-NL" b="0" dirty="0" err="1">
                <a:latin typeface="Arial" panose="020B0604020202020204" pitchFamily="34" charset="0"/>
              </a:rPr>
              <a:t>genetica</a:t>
            </a:r>
            <a:r>
              <a:rPr lang="en-GB" altLang="nl-NL" b="0" dirty="0">
                <a:latin typeface="Arial" panose="020B0604020202020204" pitchFamily="34" charset="0"/>
              </a:rPr>
              <a:t>. </a:t>
            </a:r>
          </a:p>
          <a:p>
            <a:pPr eaLnBrk="1" hangingPunct="1">
              <a:spcBef>
                <a:spcPts val="600"/>
              </a:spcBef>
            </a:pPr>
            <a:r>
              <a:rPr lang="en-GB" altLang="nl-NL" b="0" dirty="0">
                <a:latin typeface="Arial" panose="020B0604020202020204" pitchFamily="34" charset="0"/>
              </a:rPr>
              <a:t>De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beschikbaar</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via de </a:t>
            </a:r>
            <a:r>
              <a:rPr lang="en-GB" altLang="nl-NL" b="0" dirty="0" err="1">
                <a:latin typeface="Arial" panose="020B0604020202020204" pitchFamily="34" charset="0"/>
              </a:rPr>
              <a:t>volgende</a:t>
            </a:r>
            <a:r>
              <a:rPr lang="en-GB" altLang="nl-NL" b="0" dirty="0">
                <a:latin typeface="Arial" panose="020B0604020202020204" pitchFamily="34" charset="0"/>
              </a:rPr>
              <a:t> link</a:t>
            </a:r>
            <a:r>
              <a:rPr lang="en-GB" altLang="nl-NL" b="0" dirty="0">
                <a:highlight>
                  <a:srgbClr val="FFFF00"/>
                </a:highlight>
                <a:latin typeface="Arial" panose="020B0604020202020204" pitchFamily="34" charset="0"/>
              </a:rPr>
              <a:t>: </a:t>
            </a:r>
            <a:r>
              <a:rPr lang="en-GB" altLang="nl-NL" b="0" dirty="0">
                <a:solidFill>
                  <a:srgbClr val="FF0000"/>
                </a:solidFill>
                <a:latin typeface="Arial" panose="020B0604020202020204" pitchFamily="34" charset="0"/>
              </a:rPr>
              <a:t>https://richtlijnendatabase.nl/richtlijn/in-commentaar/preconceptie_dragerschapsonderzoek_pdo_voor_hoogrisicogroepen/algemene_inleiding_pdo.html </a:t>
            </a:r>
          </a:p>
          <a:p>
            <a:pPr eaLnBrk="1" hangingPunct="1">
              <a:spcBef>
                <a:spcPts val="600"/>
              </a:spcBef>
            </a:pPr>
            <a:r>
              <a:rPr lang="en-GB" altLang="nl-NL" b="0" dirty="0">
                <a:latin typeface="Arial" panose="020B0604020202020204" pitchFamily="34" charset="0"/>
              </a:rPr>
              <a:t>In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t>
            </a:r>
            <a:r>
              <a:rPr lang="en-GB" altLang="nl-NL" b="0" dirty="0" err="1">
                <a:latin typeface="Arial" panose="020B0604020202020204" pitchFamily="34" charset="0"/>
              </a:rPr>
              <a:t>alle</a:t>
            </a:r>
            <a:r>
              <a:rPr lang="en-GB" altLang="nl-NL" b="0" dirty="0">
                <a:latin typeface="Arial" panose="020B0604020202020204" pitchFamily="34" charset="0"/>
              </a:rPr>
              <a:t> </a:t>
            </a:r>
            <a:r>
              <a:rPr lang="en-GB" altLang="nl-NL" b="0" dirty="0" err="1">
                <a:latin typeface="Arial" panose="020B0604020202020204" pitchFamily="34" charset="0"/>
              </a:rPr>
              <a:t>aanbevelingen</a:t>
            </a:r>
            <a:r>
              <a:rPr lang="en-GB" altLang="nl-NL" b="0" dirty="0">
                <a:latin typeface="Arial" panose="020B0604020202020204" pitchFamily="34" charset="0"/>
              </a:rPr>
              <a:t> in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voor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a:t>
            </a:r>
            <a:r>
              <a:rPr lang="en-GB" altLang="nl-NL" b="0" dirty="0" err="1">
                <a:latin typeface="Arial" panose="020B0604020202020204" pitchFamily="34" charset="0"/>
              </a:rPr>
              <a:t>richtlijn</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presentative (</a:t>
            </a:r>
            <a:r>
              <a:rPr lang="en-GB" altLang="nl-NL" b="0" dirty="0" err="1">
                <a:latin typeface="Arial" panose="020B0604020202020204" pitchFamily="34" charset="0"/>
              </a:rPr>
              <a:t>zie</a:t>
            </a:r>
            <a:r>
              <a:rPr lang="en-GB" altLang="nl-NL" b="0" dirty="0">
                <a:latin typeface="Arial" panose="020B0604020202020204" pitchFamily="34" charset="0"/>
              </a:rPr>
              <a:t> link).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Aan</a:t>
            </a:r>
            <a:r>
              <a:rPr lang="en-GB" altLang="nl-NL" dirty="0">
                <a:latin typeface="Arial" panose="020B0604020202020204" pitchFamily="34" charset="0"/>
              </a:rPr>
              <a:t>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voor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r>
              <a:rPr lang="en-GB" altLang="nl-NL" dirty="0" err="1">
                <a:latin typeface="Arial" panose="020B0604020202020204" pitchFamily="34" charset="0"/>
              </a:rPr>
              <a:t>Waar</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de </a:t>
            </a:r>
            <a:r>
              <a:rPr lang="en-GB" altLang="nl-NL" dirty="0" err="1">
                <a:latin typeface="Arial" panose="020B0604020202020204" pitchFamily="34" charset="0"/>
              </a:rPr>
              <a:t>gehele</a:t>
            </a:r>
            <a:r>
              <a:rPr lang="en-GB" altLang="nl-NL" dirty="0">
                <a:latin typeface="Arial" panose="020B0604020202020204" pitchFamily="34" charset="0"/>
              </a:rPr>
              <a:t> </a:t>
            </a:r>
            <a:r>
              <a:rPr lang="en-GB" altLang="nl-NL" dirty="0" err="1">
                <a:latin typeface="Arial" panose="020B0604020202020204" pitchFamily="34" charset="0"/>
              </a:rPr>
              <a:t>aanbeveling</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a:t>
            </a:r>
          </a:p>
          <a:p>
            <a:pPr eaLnBrk="1" hangingPunct="1">
              <a:spcBef>
                <a:spcPts val="600"/>
              </a:spcBef>
            </a:pP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zelf</a:t>
            </a:r>
            <a:r>
              <a:rPr lang="en-GB" altLang="nl-NL" b="0" dirty="0">
                <a:latin typeface="Arial" panose="020B0604020202020204" pitchFamily="34" charset="0"/>
              </a:rPr>
              <a:t>. </a:t>
            </a:r>
          </a:p>
          <a:p>
            <a:pPr eaLnBrk="1" hangingPunct="1"/>
            <a:endParaRPr lang="en-GB" altLang="nl-NL"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323708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61731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245658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84111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Hier staan de meest relevante punten van het </a:t>
            </a:r>
            <a:r>
              <a:rPr lang="nl-NL" dirty="0" err="1"/>
              <a:t>verwijzersconsult</a:t>
            </a:r>
            <a:r>
              <a:rPr lang="nl-NL" dirty="0"/>
              <a:t> genoemd</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1048390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suggesties</a:t>
            </a:r>
            <a:r>
              <a:rPr lang="en-GB" altLang="nl-NL" b="0" dirty="0">
                <a:latin typeface="Arial" panose="020B0604020202020204" pitchFamily="34" charset="0"/>
              </a:rPr>
              <a:t> die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ontwikkeld</a:t>
            </a:r>
            <a:r>
              <a:rPr lang="en-GB" altLang="nl-NL" b="0" dirty="0">
                <a:latin typeface="Arial" panose="020B0604020202020204" pitchFamily="34" charset="0"/>
              </a:rPr>
              <a:t> om de </a:t>
            </a:r>
            <a:r>
              <a:rPr lang="en-GB" altLang="nl-NL" b="0" dirty="0" err="1">
                <a:latin typeface="Arial" panose="020B0604020202020204" pitchFamily="34" charset="0"/>
              </a:rPr>
              <a:t>discussie</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op gang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brengen</a:t>
            </a:r>
            <a:r>
              <a:rPr lang="en-GB" altLang="nl-NL" b="0" dirty="0">
                <a:latin typeface="Arial" panose="020B0604020202020204" pitchFamily="34" charset="0"/>
              </a:rPr>
              <a:t> – </a:t>
            </a:r>
            <a:r>
              <a:rPr lang="en-GB" altLang="nl-NL" b="0" dirty="0" err="1">
                <a:latin typeface="Arial" panose="020B0604020202020204" pitchFamily="34" charset="0"/>
              </a:rPr>
              <a:t>vervang</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of pas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punten</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gelang</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lokale</a:t>
            </a:r>
            <a:r>
              <a:rPr lang="en-GB" altLang="nl-NL" b="0" dirty="0">
                <a:latin typeface="Arial" panose="020B0604020202020204" pitchFamily="34" charset="0"/>
              </a:rPr>
              <a:t> </a:t>
            </a:r>
            <a:r>
              <a:rPr lang="en-GB" altLang="nl-NL" b="0" dirty="0" err="1">
                <a:latin typeface="Arial" panose="020B0604020202020204" pitchFamily="34" charset="0"/>
              </a:rPr>
              <a:t>situatie</a:t>
            </a:r>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vragen</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Verdere</a:t>
            </a:r>
            <a:r>
              <a:rPr lang="en-GB" altLang="nl-NL" b="1" dirty="0">
                <a:latin typeface="Arial" panose="020B0604020202020204" pitchFamily="34" charset="0"/>
              </a:rPr>
              <a:t> </a:t>
            </a:r>
            <a:r>
              <a:rPr lang="en-GB" altLang="nl-NL" b="1" dirty="0" err="1">
                <a:latin typeface="Arial" panose="020B0604020202020204" pitchFamily="34" charset="0"/>
              </a:rPr>
              <a:t>informatie</a:t>
            </a:r>
            <a:endParaRPr lang="en-GB" altLang="nl-NL" b="1"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3494428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aantal</a:t>
            </a:r>
            <a:r>
              <a:rPr lang="en-GB" altLang="nl-NL" b="0" dirty="0">
                <a:latin typeface="Arial" panose="020B0604020202020204" pitchFamily="34" charset="0"/>
              </a:rPr>
              <a:t> tools </a:t>
            </a:r>
            <a:r>
              <a:rPr lang="en-GB" altLang="nl-NL" b="0" dirty="0" err="1">
                <a:latin typeface="Arial" panose="020B0604020202020204" pitchFamily="34" charset="0"/>
              </a:rPr>
              <a:t>opgesteld</a:t>
            </a:r>
            <a:r>
              <a:rPr lang="en-GB" altLang="nl-NL" b="0" dirty="0">
                <a:latin typeface="Arial" panose="020B0604020202020204" pitchFamily="34" charset="0"/>
              </a:rPr>
              <a:t>:</a:t>
            </a:r>
          </a:p>
          <a:p>
            <a:pPr eaLnBrk="1" hangingPunct="1"/>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607008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25</a:t>
            </a:fld>
            <a:endParaRPr lang="nl-NL" dirty="0"/>
          </a:p>
        </p:txBody>
      </p:sp>
    </p:spTree>
    <p:extLst>
      <p:ext uri="{BB962C8B-B14F-4D97-AF65-F5344CB8AC3E}">
        <p14:creationId xmlns:p14="http://schemas.microsoft.com/office/powerpoint/2010/main" val="64198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eaLnBrk="1" hangingPunct="1">
              <a:spcBef>
                <a:spcPts val="600"/>
              </a:spcBef>
            </a:pPr>
            <a:endParaRPr lang="en-GB" altLang="nl-NL" dirty="0">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348814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279446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426837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165195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175506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143255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644555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0.xml"/><Relationship Id="rId1" Type="http://schemas.openxmlformats.org/officeDocument/2006/relationships/customXml" Target="../../customXml/item9.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nl-NL" noProof="1"/>
              <a:t>[Titel]</a:t>
            </a:r>
          </a:p>
        </p:txBody>
      </p:sp>
      <p:sp>
        <p:nvSpPr>
          <p:cNvPr id="3"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1"/>
            <a:ext cx="12191999" cy="3160491"/>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185"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2" name="Group 832">
            <a:extLst>
              <a:ext uri="{FF2B5EF4-FFF2-40B4-BE49-F238E27FC236}">
                <a16:creationId xmlns:a16="http://schemas.microsoft.com/office/drawing/2014/main" id="{FC20E163-4B87-4631-B61C-45BD3E8B4F16}"/>
              </a:ext>
            </a:extLst>
          </p:cNvPr>
          <p:cNvGrpSpPr>
            <a:grpSpLocks noSelect="1" noChangeAspect="1"/>
          </p:cNvGrpSpPr>
          <p:nvPr userDrawn="1"/>
        </p:nvGrpSpPr>
        <p:grpSpPr bwMode="gray">
          <a:xfrm>
            <a:off x="3436051" y="2387963"/>
            <a:ext cx="5323071" cy="2082073"/>
            <a:chOff x="264" y="274"/>
            <a:chExt cx="1332" cy="521"/>
          </a:xfrm>
        </p:grpSpPr>
        <p:sp>
          <p:nvSpPr>
            <p:cNvPr id="3" name="Freeform 833">
              <a:extLst>
                <a:ext uri="{FF2B5EF4-FFF2-40B4-BE49-F238E27FC236}">
                  <a16:creationId xmlns:a16="http://schemas.microsoft.com/office/drawing/2014/main" id="{2ED650BC-A6DD-41BF-A8F1-8FE644ED9B50}"/>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 name="Freeform 834">
              <a:extLst>
                <a:ext uri="{FF2B5EF4-FFF2-40B4-BE49-F238E27FC236}">
                  <a16:creationId xmlns:a16="http://schemas.microsoft.com/office/drawing/2014/main" id="{789DD9CC-685D-4E9C-B832-006E2F32C4E9}"/>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 name="Freeform 835">
              <a:extLst>
                <a:ext uri="{FF2B5EF4-FFF2-40B4-BE49-F238E27FC236}">
                  <a16:creationId xmlns:a16="http://schemas.microsoft.com/office/drawing/2014/main" id="{E011F262-693B-4909-B620-1662D012FF8B}"/>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eeform 836">
              <a:extLst>
                <a:ext uri="{FF2B5EF4-FFF2-40B4-BE49-F238E27FC236}">
                  <a16:creationId xmlns:a16="http://schemas.microsoft.com/office/drawing/2014/main" id="{42B3EB3C-A8A0-49AF-A14C-3CD268F2ED52}"/>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837">
              <a:extLst>
                <a:ext uri="{FF2B5EF4-FFF2-40B4-BE49-F238E27FC236}">
                  <a16:creationId xmlns:a16="http://schemas.microsoft.com/office/drawing/2014/main" id="{E4165864-F241-4D93-9BE6-D351A868DED1}"/>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838">
              <a:extLst>
                <a:ext uri="{FF2B5EF4-FFF2-40B4-BE49-F238E27FC236}">
                  <a16:creationId xmlns:a16="http://schemas.microsoft.com/office/drawing/2014/main" id="{AEB2505F-5214-4760-A36D-467052816B1F}"/>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eeform 839">
              <a:extLst>
                <a:ext uri="{FF2B5EF4-FFF2-40B4-BE49-F238E27FC236}">
                  <a16:creationId xmlns:a16="http://schemas.microsoft.com/office/drawing/2014/main" id="{5178B86D-F8AB-4979-AB21-4E0359F9F0B7}"/>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40">
              <a:extLst>
                <a:ext uri="{FF2B5EF4-FFF2-40B4-BE49-F238E27FC236}">
                  <a16:creationId xmlns:a16="http://schemas.microsoft.com/office/drawing/2014/main" id="{10C5A9BA-0593-4396-BD5D-32C4E82FAC18}"/>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19675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56688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3716" y="4505937"/>
            <a:ext cx="1541463"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2186576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58AB994-5FA9-4D5D-80DE-3E876EF80E94}" type="datetimeFigureOut">
              <a:rPr lang="nl-NL" smtClean="0"/>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FC50226-AB08-4B41-9D91-23B87250D834}" type="slidenum">
              <a:rPr lang="nl-NL" smtClean="0"/>
              <a:t>‹nr.›</a:t>
            </a:fld>
            <a:endParaRPr lang="nl-NL"/>
          </a:p>
        </p:txBody>
      </p:sp>
    </p:spTree>
    <p:extLst>
      <p:ext uri="{BB962C8B-B14F-4D97-AF65-F5344CB8AC3E}">
        <p14:creationId xmlns:p14="http://schemas.microsoft.com/office/powerpoint/2010/main" val="206519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313" y="2420887"/>
            <a:ext cx="10440000" cy="3736721"/>
          </a:xfrm>
        </p:spPr>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4420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1836000"/>
            <a:ext cx="5040000" cy="4365308"/>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1836000"/>
            <a:ext cx="5040000" cy="4365308"/>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2422800"/>
            <a:ext cx="5040000" cy="37368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2422800"/>
            <a:ext cx="5040000" cy="3736800"/>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8391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
        <p:nvSpPr>
          <p:cNvPr id="4"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4224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45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0" y="1588"/>
            <a:ext cx="2308225"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2672907" y="368804"/>
            <a:ext cx="8676000" cy="1296000"/>
          </a:xfrm>
          <a:prstGeom prst="rect">
            <a:avLst/>
          </a:prstGeom>
        </p:spPr>
        <p:txBody>
          <a:bodyPr vert="horz" lIns="0" tIns="0" rIns="0" bIns="0" rtlCol="0" anchor="ctr">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937313" y="1837609"/>
            <a:ext cx="10440000" cy="4320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p:txBody>
      </p:sp>
      <p:sp>
        <p:nvSpPr>
          <p:cNvPr id="4" name="Tijdelijke aanduiding voor datum 3"/>
          <p:cNvSpPr>
            <a:spLocks noGrp="1" noSelect="1"/>
          </p:cNvSpPr>
          <p:nvPr>
            <p:ph type="dt" sz="half" idx="2"/>
          </p:nvPr>
        </p:nvSpPr>
        <p:spPr bwMode="gray">
          <a:xfrm>
            <a:off x="9900000" y="6372000"/>
            <a:ext cx="1260550"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t>2 april 2020</a:t>
            </a:fld>
            <a:endParaRPr lang="nl-NL" noProof="1"/>
          </a:p>
        </p:txBody>
      </p:sp>
      <p:sp>
        <p:nvSpPr>
          <p:cNvPr id="5" name="Tijdelijke aanduiding voor voettekst 4"/>
          <p:cNvSpPr>
            <a:spLocks noGrp="1" noSelect="1"/>
          </p:cNvSpPr>
          <p:nvPr>
            <p:ph type="ftr" sz="quarter" idx="3"/>
          </p:nvPr>
        </p:nvSpPr>
        <p:spPr bwMode="gray">
          <a:xfrm>
            <a:off x="2749215" y="6372000"/>
            <a:ext cx="691276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noSelect="1"/>
          </p:cNvSpPr>
          <p:nvPr>
            <p:ph type="sldNum" sz="quarter" idx="4"/>
          </p:nvPr>
        </p:nvSpPr>
        <p:spPr bwMode="gray">
          <a:xfrm>
            <a:off x="11210132" y="6372000"/>
            <a:ext cx="389689"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 </a:t>
            </a:r>
            <a:fld id="{1336C48C-F87C-4E4B-81EF-5027B17D1F61}" type="slidenum">
              <a:rPr lang="nl-NL" noProof="1" smtClean="0"/>
              <a:pPr/>
              <a:t>‹nr.›</a:t>
            </a:fld>
            <a:endParaRPr lang="nl-NL" noProof="1"/>
          </a:p>
        </p:txBody>
      </p:sp>
    </p:spTree>
  </p:cSld>
  <p:clrMap bg1="lt1" tx1="dk1" bg2="lt2" tx2="dk2" accent1="accent1" accent2="accent2" accent3="accent3" accent4="accent4" accent5="accent5" accent6="accent6" hlink="hlink" folHlink="folHlink"/>
  <p:sldLayoutIdLst>
    <p:sldLayoutId id="2147483715" r:id="rId1"/>
    <p:sldLayoutId id="2147483710" r:id="rId2"/>
    <p:sldLayoutId id="2147483719" r:id="rId3"/>
    <p:sldLayoutId id="2147483711" r:id="rId4"/>
    <p:sldLayoutId id="2147483720" r:id="rId5"/>
    <p:sldLayoutId id="2147483713" r:id="rId6"/>
    <p:sldLayoutId id="2147483721" r:id="rId7"/>
    <p:sldLayoutId id="2147483714" r:id="rId8"/>
    <p:sldLayoutId id="2147483728" r:id="rId9"/>
    <p:sldLayoutId id="2147483730" r:id="rId10"/>
    <p:sldLayoutId id="2147483729" r:id="rId11"/>
    <p:sldLayoutId id="2147483718" r:id="rId12"/>
    <p:sldLayoutId id="2147483731" r:id="rId13"/>
  </p:sldLayoutIdLst>
  <p:hf sldNum="0" hdr="0" ftr="0" dt="0"/>
  <p:txStyles>
    <p:titleStyle>
      <a:lvl1pPr algn="l" defTabSz="1088937" rtl="0" eaLnBrk="1" latinLnBrk="0" hangingPunct="1">
        <a:spcBef>
          <a:spcPct val="0"/>
        </a:spcBef>
        <a:buNone/>
        <a:defRPr sz="3802" b="1" kern="1200">
          <a:solidFill>
            <a:schemeClr val="accent1"/>
          </a:solidFill>
          <a:latin typeface="+mj-lt"/>
          <a:ea typeface="+mj-ea"/>
          <a:cs typeface="+mj-cs"/>
        </a:defRPr>
      </a:lvl1pPr>
    </p:titleStyle>
    <p:bodyStyle>
      <a:lvl1pPr marL="252000" indent="-252000" algn="l" defTabSz="1088937" rtl="0" eaLnBrk="1" latinLnBrk="0" hangingPunct="1">
        <a:spcBef>
          <a:spcPts val="1000"/>
        </a:spcBef>
        <a:buClr>
          <a:schemeClr val="accent2"/>
        </a:buClr>
        <a:buFont typeface="Arial" pitchFamily="34" charset="0"/>
        <a:buChar char="•"/>
        <a:defRPr sz="2400" b="0" kern="1200" baseline="0">
          <a:solidFill>
            <a:schemeClr val="accent1"/>
          </a:solidFill>
          <a:latin typeface="+mn-lt"/>
          <a:ea typeface="+mn-ea"/>
          <a:cs typeface="+mn-cs"/>
        </a:defRPr>
      </a:lvl1pPr>
      <a:lvl2pPr marL="504000" indent="-252000" algn="l" defTabSz="1088937" rtl="0" eaLnBrk="1" latinLnBrk="0" hangingPunct="1">
        <a:spcBef>
          <a:spcPts val="500"/>
        </a:spcBef>
        <a:buClr>
          <a:schemeClr val="accent3"/>
        </a:buClr>
        <a:buFont typeface="Arial" pitchFamily="34" charset="0"/>
        <a:buChar char="•"/>
        <a:defRPr sz="2400" kern="1200">
          <a:solidFill>
            <a:schemeClr val="accent1"/>
          </a:solidFill>
          <a:latin typeface="+mn-lt"/>
          <a:ea typeface="+mn-ea"/>
          <a:cs typeface="+mn-cs"/>
        </a:defRPr>
      </a:lvl2pPr>
      <a:lvl3pPr marL="756000" indent="-252000" algn="l" defTabSz="1088937" rtl="0" eaLnBrk="1" latinLnBrk="0" hangingPunct="1">
        <a:spcBef>
          <a:spcPts val="0"/>
        </a:spcBef>
        <a:buClr>
          <a:schemeClr val="accent4"/>
        </a:buClr>
        <a:buFont typeface="Arial" pitchFamily="34" charset="0"/>
        <a:buChar char="•"/>
        <a:defRPr sz="2400" b="0" kern="1200">
          <a:solidFill>
            <a:schemeClr val="accent1"/>
          </a:solidFill>
          <a:latin typeface="+mn-lt"/>
          <a:ea typeface="+mn-ea"/>
          <a:cs typeface="+mn-cs"/>
        </a:defRPr>
      </a:lvl3pPr>
      <a:lvl4pPr marL="0" indent="0" algn="l" defTabSz="1088937" rtl="0" eaLnBrk="1" latinLnBrk="0" hangingPunct="1">
        <a:spcBef>
          <a:spcPts val="2400"/>
        </a:spcBef>
        <a:buFont typeface="Arial" pitchFamily="34" charset="0"/>
        <a:buNone/>
        <a:defRPr sz="2400" b="1" kern="1200">
          <a:solidFill>
            <a:schemeClr val="accent1"/>
          </a:solidFill>
          <a:latin typeface="+mn-lt"/>
          <a:ea typeface="+mn-ea"/>
          <a:cs typeface="+mn-cs"/>
        </a:defRPr>
      </a:lvl4pPr>
      <a:lvl5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5pPr>
      <a:lvl6pPr marL="252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6pPr>
      <a:lvl7pPr marL="504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7pPr>
      <a:lvl8pPr marL="756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8pPr>
      <a:lvl9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ichtlijnendatabase.nl/gerelateerde_documenten/f/20383/Stroomschema%20Inclusiecriteria.pdf"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ichtlijnendatabase.nl/gerelateerde_documenten/bijlage/020383/5/62/Definities%20en%20begrippe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kennisnetgeboortezorg.nl/wp-content/uploads/2019/06/Preconceptie_Indicatie_Lijst_PIL_.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ichtlijnendatabase.nl/gerelateerde_documenten/f/20388/Flyer%20Wil%20je%20zwanger%20worden.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richtlijnendatabase.nl/gerelateerde_documenten/f/20388/Stroomschema%20Inclusiecriteria.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C88CA41-16C3-4FEC-BA92-B3557F7C3FA2}"/>
              </a:ext>
            </a:extLst>
          </p:cNvPr>
          <p:cNvSpPr>
            <a:spLocks noGrp="1" noRot="1" noMove="1" noResize="1" noEditPoints="1" noChangeShapeType="1"/>
          </p:cNvSpPr>
          <p:nvPr>
            <p:ph type="ctrTitle"/>
          </p:nvPr>
        </p:nvSpPr>
        <p:spPr bwMode="gray"/>
        <p:txBody>
          <a:bodyPr/>
          <a:lstStyle/>
          <a:p>
            <a:r>
              <a:rPr lang="nl-NL" dirty="0"/>
              <a:t>Richtlijn Preconceptie Dragerschapsonderzoek						voor </a:t>
            </a:r>
            <a:r>
              <a:rPr lang="nl-NL" dirty="0" err="1"/>
              <a:t>hoogrisicogroepen</a:t>
            </a:r>
            <a:endParaRPr lang="nl-NL" dirty="0"/>
          </a:p>
        </p:txBody>
      </p:sp>
      <p:sp>
        <p:nvSpPr>
          <p:cNvPr id="6" name="Ondertitel 5">
            <a:extLst>
              <a:ext uri="{FF2B5EF4-FFF2-40B4-BE49-F238E27FC236}">
                <a16:creationId xmlns:a16="http://schemas.microsoft.com/office/drawing/2014/main" id="{01369D7B-1692-451C-BE3D-785F563D4A07}"/>
              </a:ext>
            </a:extLst>
          </p:cNvPr>
          <p:cNvSpPr>
            <a:spLocks noGrp="1" noRot="1" noMove="1" noResize="1" noEditPoints="1" noChangeShapeType="1"/>
          </p:cNvSpPr>
          <p:nvPr>
            <p:ph type="subTitle" idx="1"/>
          </p:nvPr>
        </p:nvSpPr>
        <p:spPr bwMode="gray"/>
        <p:txBody>
          <a:bodyPr/>
          <a:lstStyle/>
          <a:p>
            <a:r>
              <a:rPr lang="nl-NL" dirty="0"/>
              <a:t>VKGN</a:t>
            </a:r>
          </a:p>
        </p:txBody>
      </p:sp>
      <p:pic>
        <p:nvPicPr>
          <p:cNvPr id="3" name="Tijdelijke aanduiding voor afbeelding 2">
            <a:extLst>
              <a:ext uri="{FF2B5EF4-FFF2-40B4-BE49-F238E27FC236}">
                <a16:creationId xmlns:a16="http://schemas.microsoft.com/office/drawing/2014/main" id="{63982354-627A-44C7-BE94-51DCA3A4AAC6}"/>
              </a:ext>
            </a:extLst>
          </p:cNvPr>
          <p:cNvPicPr>
            <a:picLocks noGrp="1" noSelect="1" noChangeAspect="1"/>
          </p:cNvPicPr>
          <p:nvPr>
            <p:ph type="pic" sz="quarter" idx="13"/>
          </p:nvPr>
        </p:nvPicPr>
        <p:blipFill>
          <a:blip r:embed="rId3"/>
          <a:srcRect t="406" b="406"/>
          <a:stretch>
            <a:fillRect/>
          </a:stretch>
        </p:blipFill>
        <p:spPr bwMode="gray"/>
      </p:pic>
      <p:sp>
        <p:nvSpPr>
          <p:cNvPr id="9" name="Tijdelijke aanduiding voor tekst 8">
            <a:extLst>
              <a:ext uri="{FF2B5EF4-FFF2-40B4-BE49-F238E27FC236}">
                <a16:creationId xmlns:a16="http://schemas.microsoft.com/office/drawing/2014/main" id="{47830313-E362-4400-9EFC-67FB34B1A3CA}"/>
              </a:ext>
            </a:extLst>
          </p:cNvPr>
          <p:cNvSpPr>
            <a:spLocks noGrp="1" noRot="1" noMove="1" noResize="1" noEditPoints="1" noChangeShapeType="1"/>
          </p:cNvSpPr>
          <p:nvPr>
            <p:ph type="body" sz="quarter" idx="16"/>
          </p:nvPr>
        </p:nvSpPr>
        <p:spPr bwMode="gray"/>
        <p:txBody>
          <a:bodyPr/>
          <a:lstStyle/>
          <a:p>
            <a:endParaRPr lang="nl-NL"/>
          </a:p>
        </p:txBody>
      </p:sp>
      <p:sp>
        <p:nvSpPr>
          <p:cNvPr id="8" name="Tijdelijke aanduiding voor tekst 7">
            <a:extLst>
              <a:ext uri="{FF2B5EF4-FFF2-40B4-BE49-F238E27FC236}">
                <a16:creationId xmlns:a16="http://schemas.microsoft.com/office/drawing/2014/main" id="{3C1DCA5E-9B05-42B1-9345-A9F0D9A1DDF8}"/>
              </a:ext>
            </a:extLst>
          </p:cNvPr>
          <p:cNvSpPr>
            <a:spLocks noGrp="1" noRot="1" noMove="1" noResize="1" noEditPoints="1" noChangeShapeType="1"/>
          </p:cNvSpPr>
          <p:nvPr>
            <p:ph type="body" sz="quarter" idx="15"/>
          </p:nvPr>
        </p:nvSpPr>
        <p:spPr bwMode="gray"/>
        <p:txBody>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Aanbevelingen voor zorgverleners (1)</a:t>
            </a:r>
          </a:p>
        </p:txBody>
      </p:sp>
      <p:sp>
        <p:nvSpPr>
          <p:cNvPr id="3" name="Tijdelijke aanduiding voor inhoud 2"/>
          <p:cNvSpPr>
            <a:spLocks noGrp="1"/>
          </p:cNvSpPr>
          <p:nvPr>
            <p:ph idx="1"/>
          </p:nvPr>
        </p:nvSpPr>
        <p:spPr>
          <a:xfrm>
            <a:off x="551029" y="1504783"/>
            <a:ext cx="10515600" cy="4351338"/>
          </a:xfrm>
        </p:spPr>
        <p:txBody>
          <a:bodyPr>
            <a:normAutofit fontScale="92500" lnSpcReduction="20000"/>
          </a:bodyPr>
          <a:lstStyle/>
          <a:p>
            <a:endParaRPr lang="nl-NL" dirty="0"/>
          </a:p>
          <a:p>
            <a:r>
              <a:rPr lang="nl-NL" dirty="0"/>
              <a:t>Ga bij paren die aangeven een kinderwens te hebben na of zij tot één of meer hoogrisicogroepen behoren met een hogere kans om dragerpaar te zijn.</a:t>
            </a:r>
          </a:p>
          <a:p>
            <a:r>
              <a:rPr lang="nl-NL" dirty="0"/>
              <a:t>Overweeg bij paren die behoren tot hoogrisicogroepen na te gaan of zij een kinderwens hebben. </a:t>
            </a:r>
          </a:p>
          <a:p>
            <a:r>
              <a:rPr lang="nl-NL" dirty="0"/>
              <a:t>Informeer de paren waarvan één of beide partners behoort tot een </a:t>
            </a:r>
            <a:r>
              <a:rPr lang="nl-NL" dirty="0" err="1"/>
              <a:t>hoogrisicogroep</a:t>
            </a:r>
            <a:r>
              <a:rPr lang="nl-NL" dirty="0"/>
              <a:t> over de beschikbaarheid van preconceptie dragerschapsonderzoek (PDO) en verwijs hen indien gewenst. </a:t>
            </a:r>
          </a:p>
          <a:p>
            <a:r>
              <a:rPr lang="nl-NL" dirty="0"/>
              <a:t>Informeer ouders van kinderen bij wie dragerschap van sikkelcelziekte wordt aangetoond middels de neonatale hielprikscreening over PDO. </a:t>
            </a:r>
          </a:p>
          <a:p>
            <a:r>
              <a:rPr lang="nl-NL" dirty="0"/>
              <a:t>Informeer ouders over het (bij toeval) vaststellen van </a:t>
            </a:r>
            <a:r>
              <a:rPr lang="nl-NL" dirty="0" err="1"/>
              <a:t>consanguïniteit</a:t>
            </a:r>
            <a:r>
              <a:rPr lang="nl-NL" dirty="0"/>
              <a:t> als dit naar voren is gekomen bij </a:t>
            </a:r>
            <a:r>
              <a:rPr lang="nl-NL" dirty="0" err="1"/>
              <a:t>genoombreed</a:t>
            </a:r>
            <a:r>
              <a:rPr lang="nl-NL" dirty="0"/>
              <a:t> diagnostisch onderzoek bij een eerder kind (bv. WES) en biedt hen de mogelijkheid van PDO aan als zij kinderwens hebben. </a:t>
            </a:r>
          </a:p>
          <a:p>
            <a:endParaRPr lang="nl-NL" dirty="0"/>
          </a:p>
        </p:txBody>
      </p:sp>
    </p:spTree>
    <p:extLst>
      <p:ext uri="{BB962C8B-B14F-4D97-AF65-F5344CB8AC3E}">
        <p14:creationId xmlns:p14="http://schemas.microsoft.com/office/powerpoint/2010/main" val="88282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40CB8E-9321-4179-A0B3-15704BFA5096}"/>
              </a:ext>
            </a:extLst>
          </p:cNvPr>
          <p:cNvSpPr>
            <a:spLocks noGrp="1"/>
          </p:cNvSpPr>
          <p:nvPr>
            <p:ph idx="1"/>
          </p:nvPr>
        </p:nvSpPr>
        <p:spPr>
          <a:xfrm>
            <a:off x="908907" y="1988840"/>
            <a:ext cx="10440000" cy="4869160"/>
          </a:xfrm>
        </p:spPr>
        <p:txBody>
          <a:bodyPr/>
          <a:lstStyle/>
          <a:p>
            <a:r>
              <a:rPr lang="nl-NL" b="1" dirty="0"/>
              <a:t>Aanvrager van de dragerschapstest</a:t>
            </a:r>
            <a:r>
              <a:rPr lang="nl-NL" dirty="0"/>
              <a:t>:</a:t>
            </a:r>
          </a:p>
          <a:p>
            <a:pPr lvl="1"/>
            <a:r>
              <a:rPr lang="nl-NL" dirty="0"/>
              <a:t>Bied paren (eventueel individuen) met kinderwens uit hoogrisicogroepen </a:t>
            </a:r>
            <a:r>
              <a:rPr lang="nl-NL" i="1" dirty="0"/>
              <a:t>op basis van etnische en/of geografische afkomst </a:t>
            </a:r>
            <a:r>
              <a:rPr lang="nl-NL" dirty="0"/>
              <a:t>de dragerschapstest aan die specifiek voor de desbetreffende groep beschikbaar is (zie het stroomschema in de richtlijn).</a:t>
            </a:r>
          </a:p>
          <a:p>
            <a:pPr marL="252000" lvl="1" indent="0">
              <a:buNone/>
            </a:pPr>
            <a:endParaRPr lang="nl-NL" dirty="0"/>
          </a:p>
          <a:p>
            <a:pPr lvl="1"/>
            <a:r>
              <a:rPr lang="nl-NL" dirty="0"/>
              <a:t>Bied </a:t>
            </a:r>
            <a:r>
              <a:rPr lang="nl-NL" i="1" dirty="0"/>
              <a:t>consanguine paren </a:t>
            </a:r>
            <a:r>
              <a:rPr lang="nl-NL" dirty="0"/>
              <a:t>bij voorkeur een brede dragerschapstest (WES gebaseerd) aan en bespreek vooraf met het paar over welk soort aandoeningen dragerschap gerapporteerd zal (kunnen) worden.</a:t>
            </a:r>
          </a:p>
          <a:p>
            <a:endParaRPr lang="nl-NL" dirty="0"/>
          </a:p>
          <a:p>
            <a:pPr marL="0" indent="0">
              <a:buNone/>
            </a:pPr>
            <a:endParaRPr lang="nl-NL" dirty="0"/>
          </a:p>
        </p:txBody>
      </p:sp>
      <p:sp>
        <p:nvSpPr>
          <p:cNvPr id="3" name="Titel 2">
            <a:extLst>
              <a:ext uri="{FF2B5EF4-FFF2-40B4-BE49-F238E27FC236}">
                <a16:creationId xmlns:a16="http://schemas.microsoft.com/office/drawing/2014/main" id="{BD47DA15-297B-498E-918B-B40F76645192}"/>
              </a:ext>
            </a:extLst>
          </p:cNvPr>
          <p:cNvSpPr>
            <a:spLocks noGrp="1"/>
          </p:cNvSpPr>
          <p:nvPr>
            <p:ph type="title"/>
          </p:nvPr>
        </p:nvSpPr>
        <p:spPr>
          <a:xfrm>
            <a:off x="2610268" y="836712"/>
            <a:ext cx="8676000" cy="1404012"/>
          </a:xfrm>
        </p:spPr>
        <p:txBody>
          <a:bodyPr/>
          <a:lstStyle/>
          <a:p>
            <a:r>
              <a:rPr lang="nl-NL" dirty="0"/>
              <a:t>Aanbevelingen voor zorgverleners (2)</a:t>
            </a:r>
            <a:br>
              <a:rPr lang="nl-NL" dirty="0"/>
            </a:br>
            <a:br>
              <a:rPr lang="nl-NL" dirty="0"/>
            </a:br>
            <a:endParaRPr lang="nl-NL" dirty="0"/>
          </a:p>
        </p:txBody>
      </p:sp>
    </p:spTree>
    <p:extLst>
      <p:ext uri="{BB962C8B-B14F-4D97-AF65-F5344CB8AC3E}">
        <p14:creationId xmlns:p14="http://schemas.microsoft.com/office/powerpoint/2010/main" val="204062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40CB8E-9321-4179-A0B3-15704BFA5096}"/>
              </a:ext>
            </a:extLst>
          </p:cNvPr>
          <p:cNvSpPr>
            <a:spLocks noGrp="1"/>
          </p:cNvSpPr>
          <p:nvPr>
            <p:ph idx="1"/>
          </p:nvPr>
        </p:nvSpPr>
        <p:spPr>
          <a:xfrm>
            <a:off x="908907" y="1988840"/>
            <a:ext cx="10440000" cy="4869160"/>
          </a:xfrm>
        </p:spPr>
        <p:txBody>
          <a:bodyPr/>
          <a:lstStyle/>
          <a:p>
            <a:r>
              <a:rPr lang="nl-NL" dirty="0"/>
              <a:t>Streef er bij het ontwikkelen van een dragerschapstest naar aandoeningen te includeren (en rapporteren) die voldoen aan de inclusiecriteria voor het opnemen van een aandoening in een preconceptie dragerschapstest. Hieronder worden aandoeningen verstaan die optreden op de (jonge) kinderleeftijd én:</a:t>
            </a:r>
          </a:p>
          <a:p>
            <a:r>
              <a:rPr lang="nl-NL" dirty="0"/>
              <a:t>    die gepaard gaan met een ernstige lichamelijke en/of verstandelijke beperking;</a:t>
            </a:r>
          </a:p>
          <a:p>
            <a:r>
              <a:rPr lang="nl-NL" dirty="0"/>
              <a:t>    en/of gepaard gaande met ernstige pijn;</a:t>
            </a:r>
          </a:p>
          <a:p>
            <a:r>
              <a:rPr lang="nl-NL" dirty="0"/>
              <a:t>    en/of (zeer) gepaard gaan frequente ziekenhuisbezoeken;</a:t>
            </a:r>
          </a:p>
          <a:p>
            <a:r>
              <a:rPr lang="nl-NL" dirty="0"/>
              <a:t>    en/of waarvoor geen genezende therapie beschikbaar is;</a:t>
            </a:r>
          </a:p>
          <a:p>
            <a:r>
              <a:rPr lang="nl-NL" dirty="0"/>
              <a:t>    en/of waarvoor in het algemeen een verkorte levensverwachting geldt.</a:t>
            </a:r>
          </a:p>
          <a:p>
            <a:pPr marL="0" indent="0">
              <a:buNone/>
            </a:pPr>
            <a:endParaRPr lang="nl-NL" dirty="0"/>
          </a:p>
        </p:txBody>
      </p:sp>
      <p:sp>
        <p:nvSpPr>
          <p:cNvPr id="3" name="Titel 2">
            <a:extLst>
              <a:ext uri="{FF2B5EF4-FFF2-40B4-BE49-F238E27FC236}">
                <a16:creationId xmlns:a16="http://schemas.microsoft.com/office/drawing/2014/main" id="{BD47DA15-297B-498E-918B-B40F76645192}"/>
              </a:ext>
            </a:extLst>
          </p:cNvPr>
          <p:cNvSpPr>
            <a:spLocks noGrp="1"/>
          </p:cNvSpPr>
          <p:nvPr>
            <p:ph type="title"/>
          </p:nvPr>
        </p:nvSpPr>
        <p:spPr>
          <a:xfrm>
            <a:off x="2672907" y="368804"/>
            <a:ext cx="8676000" cy="2484132"/>
          </a:xfrm>
        </p:spPr>
        <p:txBody>
          <a:bodyPr/>
          <a:lstStyle/>
          <a:p>
            <a:r>
              <a:rPr lang="nl-NL" dirty="0"/>
              <a:t>Aanbevelingen laboratoriumspecialisten (1)</a:t>
            </a:r>
            <a:br>
              <a:rPr lang="nl-NL" dirty="0"/>
            </a:br>
            <a:br>
              <a:rPr lang="nl-NL" dirty="0"/>
            </a:br>
            <a:r>
              <a:rPr lang="nl-NL" dirty="0"/>
              <a:t>  </a:t>
            </a:r>
          </a:p>
        </p:txBody>
      </p:sp>
    </p:spTree>
    <p:extLst>
      <p:ext uri="{BB962C8B-B14F-4D97-AF65-F5344CB8AC3E}">
        <p14:creationId xmlns:p14="http://schemas.microsoft.com/office/powerpoint/2010/main" val="340581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Stroomschema</a:t>
            </a:r>
          </a:p>
        </p:txBody>
      </p:sp>
      <p:sp>
        <p:nvSpPr>
          <p:cNvPr id="5" name="Tijdelijke aanduiding voor inhoud 4"/>
          <p:cNvSpPr>
            <a:spLocks noGrp="1"/>
          </p:cNvSpPr>
          <p:nvPr>
            <p:ph idx="1"/>
          </p:nvPr>
        </p:nvSpPr>
        <p:spPr/>
        <p:txBody>
          <a:bodyPr/>
          <a:lstStyle/>
          <a:p>
            <a:r>
              <a:rPr lang="nl-NL" dirty="0">
                <a:hlinkClick r:id="rId2"/>
              </a:rPr>
              <a:t>https://richtlijnendatabase.nl/gerelateerde_documenten/f/20383/Stroomschema%20Inclusiecriteria.pdf</a:t>
            </a:r>
            <a:r>
              <a:rPr lang="nl-NL" dirty="0"/>
              <a:t> </a:t>
            </a:r>
          </a:p>
        </p:txBody>
      </p:sp>
    </p:spTree>
    <p:extLst>
      <p:ext uri="{BB962C8B-B14F-4D97-AF65-F5344CB8AC3E}">
        <p14:creationId xmlns:p14="http://schemas.microsoft.com/office/powerpoint/2010/main" val="345460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40CB8E-9321-4179-A0B3-15704BFA5096}"/>
              </a:ext>
            </a:extLst>
          </p:cNvPr>
          <p:cNvSpPr>
            <a:spLocks noGrp="1"/>
          </p:cNvSpPr>
          <p:nvPr>
            <p:ph idx="1"/>
          </p:nvPr>
        </p:nvSpPr>
        <p:spPr>
          <a:xfrm>
            <a:off x="910521" y="1960152"/>
            <a:ext cx="10440000" cy="4869160"/>
          </a:xfrm>
        </p:spPr>
        <p:txBody>
          <a:bodyPr/>
          <a:lstStyle/>
          <a:p>
            <a:r>
              <a:rPr lang="nl-NL" b="1" dirty="0"/>
              <a:t>Afdelingen Klinische Genetica</a:t>
            </a:r>
          </a:p>
          <a:p>
            <a:pPr lvl="1"/>
            <a:r>
              <a:rPr lang="nl-NL" dirty="0"/>
              <a:t>Streef naar een </a:t>
            </a:r>
            <a:r>
              <a:rPr lang="nl-NL" i="1" dirty="0"/>
              <a:t>uniforme DNA-dragerschapstest per hoogrisicogroep</a:t>
            </a:r>
            <a:r>
              <a:rPr lang="nl-NL" dirty="0"/>
              <a:t>. Indien meerdere centra een test voor eenzelfde hoogrisicogroep aan willen bieden, stem dan de inhoud van de test onderling af in de landelijke werkgroep WPCS VKGL/VKGN.</a:t>
            </a:r>
          </a:p>
          <a:p>
            <a:pPr lvl="1"/>
            <a:r>
              <a:rPr lang="nl-NL" dirty="0"/>
              <a:t>Update de testpanels aan de hand van toegenomen ervaring met de test en kennis uit de literatuur.</a:t>
            </a:r>
          </a:p>
          <a:p>
            <a:r>
              <a:rPr lang="nl-NL" dirty="0"/>
              <a:t>Overweeg bij </a:t>
            </a:r>
            <a:r>
              <a:rPr lang="nl-NL" i="1" dirty="0"/>
              <a:t>nevenbevindingen een multidisciplinaire commissie in te richten</a:t>
            </a:r>
            <a:r>
              <a:rPr lang="nl-NL" dirty="0"/>
              <a:t>. In deze commissie is bij voorkeur expertise aanwezig op de terreinen van de klinisch genetische laboratoriumdiagnostiek, de klinische genetica, het voor de uitslag relevante specialisme, alsmede het gezondheidsrecht en de medische ethiek, mogelijk aangevuld met een patiëntvertegenwoordiger.</a:t>
            </a:r>
          </a:p>
          <a:p>
            <a:endParaRPr lang="nl-NL" dirty="0"/>
          </a:p>
          <a:p>
            <a:r>
              <a:rPr lang="nl-NL" dirty="0"/>
              <a:t> </a:t>
            </a:r>
          </a:p>
        </p:txBody>
      </p:sp>
      <p:sp>
        <p:nvSpPr>
          <p:cNvPr id="3" name="Titel 2">
            <a:extLst>
              <a:ext uri="{FF2B5EF4-FFF2-40B4-BE49-F238E27FC236}">
                <a16:creationId xmlns:a16="http://schemas.microsoft.com/office/drawing/2014/main" id="{BD47DA15-297B-498E-918B-B40F76645192}"/>
              </a:ext>
            </a:extLst>
          </p:cNvPr>
          <p:cNvSpPr>
            <a:spLocks noGrp="1"/>
          </p:cNvSpPr>
          <p:nvPr>
            <p:ph type="title"/>
          </p:nvPr>
        </p:nvSpPr>
        <p:spPr>
          <a:xfrm>
            <a:off x="2497187" y="764704"/>
            <a:ext cx="8676000" cy="1404012"/>
          </a:xfrm>
        </p:spPr>
        <p:txBody>
          <a:bodyPr/>
          <a:lstStyle/>
          <a:p>
            <a:r>
              <a:rPr lang="nl-NL" dirty="0"/>
              <a:t>Aanbevelingen laboratoriumspecialisten (2)</a:t>
            </a:r>
            <a:br>
              <a:rPr lang="nl-NL" dirty="0"/>
            </a:br>
            <a:br>
              <a:rPr lang="nl-NL" dirty="0"/>
            </a:br>
            <a:endParaRPr lang="nl-NL" dirty="0"/>
          </a:p>
        </p:txBody>
      </p:sp>
    </p:spTree>
    <p:extLst>
      <p:ext uri="{BB962C8B-B14F-4D97-AF65-F5344CB8AC3E}">
        <p14:creationId xmlns:p14="http://schemas.microsoft.com/office/powerpoint/2010/main" val="384857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i="1" dirty="0"/>
              <a:t>Paren afkomstig uit endemische malaria gebieden met verhoogde kans op hemoglobinopathieën: </a:t>
            </a:r>
            <a:br>
              <a:rPr lang="nl-NL" dirty="0"/>
            </a:br>
            <a:endParaRPr lang="nl-NL" dirty="0"/>
          </a:p>
        </p:txBody>
      </p:sp>
      <p:sp>
        <p:nvSpPr>
          <p:cNvPr id="3" name="Tijdelijke aanduiding voor inhoud 2"/>
          <p:cNvSpPr>
            <a:spLocks noGrp="1"/>
          </p:cNvSpPr>
          <p:nvPr>
            <p:ph idx="1"/>
          </p:nvPr>
        </p:nvSpPr>
        <p:spPr/>
        <p:txBody>
          <a:bodyPr/>
          <a:lstStyle/>
          <a:p>
            <a:r>
              <a:rPr lang="nl-NL" dirty="0"/>
              <a:t>Pas bij voorkeur sequentieel testen toe volgens het stappenplan voor diagnostiek naar dragerschap van </a:t>
            </a:r>
            <a:r>
              <a:rPr lang="nl-NL" dirty="0" err="1"/>
              <a:t>hemoglobinopathie</a:t>
            </a:r>
            <a:r>
              <a:rPr lang="nl-NL" dirty="0"/>
              <a:t> (zie module 2). Vaak wordt eerst de vrouw getest. Testen van de tweede partner (vaak de man) wordt pas ingezet als bij de vrouw dragerschap wordt aangetoond (of vermoed) op basis van </a:t>
            </a:r>
            <a:r>
              <a:rPr lang="nl-NL" dirty="0" err="1"/>
              <a:t>Hb</a:t>
            </a:r>
            <a:r>
              <a:rPr lang="nl-NL" dirty="0"/>
              <a:t>- typering en hematologische parameters. Er zullen individuele testuitslagen worden gerapporteerd van de geteste personen. 	</a:t>
            </a:r>
          </a:p>
          <a:p>
            <a:endParaRPr lang="nl-NL" dirty="0"/>
          </a:p>
        </p:txBody>
      </p:sp>
    </p:spTree>
    <p:extLst>
      <p:ext uri="{BB962C8B-B14F-4D97-AF65-F5344CB8AC3E}">
        <p14:creationId xmlns:p14="http://schemas.microsoft.com/office/powerpoint/2010/main" val="42796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2907" y="368804"/>
            <a:ext cx="8676000" cy="2395422"/>
          </a:xfrm>
        </p:spPr>
        <p:txBody>
          <a:bodyPr/>
          <a:lstStyle/>
          <a:p>
            <a:r>
              <a:rPr lang="nl-NL" i="1" dirty="0"/>
              <a:t>Paren van </a:t>
            </a:r>
            <a:r>
              <a:rPr lang="nl-NL" i="1" dirty="0" err="1"/>
              <a:t>Ashkenazi</a:t>
            </a:r>
            <a:r>
              <a:rPr lang="nl-NL" i="1" dirty="0"/>
              <a:t>-Joodse afkomst &amp; paren uit genetisch geïsoleerde gemeenschappen</a:t>
            </a:r>
            <a:r>
              <a:rPr lang="nl-NL" dirty="0"/>
              <a:t>: </a:t>
            </a:r>
            <a:br>
              <a:rPr lang="nl-NL" dirty="0"/>
            </a:br>
            <a:endParaRPr lang="nl-NL" dirty="0"/>
          </a:p>
        </p:txBody>
      </p:sp>
      <p:sp>
        <p:nvSpPr>
          <p:cNvPr id="3" name="Tijdelijke aanduiding voor inhoud 2"/>
          <p:cNvSpPr>
            <a:spLocks noGrp="1"/>
          </p:cNvSpPr>
          <p:nvPr>
            <p:ph idx="1"/>
          </p:nvPr>
        </p:nvSpPr>
        <p:spPr/>
        <p:txBody>
          <a:bodyPr/>
          <a:lstStyle/>
          <a:p>
            <a:endParaRPr lang="nl-NL" dirty="0"/>
          </a:p>
          <a:p>
            <a:endParaRPr lang="nl-NL" dirty="0"/>
          </a:p>
          <a:p>
            <a:endParaRPr lang="nl-NL" dirty="0"/>
          </a:p>
          <a:p>
            <a:r>
              <a:rPr lang="nl-NL" dirty="0"/>
              <a:t>Streef naar het parallel inzetten van de dragerschapstest bij beide partners en streef naar het genereren van een parenuitslag indien mogelijk. 	</a:t>
            </a:r>
          </a:p>
          <a:p>
            <a:pPr marL="0" indent="0">
              <a:buNone/>
            </a:pPr>
            <a:endParaRPr lang="nl-NL" dirty="0"/>
          </a:p>
        </p:txBody>
      </p:sp>
      <p:sp>
        <p:nvSpPr>
          <p:cNvPr id="4" name="Titel 1"/>
          <p:cNvSpPr txBox="1">
            <a:spLocks/>
          </p:cNvSpPr>
          <p:nvPr/>
        </p:nvSpPr>
        <p:spPr>
          <a:xfrm>
            <a:off x="759576" y="3798136"/>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l-NL" dirty="0"/>
            </a:br>
            <a:endParaRPr lang="nl-NL" dirty="0"/>
          </a:p>
        </p:txBody>
      </p:sp>
    </p:spTree>
    <p:extLst>
      <p:ext uri="{BB962C8B-B14F-4D97-AF65-F5344CB8AC3E}">
        <p14:creationId xmlns:p14="http://schemas.microsoft.com/office/powerpoint/2010/main" val="27722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i="1" dirty="0"/>
              <a:t>Consanguine paren </a:t>
            </a:r>
            <a:br>
              <a:rPr lang="nl-NL" dirty="0"/>
            </a:br>
            <a:endParaRPr lang="nl-NL" dirty="0"/>
          </a:p>
        </p:txBody>
      </p:sp>
      <p:sp>
        <p:nvSpPr>
          <p:cNvPr id="3" name="Tijdelijke aanduiding voor inhoud 2"/>
          <p:cNvSpPr>
            <a:spLocks noGrp="1"/>
          </p:cNvSpPr>
          <p:nvPr>
            <p:ph idx="1"/>
          </p:nvPr>
        </p:nvSpPr>
        <p:spPr/>
        <p:txBody>
          <a:bodyPr/>
          <a:lstStyle/>
          <a:p>
            <a:r>
              <a:rPr lang="nl-NL" dirty="0"/>
              <a:t>Streef naar het inzetten van een brede dragerschapstest en het genereren van een parenuitslag indien mogelijk. Bij een WES gebaseerde analyse is alleen een parenuitslag technisch haalbaar. 	</a:t>
            </a:r>
          </a:p>
          <a:p>
            <a:pPr marL="0" indent="0">
              <a:buNone/>
            </a:pPr>
            <a:endParaRPr lang="nl-NL" dirty="0"/>
          </a:p>
        </p:txBody>
      </p:sp>
    </p:spTree>
    <p:extLst>
      <p:ext uri="{BB962C8B-B14F-4D97-AF65-F5344CB8AC3E}">
        <p14:creationId xmlns:p14="http://schemas.microsoft.com/office/powerpoint/2010/main" val="41019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i="1" dirty="0"/>
              <a:t>Als slechts één van beide partners uit een </a:t>
            </a:r>
            <a:r>
              <a:rPr lang="nl-NL" i="1" dirty="0" err="1"/>
              <a:t>hoogrisicogroep</a:t>
            </a:r>
            <a:r>
              <a:rPr lang="nl-NL" i="1" dirty="0"/>
              <a:t> komt </a:t>
            </a:r>
            <a:br>
              <a:rPr lang="nl-NL" dirty="0"/>
            </a:br>
            <a:endParaRPr lang="nl-NL" dirty="0"/>
          </a:p>
        </p:txBody>
      </p:sp>
      <p:sp>
        <p:nvSpPr>
          <p:cNvPr id="3" name="Tijdelijke aanduiding voor inhoud 2"/>
          <p:cNvSpPr>
            <a:spLocks noGrp="1"/>
          </p:cNvSpPr>
          <p:nvPr>
            <p:ph idx="1"/>
          </p:nvPr>
        </p:nvSpPr>
        <p:spPr/>
        <p:txBody>
          <a:bodyPr/>
          <a:lstStyle/>
          <a:p>
            <a:r>
              <a:rPr lang="nl-NL" dirty="0"/>
              <a:t>Test eerst de partner die behoort tot </a:t>
            </a:r>
            <a:r>
              <a:rPr lang="nl-NL" dirty="0" err="1"/>
              <a:t>hoogrisicogroep</a:t>
            </a:r>
            <a:r>
              <a:rPr lang="nl-NL" dirty="0"/>
              <a:t> op basis van etniciteit en/of geografische afkomst. Alleen bij aangetoond dragerschap wordt PDO bij de andere partner ingezet. </a:t>
            </a:r>
          </a:p>
          <a:p>
            <a:r>
              <a:rPr lang="nl-NL" dirty="0"/>
              <a:t>Zie van PDO af indien het evident is dat de partner niet tot de genoemde </a:t>
            </a:r>
            <a:r>
              <a:rPr lang="nl-NL" dirty="0" err="1"/>
              <a:t>hoogrisicogroep</a:t>
            </a:r>
            <a:r>
              <a:rPr lang="nl-NL" dirty="0"/>
              <a:t> behoort. </a:t>
            </a:r>
          </a:p>
          <a:p>
            <a:endParaRPr lang="nl-NL" dirty="0"/>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297739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Sequentieel testen</a:t>
            </a:r>
          </a:p>
        </p:txBody>
      </p:sp>
      <p:sp>
        <p:nvSpPr>
          <p:cNvPr id="3" name="Tijdelijke aanduiding voor inhoud 2"/>
          <p:cNvSpPr>
            <a:spLocks noGrp="1"/>
          </p:cNvSpPr>
          <p:nvPr>
            <p:ph idx="1"/>
          </p:nvPr>
        </p:nvSpPr>
        <p:spPr/>
        <p:txBody>
          <a:bodyPr/>
          <a:lstStyle/>
          <a:p>
            <a:r>
              <a:rPr lang="nl-NL" dirty="0"/>
              <a:t>Test bij sequentieel testen de tweede partner van een paar alleen op dragerschap als bij de eerste partner van dit paar dragerschap wordt aangetoond. </a:t>
            </a:r>
          </a:p>
          <a:p>
            <a:r>
              <a:rPr lang="nl-NL" dirty="0"/>
              <a:t>Test, indien haalbaar, de tweede partner alleen op dragerschap van die aandoening (het gen) waarvan de eerste partner een drager is gebleken. 	</a:t>
            </a:r>
          </a:p>
          <a:p>
            <a:endParaRPr lang="nl-NL" dirty="0"/>
          </a:p>
        </p:txBody>
      </p:sp>
    </p:spTree>
    <p:extLst>
      <p:ext uri="{BB962C8B-B14F-4D97-AF65-F5344CB8AC3E}">
        <p14:creationId xmlns:p14="http://schemas.microsoft.com/office/powerpoint/2010/main" val="88619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idx="1"/>
          </p:nvPr>
        </p:nvSpPr>
        <p:spPr/>
        <p:txBody>
          <a:bodyPr/>
          <a:lstStyle/>
          <a:p>
            <a:pPr marL="285750" indent="-285750"/>
            <a:r>
              <a:rPr lang="nl-NL" dirty="0"/>
              <a:t>Over de richtlijn</a:t>
            </a:r>
          </a:p>
          <a:p>
            <a:pPr marL="285750" indent="-285750"/>
            <a:r>
              <a:rPr lang="nl-NL" dirty="0"/>
              <a:t>Achtergrond</a:t>
            </a:r>
          </a:p>
          <a:p>
            <a:pPr marL="285750" indent="-285750"/>
            <a:r>
              <a:rPr lang="nl-NL" dirty="0"/>
              <a:t>Afbakening</a:t>
            </a:r>
          </a:p>
          <a:p>
            <a:pPr marL="285750" indent="-285750"/>
            <a:r>
              <a:rPr lang="nl-NL" dirty="0"/>
              <a:t>Prioriteiten voor implementatie en nieuwe aanbevelingen</a:t>
            </a:r>
          </a:p>
          <a:p>
            <a:pPr marL="285750" indent="-285750"/>
            <a:r>
              <a:rPr lang="nl-NL" dirty="0"/>
              <a:t>Discussie</a:t>
            </a:r>
          </a:p>
          <a:p>
            <a:pPr marL="285750" indent="-285750"/>
            <a:r>
              <a:rPr lang="nl-NL" dirty="0"/>
              <a:t>Tools bij de richtlijn</a:t>
            </a:r>
          </a:p>
          <a:p>
            <a:pPr marL="285750" indent="-285750"/>
            <a:endParaRPr lang="nl-NL" dirty="0"/>
          </a:p>
          <a:p>
            <a:endParaRPr lang="nl-NL" dirty="0"/>
          </a:p>
        </p:txBody>
      </p:sp>
      <p:sp>
        <p:nvSpPr>
          <p:cNvPr id="5" name="Titel 4">
            <a:extLst>
              <a:ext uri="{FF2B5EF4-FFF2-40B4-BE49-F238E27FC236}">
                <a16:creationId xmlns:a16="http://schemas.microsoft.com/office/drawing/2014/main" id="{574EF602-FA29-4421-9357-1C1823D69FB0}"/>
              </a:ext>
            </a:extLst>
          </p:cNvPr>
          <p:cNvSpPr>
            <a:spLocks noGrp="1"/>
          </p:cNvSpPr>
          <p:nvPr>
            <p:ph type="title"/>
          </p:nvPr>
        </p:nvSpPr>
        <p:spPr/>
        <p:txBody>
          <a:bodyPr/>
          <a:lstStyle/>
          <a:p>
            <a:r>
              <a:rPr lang="nl-NL" dirty="0"/>
              <a:t>Inhoud</a:t>
            </a:r>
          </a:p>
        </p:txBody>
      </p:sp>
    </p:spTree>
    <p:extLst>
      <p:ext uri="{BB962C8B-B14F-4D97-AF65-F5344CB8AC3E}">
        <p14:creationId xmlns:p14="http://schemas.microsoft.com/office/powerpoint/2010/main" val="104897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40CB8E-9321-4179-A0B3-15704BFA5096}"/>
              </a:ext>
            </a:extLst>
          </p:cNvPr>
          <p:cNvSpPr>
            <a:spLocks noGrp="1"/>
          </p:cNvSpPr>
          <p:nvPr>
            <p:ph idx="1"/>
          </p:nvPr>
        </p:nvSpPr>
        <p:spPr>
          <a:xfrm>
            <a:off x="913011" y="1844824"/>
            <a:ext cx="10947706" cy="4869160"/>
          </a:xfrm>
        </p:spPr>
        <p:txBody>
          <a:bodyPr/>
          <a:lstStyle/>
          <a:p>
            <a:r>
              <a:rPr lang="nl-NL" dirty="0"/>
              <a:t>Bespreek waarom men tot een specifieke </a:t>
            </a:r>
            <a:r>
              <a:rPr lang="nl-NL" dirty="0">
                <a:hlinkClick r:id="rId3"/>
              </a:rPr>
              <a:t>hoogrisicogroep</a:t>
            </a:r>
            <a:r>
              <a:rPr lang="nl-NL" dirty="0"/>
              <a:t> behoort.</a:t>
            </a:r>
          </a:p>
          <a:p>
            <a:r>
              <a:rPr lang="nl-NL" dirty="0"/>
              <a:t>Attendeer op de mogelijkheid, de achtergrond en de voor- en nadelen van een </a:t>
            </a:r>
            <a:r>
              <a:rPr lang="nl-NL" dirty="0">
                <a:hlinkClick r:id="rId3"/>
              </a:rPr>
              <a:t>PDO</a:t>
            </a:r>
            <a:r>
              <a:rPr lang="nl-NL" dirty="0"/>
              <a:t>.</a:t>
            </a:r>
          </a:p>
          <a:p>
            <a:r>
              <a:rPr lang="nl-NL" dirty="0"/>
              <a:t>Bespreek de reproductieve opties voor </a:t>
            </a:r>
            <a:r>
              <a:rPr lang="nl-NL" dirty="0">
                <a:hlinkClick r:id="rId3"/>
              </a:rPr>
              <a:t>dragerparen</a:t>
            </a:r>
            <a:r>
              <a:rPr lang="nl-NL" dirty="0"/>
              <a:t>.</a:t>
            </a:r>
          </a:p>
          <a:p>
            <a:r>
              <a:rPr lang="nl-NL" dirty="0"/>
              <a:t>Bespreek de kosten bij de verwijzing naar de klinische genetica (eigen risico).</a:t>
            </a:r>
          </a:p>
          <a:p>
            <a:r>
              <a:rPr lang="nl-NL" dirty="0"/>
              <a:t>Verwijs zo mogelijk </a:t>
            </a:r>
            <a:r>
              <a:rPr lang="nl-NL" i="1" dirty="0"/>
              <a:t>vóórdat</a:t>
            </a:r>
            <a:r>
              <a:rPr lang="nl-NL" dirty="0"/>
              <a:t> sprake is van zwangerschap (preconceptioneel).</a:t>
            </a:r>
          </a:p>
          <a:p>
            <a:r>
              <a:rPr lang="nl-NL" dirty="0"/>
              <a:t>Indien (toch) sprake is van zwangerschap: regel een spoedverwijzing.</a:t>
            </a:r>
          </a:p>
          <a:p>
            <a:r>
              <a:rPr lang="nl-NL" dirty="0"/>
              <a:t>Ga (kort) na of er nog andere risico’s, bij het paar en in de familie(s) spelen die tot problemen in de zwangerschap of tot ziekte bij het nageslacht kunnen leiden conform de </a:t>
            </a:r>
            <a:r>
              <a:rPr lang="nl-NL" dirty="0">
                <a:hlinkClick r:id="rId4"/>
              </a:rPr>
              <a:t>Preconceptie Indicatie Lijst</a:t>
            </a:r>
            <a:r>
              <a:rPr lang="nl-NL" dirty="0"/>
              <a:t> (PIL). Verwijs zo nodig naar relevante hulpverlener.</a:t>
            </a:r>
          </a:p>
          <a:p>
            <a:pPr marL="252000" lvl="1" indent="0">
              <a:buNone/>
            </a:pPr>
            <a:endParaRPr lang="nl-NL" dirty="0"/>
          </a:p>
          <a:p>
            <a:endParaRPr lang="nl-NL" dirty="0"/>
          </a:p>
          <a:p>
            <a:r>
              <a:rPr lang="nl-NL" dirty="0"/>
              <a:t> </a:t>
            </a:r>
          </a:p>
        </p:txBody>
      </p:sp>
      <p:sp>
        <p:nvSpPr>
          <p:cNvPr id="3" name="Titel 2">
            <a:extLst>
              <a:ext uri="{FF2B5EF4-FFF2-40B4-BE49-F238E27FC236}">
                <a16:creationId xmlns:a16="http://schemas.microsoft.com/office/drawing/2014/main" id="{BD47DA15-297B-498E-918B-B40F76645192}"/>
              </a:ext>
            </a:extLst>
          </p:cNvPr>
          <p:cNvSpPr>
            <a:spLocks noGrp="1"/>
          </p:cNvSpPr>
          <p:nvPr>
            <p:ph type="title"/>
          </p:nvPr>
        </p:nvSpPr>
        <p:spPr>
          <a:xfrm>
            <a:off x="2425179" y="692696"/>
            <a:ext cx="8676000" cy="1404012"/>
          </a:xfrm>
        </p:spPr>
        <p:txBody>
          <a:bodyPr/>
          <a:lstStyle/>
          <a:p>
            <a:r>
              <a:rPr lang="nl-NL" dirty="0" err="1"/>
              <a:t>Verwijzersconsult</a:t>
            </a:r>
            <a:r>
              <a:rPr lang="nl-NL" dirty="0"/>
              <a:t>: wat te bespreken</a:t>
            </a:r>
            <a:br>
              <a:rPr lang="nl-NL" dirty="0"/>
            </a:br>
            <a:br>
              <a:rPr lang="nl-NL" dirty="0"/>
            </a:br>
            <a:r>
              <a:rPr lang="nl-NL" dirty="0"/>
              <a:t> </a:t>
            </a:r>
          </a:p>
        </p:txBody>
      </p:sp>
    </p:spTree>
    <p:extLst>
      <p:ext uri="{BB962C8B-B14F-4D97-AF65-F5344CB8AC3E}">
        <p14:creationId xmlns:p14="http://schemas.microsoft.com/office/powerpoint/2010/main" val="1785094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Discussie:</a:t>
            </a:r>
            <a:endParaRPr lang="nl-NL" dirty="0"/>
          </a:p>
          <a:p>
            <a:pPr marL="544513" indent="-369888">
              <a:spcAft>
                <a:spcPts val="1800"/>
              </a:spcAft>
              <a:buFontTx/>
              <a:buChar char="•"/>
              <a:defRPr/>
            </a:pPr>
            <a:r>
              <a:rPr lang="en-GB" dirty="0"/>
              <a:t>Hoe </a:t>
            </a:r>
            <a:r>
              <a:rPr lang="en-GB" dirty="0" err="1"/>
              <a:t>moeten</a:t>
            </a:r>
            <a:r>
              <a:rPr lang="en-GB" dirty="0"/>
              <a:t> </a:t>
            </a:r>
            <a:r>
              <a:rPr lang="en-GB" dirty="0" err="1"/>
              <a:t>onze</a:t>
            </a:r>
            <a:r>
              <a:rPr lang="en-GB" dirty="0"/>
              <a:t> </a:t>
            </a:r>
            <a:r>
              <a:rPr lang="en-GB" dirty="0" err="1"/>
              <a:t>diagnostische</a:t>
            </a:r>
            <a:r>
              <a:rPr lang="en-GB" dirty="0"/>
              <a:t> en </a:t>
            </a:r>
            <a:r>
              <a:rPr lang="en-GB" dirty="0" err="1"/>
              <a:t>behandelprotocollen</a:t>
            </a:r>
            <a:r>
              <a:rPr lang="en-GB" dirty="0"/>
              <a:t> en </a:t>
            </a:r>
            <a:r>
              <a:rPr lang="en-GB" dirty="0" err="1"/>
              <a:t>werkwijze</a:t>
            </a:r>
            <a:r>
              <a:rPr lang="en-GB" dirty="0"/>
              <a:t> </a:t>
            </a:r>
            <a:r>
              <a:rPr lang="en-GB" dirty="0" err="1"/>
              <a:t>voor</a:t>
            </a:r>
            <a:r>
              <a:rPr lang="en-GB" dirty="0"/>
              <a:t> </a:t>
            </a:r>
            <a:r>
              <a:rPr lang="en-GB" dirty="0" err="1"/>
              <a:t>paren</a:t>
            </a:r>
            <a:r>
              <a:rPr lang="en-GB" dirty="0"/>
              <a:t>/</a:t>
            </a:r>
            <a:r>
              <a:rPr lang="en-GB" dirty="0" err="1"/>
              <a:t>patienten</a:t>
            </a:r>
            <a:r>
              <a:rPr lang="en-GB" dirty="0"/>
              <a:t> met </a:t>
            </a:r>
            <a:r>
              <a:rPr lang="en-GB" dirty="0" err="1"/>
              <a:t>kinderwens</a:t>
            </a:r>
            <a:r>
              <a:rPr lang="en-GB" dirty="0"/>
              <a:t> </a:t>
            </a:r>
            <a:r>
              <a:rPr lang="en-GB" dirty="0" err="1"/>
              <a:t>uit</a:t>
            </a:r>
            <a:r>
              <a:rPr lang="en-GB" dirty="0"/>
              <a:t> </a:t>
            </a:r>
            <a:r>
              <a:rPr lang="en-GB" dirty="0" err="1"/>
              <a:t>deze</a:t>
            </a:r>
            <a:r>
              <a:rPr lang="en-GB" dirty="0"/>
              <a:t> hoogrisicogroepen </a:t>
            </a:r>
            <a:r>
              <a:rPr lang="en-GB" dirty="0" err="1"/>
              <a:t>worden</a:t>
            </a:r>
            <a:r>
              <a:rPr lang="en-GB" dirty="0"/>
              <a:t> </a:t>
            </a:r>
            <a:r>
              <a:rPr lang="en-GB" dirty="0" err="1"/>
              <a:t>aangepast</a:t>
            </a:r>
            <a:r>
              <a:rPr lang="en-GB" dirty="0"/>
              <a:t> om ze te </a:t>
            </a:r>
            <a:r>
              <a:rPr lang="en-GB" dirty="0" err="1"/>
              <a:t>laten</a:t>
            </a:r>
            <a:r>
              <a:rPr lang="en-GB" dirty="0"/>
              <a:t> </a:t>
            </a:r>
            <a:r>
              <a:rPr lang="en-GB" dirty="0" err="1"/>
              <a:t>aansluiten</a:t>
            </a:r>
            <a:r>
              <a:rPr lang="en-GB" dirty="0"/>
              <a:t> bij </a:t>
            </a:r>
            <a:r>
              <a:rPr lang="en-GB" dirty="0" err="1"/>
              <a:t>deze</a:t>
            </a:r>
            <a:r>
              <a:rPr lang="en-GB" dirty="0"/>
              <a:t> </a:t>
            </a:r>
            <a:r>
              <a:rPr lang="en-GB" dirty="0" err="1"/>
              <a:t>richtlijn</a:t>
            </a:r>
            <a:r>
              <a:rPr lang="en-GB" dirty="0"/>
              <a:t>?</a:t>
            </a:r>
          </a:p>
          <a:p>
            <a:pPr marL="544513" indent="-369888">
              <a:spcAft>
                <a:spcPts val="1800"/>
              </a:spcAft>
              <a:buFontTx/>
              <a:buChar char="•"/>
              <a:defRPr/>
            </a:pPr>
            <a:r>
              <a:rPr lang="en-GB" dirty="0" err="1"/>
              <a:t>Welke</a:t>
            </a:r>
            <a:r>
              <a:rPr lang="en-GB" dirty="0"/>
              <a:t> </a:t>
            </a:r>
            <a:r>
              <a:rPr lang="en-GB" dirty="0" err="1"/>
              <a:t>acties</a:t>
            </a:r>
            <a:r>
              <a:rPr lang="en-GB" dirty="0"/>
              <a:t> </a:t>
            </a:r>
            <a:r>
              <a:rPr lang="en-GB" dirty="0" err="1"/>
              <a:t>zijn</a:t>
            </a:r>
            <a:r>
              <a:rPr lang="en-GB" dirty="0"/>
              <a:t> </a:t>
            </a:r>
            <a:r>
              <a:rPr lang="en-GB" dirty="0" err="1"/>
              <a:t>vanuit</a:t>
            </a:r>
            <a:r>
              <a:rPr lang="en-GB" dirty="0"/>
              <a:t> </a:t>
            </a:r>
            <a:r>
              <a:rPr lang="en-GB" dirty="0" err="1"/>
              <a:t>ons</a:t>
            </a:r>
            <a:r>
              <a:rPr lang="en-GB" dirty="0"/>
              <a:t> team </a:t>
            </a:r>
            <a:r>
              <a:rPr lang="en-GB" dirty="0" err="1"/>
              <a:t>nodig</a:t>
            </a:r>
            <a:r>
              <a:rPr lang="en-GB" dirty="0"/>
              <a:t> om </a:t>
            </a:r>
            <a:r>
              <a:rPr lang="en-GB" dirty="0" err="1"/>
              <a:t>zorg</a:t>
            </a:r>
            <a:r>
              <a:rPr lang="en-GB" dirty="0"/>
              <a:t> te </a:t>
            </a:r>
            <a:r>
              <a:rPr lang="en-GB" dirty="0" err="1"/>
              <a:t>dragen</a:t>
            </a:r>
            <a:r>
              <a:rPr lang="en-GB" dirty="0"/>
              <a:t> </a:t>
            </a:r>
            <a:r>
              <a:rPr lang="en-GB" dirty="0" err="1"/>
              <a:t>dat</a:t>
            </a:r>
            <a:r>
              <a:rPr lang="en-GB" dirty="0"/>
              <a:t> </a:t>
            </a:r>
            <a:r>
              <a:rPr lang="en-GB" dirty="0" err="1"/>
              <a:t>paren</a:t>
            </a:r>
            <a:r>
              <a:rPr lang="en-GB" dirty="0"/>
              <a:t>/</a:t>
            </a:r>
            <a:r>
              <a:rPr lang="en-GB" dirty="0" err="1"/>
              <a:t>patienten</a:t>
            </a:r>
            <a:r>
              <a:rPr lang="en-GB" dirty="0"/>
              <a:t> </a:t>
            </a:r>
            <a:r>
              <a:rPr lang="en-GB" dirty="0" err="1"/>
              <a:t>uit</a:t>
            </a:r>
            <a:r>
              <a:rPr lang="en-GB" dirty="0"/>
              <a:t> hoogrisicogroepen </a:t>
            </a:r>
            <a:r>
              <a:rPr lang="en-GB" dirty="0" err="1"/>
              <a:t>worden</a:t>
            </a:r>
            <a:r>
              <a:rPr lang="en-GB" dirty="0"/>
              <a:t> </a:t>
            </a:r>
            <a:r>
              <a:rPr lang="en-GB" dirty="0" err="1"/>
              <a:t>geinformeerd</a:t>
            </a:r>
            <a:r>
              <a:rPr lang="en-GB" dirty="0"/>
              <a:t> </a:t>
            </a:r>
            <a:r>
              <a:rPr lang="en-GB" dirty="0" err="1"/>
              <a:t>en</a:t>
            </a:r>
            <a:r>
              <a:rPr lang="en-GB" dirty="0"/>
              <a:t> </a:t>
            </a:r>
            <a:r>
              <a:rPr lang="en-GB" dirty="0" err="1"/>
              <a:t>desgewenst</a:t>
            </a:r>
            <a:r>
              <a:rPr lang="en-GB" dirty="0"/>
              <a:t> PDO </a:t>
            </a:r>
            <a:r>
              <a:rPr lang="en-GB" dirty="0" err="1"/>
              <a:t>ondergaan</a:t>
            </a:r>
            <a:r>
              <a:rPr lang="en-GB" dirty="0"/>
              <a:t>?</a:t>
            </a:r>
          </a:p>
          <a:p>
            <a:pPr marL="544513" indent="-369888">
              <a:spcAft>
                <a:spcPts val="1800"/>
              </a:spcAft>
              <a:buFontTx/>
              <a:buChar char="•"/>
              <a:defRPr/>
            </a:pPr>
            <a:r>
              <a:rPr lang="en-GB" dirty="0"/>
              <a:t>Wie </a:t>
            </a:r>
            <a:r>
              <a:rPr lang="en-GB" dirty="0" err="1"/>
              <a:t>binnen</a:t>
            </a:r>
            <a:r>
              <a:rPr lang="en-GB" dirty="0"/>
              <a:t> </a:t>
            </a:r>
            <a:r>
              <a:rPr lang="en-GB" dirty="0" err="1"/>
              <a:t>ons</a:t>
            </a:r>
            <a:r>
              <a:rPr lang="en-GB" dirty="0"/>
              <a:t> team </a:t>
            </a:r>
            <a:r>
              <a:rPr lang="en-GB" dirty="0" err="1"/>
              <a:t>heeft</a:t>
            </a:r>
            <a:r>
              <a:rPr lang="en-GB" dirty="0"/>
              <a:t> briefing of training/</a:t>
            </a:r>
            <a:r>
              <a:rPr lang="en-GB" dirty="0" err="1"/>
              <a:t>scholing</a:t>
            </a:r>
            <a:r>
              <a:rPr lang="en-GB" dirty="0"/>
              <a:t> </a:t>
            </a:r>
            <a:r>
              <a:rPr lang="en-GB" dirty="0" err="1"/>
              <a:t>nodig</a:t>
            </a:r>
            <a:r>
              <a:rPr lang="en-GB" dirty="0"/>
              <a:t> om te </a:t>
            </a:r>
            <a:r>
              <a:rPr lang="en-GB" dirty="0" err="1"/>
              <a:t>zorgen</a:t>
            </a:r>
            <a:r>
              <a:rPr lang="en-GB" dirty="0"/>
              <a:t> voor </a:t>
            </a:r>
            <a:r>
              <a:rPr lang="en-GB" dirty="0" err="1"/>
              <a:t>consistente</a:t>
            </a:r>
            <a:r>
              <a:rPr lang="en-GB" dirty="0"/>
              <a:t> </a:t>
            </a:r>
            <a:r>
              <a:rPr lang="en-GB" dirty="0" err="1"/>
              <a:t>implementatie</a:t>
            </a:r>
            <a:r>
              <a:rPr lang="en-GB" dirty="0"/>
              <a:t>? </a:t>
            </a:r>
            <a:r>
              <a:rPr lang="en-GB" dirty="0" err="1"/>
              <a:t>Welke</a:t>
            </a:r>
            <a:r>
              <a:rPr lang="en-GB" dirty="0"/>
              <a:t> </a:t>
            </a:r>
            <a:r>
              <a:rPr lang="en-GB" dirty="0" err="1"/>
              <a:t>scholing</a:t>
            </a:r>
            <a:r>
              <a:rPr lang="en-GB" dirty="0"/>
              <a:t> is </a:t>
            </a:r>
            <a:r>
              <a:rPr lang="en-GB" dirty="0" err="1"/>
              <a:t>nodig</a:t>
            </a:r>
            <a:r>
              <a:rPr lang="en-GB" dirty="0"/>
              <a:t>? Wie </a:t>
            </a:r>
            <a:r>
              <a:rPr lang="en-GB" dirty="0" err="1"/>
              <a:t>pakt</a:t>
            </a:r>
            <a:r>
              <a:rPr lang="en-GB" dirty="0"/>
              <a:t> </a:t>
            </a:r>
            <a:r>
              <a:rPr lang="en-GB" dirty="0" err="1"/>
              <a:t>dit</a:t>
            </a:r>
            <a:r>
              <a:rPr lang="en-GB" dirty="0"/>
              <a:t> op?</a:t>
            </a:r>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p:txBody>
          <a:bodyPr/>
          <a:lstStyle/>
          <a:p>
            <a:r>
              <a:rPr lang="nl-NL" dirty="0"/>
              <a:t>Richtlijn PDO voor </a:t>
            </a:r>
            <a:r>
              <a:rPr lang="nl-NL" dirty="0" err="1"/>
              <a:t>hoogrisicogroepen</a:t>
            </a:r>
            <a:endParaRPr lang="nl-NL" dirty="0"/>
          </a:p>
        </p:txBody>
      </p:sp>
    </p:spTree>
    <p:extLst>
      <p:ext uri="{BB962C8B-B14F-4D97-AF65-F5344CB8AC3E}">
        <p14:creationId xmlns:p14="http://schemas.microsoft.com/office/powerpoint/2010/main" val="3543009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a:xfrm>
            <a:off x="898878" y="1628800"/>
            <a:ext cx="10440000" cy="4320000"/>
          </a:xfrm>
        </p:spPr>
        <p:txBody>
          <a:bodyPr/>
          <a:lstStyle/>
          <a:p>
            <a:pPr marL="0" indent="0">
              <a:buNone/>
            </a:pPr>
            <a:r>
              <a:rPr lang="nl-NL" b="1" dirty="0"/>
              <a:t>Tools bij de richtlijn:</a:t>
            </a:r>
            <a:endParaRPr lang="nl-NL" dirty="0"/>
          </a:p>
          <a:p>
            <a:pPr marL="544513" indent="-369888">
              <a:spcAft>
                <a:spcPts val="1800"/>
              </a:spcAft>
              <a:buFontTx/>
              <a:buChar char="•"/>
              <a:defRPr/>
            </a:pPr>
            <a:r>
              <a:rPr lang="en-GB" dirty="0">
                <a:hlinkClick r:id="rId3"/>
              </a:rPr>
              <a:t>https://richtlijnendatabase.nl/gerelateerde_documenten/f/20388/Flyer%20Wil%20je%20zwanger%20worden.pdf</a:t>
            </a:r>
            <a:r>
              <a:rPr lang="en-GB" dirty="0"/>
              <a:t> </a:t>
            </a:r>
          </a:p>
          <a:p>
            <a:pPr marL="174625" indent="0">
              <a:spcAft>
                <a:spcPts val="1800"/>
              </a:spcAft>
              <a:buNone/>
              <a:defRPr/>
            </a:pPr>
            <a:endParaRPr lang="en-GB" dirty="0"/>
          </a:p>
          <a:p>
            <a:pPr marL="544513" indent="-369888">
              <a:spcAft>
                <a:spcPts val="1800"/>
              </a:spcAft>
              <a:buFontTx/>
              <a:buChar char="•"/>
              <a:defRPr/>
            </a:pPr>
            <a:r>
              <a:rPr lang="en-GB" dirty="0">
                <a:hlinkClick r:id="rId4"/>
              </a:rPr>
              <a:t>https://richtlijnendatabase.nl/gerelateerde_documenten/f/20388/Stroomschema%20Inclusiecriteria.pdf</a:t>
            </a:r>
            <a:endParaRPr lang="en-GB" dirty="0"/>
          </a:p>
          <a:p>
            <a:pPr marL="0" indent="0">
              <a:buNone/>
            </a:pPr>
            <a:endParaRPr lang="nl-NL" dirty="0"/>
          </a:p>
          <a:p>
            <a:pPr marL="174625" indent="0">
              <a:spcAft>
                <a:spcPts val="1800"/>
              </a:spcAft>
              <a:buNone/>
              <a:defRPr/>
            </a:pPr>
            <a:endParaRPr lang="en-GB" dirty="0"/>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a:xfrm>
            <a:off x="2620297" y="-171400"/>
            <a:ext cx="8676000" cy="1296000"/>
          </a:xfrm>
        </p:spPr>
        <p:txBody>
          <a:bodyPr/>
          <a:lstStyle/>
          <a:p>
            <a:r>
              <a:rPr lang="nl-NL" dirty="0"/>
              <a:t>Richtlijn PDO voor hoogrisicogroepen</a:t>
            </a:r>
          </a:p>
        </p:txBody>
      </p:sp>
    </p:spTree>
    <p:extLst>
      <p:ext uri="{BB962C8B-B14F-4D97-AF65-F5344CB8AC3E}">
        <p14:creationId xmlns:p14="http://schemas.microsoft.com/office/powerpoint/2010/main" val="409413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87" y="-505327"/>
            <a:ext cx="12192000" cy="2693893"/>
          </a:xfrm>
          <a:prstGeom prst="rect">
            <a:avLst/>
          </a:prstGeom>
        </p:spPr>
      </p:pic>
      <p:sp>
        <p:nvSpPr>
          <p:cNvPr id="4" name="Rectangle 1"/>
          <p:cNvSpPr>
            <a:spLocks noChangeArrowheads="1"/>
          </p:cNvSpPr>
          <p:nvPr/>
        </p:nvSpPr>
        <p:spPr bwMode="auto">
          <a:xfrm>
            <a:off x="362535" y="3728955"/>
            <a:ext cx="11770321" cy="1415772"/>
          </a:xfrm>
          <a:prstGeom prst="rect">
            <a:avLst/>
          </a:prstGeom>
          <a:solidFill>
            <a:srgbClr val="E3F4FD"/>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defRPr/>
            </a:pPr>
            <a:r>
              <a:rPr lang="nl-NL" altLang="nl-NL" sz="2600" b="1" dirty="0">
                <a:solidFill>
                  <a:srgbClr val="0494D1"/>
                </a:solidFill>
                <a:cs typeface="Arial" panose="020B0604020202020204" pitchFamily="34" charset="0"/>
              </a:rPr>
              <a:t>U vindt hier</a:t>
            </a:r>
            <a:br>
              <a:rPr lang="nl-NL" altLang="nl-NL" sz="2400" dirty="0">
                <a:solidFill>
                  <a:srgbClr val="00262B"/>
                </a:solidFill>
                <a:cs typeface="Arial" panose="020B0604020202020204" pitchFamily="34" charset="0"/>
              </a:rPr>
            </a:br>
            <a:r>
              <a:rPr lang="nl-NL" altLang="nl-NL" sz="900" dirty="0">
                <a:solidFill>
                  <a:srgbClr val="00262B"/>
                </a:solidFill>
                <a:cs typeface="Arial" panose="020B0604020202020204" pitchFamily="34" charset="0"/>
              </a:rPr>
              <a:t> </a:t>
            </a:r>
            <a:endParaRPr lang="nl-NL" altLang="nl-NL" sz="2400" dirty="0">
              <a:solidFill>
                <a:srgbClr val="00262B"/>
              </a:solidFill>
              <a:cs typeface="Arial" panose="020B0604020202020204" pitchFamily="34" charset="0"/>
            </a:endParaRPr>
          </a:p>
          <a:p>
            <a:pPr defTabSz="914400">
              <a:buClr>
                <a:srgbClr val="EF811D"/>
              </a:buClr>
              <a:buSzPct val="120000"/>
              <a:buFontTx/>
              <a:buChar char="•"/>
              <a:defRPr/>
            </a:pPr>
            <a:r>
              <a:rPr lang="nl-NL" altLang="nl-NL" dirty="0">
                <a:solidFill>
                  <a:srgbClr val="00262B"/>
                </a:solidFill>
                <a:cs typeface="Arial" panose="020B0604020202020204" pitchFamily="34" charset="0"/>
              </a:rPr>
              <a:t> Criteria voor verwijzing naar de klinische genetica.</a:t>
            </a:r>
          </a:p>
          <a:p>
            <a:pPr defTabSz="914400">
              <a:buClr>
                <a:srgbClr val="EF811D"/>
              </a:buClr>
              <a:buSzPct val="120000"/>
              <a:buFontTx/>
              <a:buChar char="•"/>
              <a:defRPr/>
            </a:pPr>
            <a:r>
              <a:rPr lang="nl-NL" altLang="nl-NL" sz="1800" dirty="0">
                <a:solidFill>
                  <a:srgbClr val="00262B"/>
                </a:solidFill>
                <a:cs typeface="Arial" panose="020B0604020202020204" pitchFamily="34" charset="0"/>
              </a:rPr>
              <a:t> Praktische informatie bij verwijzen of zelf aanvragen van genetische diagnostiek.</a:t>
            </a:r>
          </a:p>
          <a:p>
            <a:pPr defTabSz="914400">
              <a:buClr>
                <a:srgbClr val="EF811D"/>
              </a:buClr>
              <a:buSzPct val="120000"/>
              <a:buFontTx/>
              <a:buChar char="•"/>
              <a:defRPr/>
            </a:pPr>
            <a:r>
              <a:rPr lang="nl-NL" altLang="nl-NL" sz="1800">
                <a:solidFill>
                  <a:srgbClr val="00262B"/>
                </a:solidFill>
                <a:cs typeface="Arial" panose="020B0604020202020204" pitchFamily="34" charset="0"/>
              </a:rPr>
              <a:t> Verdiepingsinformatie </a:t>
            </a:r>
            <a:r>
              <a:rPr lang="nl-NL" altLang="nl-NL" sz="1800" dirty="0">
                <a:solidFill>
                  <a:srgbClr val="00262B"/>
                </a:solidFill>
                <a:cs typeface="Arial" panose="020B0604020202020204" pitchFamily="34" charset="0"/>
              </a:rPr>
              <a:t>over (basis)genetica en beknopte informatie over erfelijke ziekten.</a:t>
            </a:r>
            <a:endParaRPr lang="nl-NL" altLang="nl-NL" sz="1800" dirty="0">
              <a:solidFill>
                <a:prstClr val="black"/>
              </a:solidFill>
              <a:cs typeface="Arial" panose="020B0604020202020204" pitchFamily="34" charset="0"/>
            </a:endParaRPr>
          </a:p>
        </p:txBody>
      </p:sp>
      <p:pic>
        <p:nvPicPr>
          <p:cNvPr id="5" name="Picture 8">
            <a:extLst>
              <a:ext uri="{FF2B5EF4-FFF2-40B4-BE49-F238E27FC236}">
                <a16:creationId xmlns:a16="http://schemas.microsoft.com/office/drawing/2014/main" id="{E1EC2606-BC65-4C28-88C6-934533577681}"/>
              </a:ext>
            </a:extLst>
          </p:cNvPr>
          <p:cNvPicPr>
            <a:picLocks noChangeAspect="1"/>
          </p:cNvPicPr>
          <p:nvPr/>
        </p:nvPicPr>
        <p:blipFill>
          <a:blip r:embed="rId3"/>
          <a:stretch>
            <a:fillRect/>
          </a:stretch>
        </p:blipFill>
        <p:spPr>
          <a:xfrm>
            <a:off x="378038" y="5792553"/>
            <a:ext cx="1281326" cy="959447"/>
          </a:xfrm>
          <a:prstGeom prst="rect">
            <a:avLst/>
          </a:prstGeom>
        </p:spPr>
      </p:pic>
      <p:sp>
        <p:nvSpPr>
          <p:cNvPr id="7" name="Tekstvak 6"/>
          <p:cNvSpPr txBox="1"/>
          <p:nvPr/>
        </p:nvSpPr>
        <p:spPr>
          <a:xfrm flipH="1">
            <a:off x="301801" y="2188567"/>
            <a:ext cx="11831054" cy="1015663"/>
          </a:xfrm>
          <a:prstGeom prst="rect">
            <a:avLst/>
          </a:prstGeom>
          <a:noFill/>
        </p:spPr>
        <p:txBody>
          <a:bodyPr wrap="square" rtlCol="0">
            <a:spAutoFit/>
          </a:bodyPr>
          <a:lstStyle/>
          <a:p>
            <a:pPr defTabSz="914400">
              <a:defRPr/>
            </a:pPr>
            <a:r>
              <a:rPr lang="nl-NL" sz="2800" dirty="0">
                <a:solidFill>
                  <a:prstClr val="black"/>
                </a:solidFill>
                <a:latin typeface="Arial" panose="020B0604020202020204" pitchFamily="34" charset="0"/>
                <a:cs typeface="Arial" panose="020B0604020202020204" pitchFamily="34" charset="0"/>
              </a:rPr>
              <a:t>Website voor (para)medici over erfelijkheid in de spreekkamer</a:t>
            </a:r>
          </a:p>
          <a:p>
            <a:pPr defTabSz="914400">
              <a:defRPr/>
            </a:pPr>
            <a:r>
              <a:rPr lang="nl-NL" sz="3200" b="1" dirty="0">
                <a:solidFill>
                  <a:srgbClr val="EF811D"/>
                </a:solidFill>
                <a:latin typeface="Arial" panose="020B0604020202020204" pitchFamily="34" charset="0"/>
                <a:cs typeface="Arial" panose="020B0604020202020204" pitchFamily="34" charset="0"/>
              </a:rPr>
              <a:t>			www.artsengenetica.nl</a:t>
            </a:r>
          </a:p>
        </p:txBody>
      </p:sp>
      <p:pic>
        <p:nvPicPr>
          <p:cNvPr id="8" name="Afbeelding 7"/>
          <p:cNvPicPr/>
          <p:nvPr/>
        </p:nvPicPr>
        <p:blipFill>
          <a:blip r:embed="rId4" cstate="print">
            <a:extLst>
              <a:ext uri="{28A0092B-C50C-407E-A947-70E740481C1C}">
                <a14:useLocalDpi xmlns:a14="http://schemas.microsoft.com/office/drawing/2010/main" val="0"/>
              </a:ext>
            </a:extLst>
          </a:blip>
          <a:stretch>
            <a:fillRect/>
          </a:stretch>
        </p:blipFill>
        <p:spPr>
          <a:xfrm>
            <a:off x="3732665" y="6008916"/>
            <a:ext cx="2929689" cy="524619"/>
          </a:xfrm>
          <a:prstGeom prst="rect">
            <a:avLst/>
          </a:prstGeom>
        </p:spPr>
      </p:pic>
      <p:pic>
        <p:nvPicPr>
          <p:cNvPr id="9" name="Picture 8">
            <a:extLst>
              <a:ext uri="{FF2B5EF4-FFF2-40B4-BE49-F238E27FC236}">
                <a16:creationId xmlns:a16="http://schemas.microsoft.com/office/drawing/2014/main" id="{2A53166C-1CF3-45BF-A310-35FC5010CF7F}"/>
              </a:ext>
            </a:extLst>
          </p:cNvPr>
          <p:cNvPicPr>
            <a:picLocks noChangeAspect="1"/>
          </p:cNvPicPr>
          <p:nvPr/>
        </p:nvPicPr>
        <p:blipFill rotWithShape="1">
          <a:blip r:embed="rId5"/>
          <a:srcRect l="1631"/>
          <a:stretch/>
        </p:blipFill>
        <p:spPr>
          <a:xfrm>
            <a:off x="8281693" y="5826697"/>
            <a:ext cx="2097818" cy="699672"/>
          </a:xfrm>
          <a:prstGeom prst="rect">
            <a:avLst/>
          </a:prstGeom>
        </p:spPr>
      </p:pic>
      <p:pic>
        <p:nvPicPr>
          <p:cNvPr id="2" name="Picture 1">
            <a:extLst>
              <a:ext uri="{FF2B5EF4-FFF2-40B4-BE49-F238E27FC236}">
                <a16:creationId xmlns:a16="http://schemas.microsoft.com/office/drawing/2014/main" id="{F4D19FE8-9C0B-4CFF-B4CB-FDF7CCE35767}"/>
              </a:ext>
            </a:extLst>
          </p:cNvPr>
          <p:cNvPicPr>
            <a:picLocks noChangeAspect="1"/>
          </p:cNvPicPr>
          <p:nvPr/>
        </p:nvPicPr>
        <p:blipFill>
          <a:blip r:embed="rId6"/>
          <a:stretch>
            <a:fillRect/>
          </a:stretch>
        </p:blipFill>
        <p:spPr>
          <a:xfrm>
            <a:off x="11003512" y="5499416"/>
            <a:ext cx="861554" cy="434803"/>
          </a:xfrm>
          <a:prstGeom prst="rect">
            <a:avLst/>
          </a:prstGeom>
        </p:spPr>
      </p:pic>
      <p:pic>
        <p:nvPicPr>
          <p:cNvPr id="6" name="Picture 5">
            <a:extLst>
              <a:ext uri="{FF2B5EF4-FFF2-40B4-BE49-F238E27FC236}">
                <a16:creationId xmlns:a16="http://schemas.microsoft.com/office/drawing/2014/main" id="{B583BFD2-E602-4FD5-B787-9ACE2771E71C}"/>
              </a:ext>
            </a:extLst>
          </p:cNvPr>
          <p:cNvPicPr>
            <a:picLocks noChangeAspect="1"/>
          </p:cNvPicPr>
          <p:nvPr/>
        </p:nvPicPr>
        <p:blipFill>
          <a:blip r:embed="rId7"/>
          <a:stretch>
            <a:fillRect/>
          </a:stretch>
        </p:blipFill>
        <p:spPr>
          <a:xfrm>
            <a:off x="11003512" y="6262008"/>
            <a:ext cx="922236" cy="385011"/>
          </a:xfrm>
          <a:prstGeom prst="rect">
            <a:avLst/>
          </a:prstGeom>
        </p:spPr>
      </p:pic>
    </p:spTree>
    <p:extLst>
      <p:ext uri="{BB962C8B-B14F-4D97-AF65-F5344CB8AC3E}">
        <p14:creationId xmlns:p14="http://schemas.microsoft.com/office/powerpoint/2010/main" val="2614221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Feedback:</a:t>
            </a:r>
            <a:endParaRPr lang="nl-NL" dirty="0"/>
          </a:p>
          <a:p>
            <a:pPr marL="342900" indent="-342900"/>
            <a:r>
              <a:rPr lang="nl-NL" dirty="0"/>
              <a:t>Indien u commentaar heeft bij de richtlijn kunt u in de richtlijnendatabase.nl bij de modules commentaar geven en lezen. </a:t>
            </a:r>
          </a:p>
          <a:p>
            <a:pPr marL="342900" indent="-342900"/>
            <a:r>
              <a:rPr lang="nl-NL" dirty="0"/>
              <a:t>Dit commentaar is alleen zichtbaar voor medisch specialisten met een account en wordt doorgegeven aan de verantwoordelijke wetenschappelijke verenigingen zodat er, indien nodig, snel gepaste actie kan worden ondernomen.</a:t>
            </a:r>
          </a:p>
          <a:p>
            <a:endParaRPr lang="nl-NL" dirty="0"/>
          </a:p>
          <a:p>
            <a:pPr marL="174625" indent="0">
              <a:spcAft>
                <a:spcPts val="1800"/>
              </a:spcAft>
              <a:buNone/>
              <a:defRPr/>
            </a:pPr>
            <a:endParaRPr lang="en-GB" dirty="0"/>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p:txBody>
          <a:bodyPr/>
          <a:lstStyle/>
          <a:p>
            <a:r>
              <a:rPr lang="nl-NL" dirty="0"/>
              <a:t>Richtlijn PDO voor </a:t>
            </a:r>
            <a:r>
              <a:rPr lang="nl-NL" dirty="0" err="1"/>
              <a:t>hoogrisicogroepen</a:t>
            </a:r>
            <a:endParaRPr lang="nl-NL" dirty="0"/>
          </a:p>
        </p:txBody>
      </p:sp>
    </p:spTree>
    <p:extLst>
      <p:ext uri="{BB962C8B-B14F-4D97-AF65-F5344CB8AC3E}">
        <p14:creationId xmlns:p14="http://schemas.microsoft.com/office/powerpoint/2010/main" val="955045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3AFA801-0DB5-46CF-8025-DBE9955C3C4F}"/>
              </a:ext>
            </a:extLst>
          </p:cNvPr>
          <p:cNvSpPr>
            <a:spLocks noGrp="1"/>
          </p:cNvSpPr>
          <p:nvPr>
            <p:ph type="body" sz="quarter" idx="11"/>
          </p:nvPr>
        </p:nvSpPr>
        <p:spPr/>
        <p:txBody>
          <a:bodyPr/>
          <a:lstStyle/>
          <a:p>
            <a:endParaRPr lang="nl-NL"/>
          </a:p>
        </p:txBody>
      </p:sp>
      <p:sp>
        <p:nvSpPr>
          <p:cNvPr id="3" name="Tijdelijke aanduiding voor tekst 2">
            <a:extLst>
              <a:ext uri="{FF2B5EF4-FFF2-40B4-BE49-F238E27FC236}">
                <a16:creationId xmlns:a16="http://schemas.microsoft.com/office/drawing/2014/main" id="{260068B2-43AB-4927-942D-0CFA91C9410D}"/>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42023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dirty="0"/>
              <a:t>Over de richtlijn</a:t>
            </a:r>
          </a:p>
          <a:p>
            <a:r>
              <a:rPr lang="nl-NL" dirty="0"/>
              <a:t>In samenwerking met</a:t>
            </a:r>
          </a:p>
          <a:p>
            <a:pPr lvl="1"/>
            <a:r>
              <a:rPr lang="nl-NL" dirty="0"/>
              <a:t>VKGN</a:t>
            </a:r>
          </a:p>
          <a:p>
            <a:pPr lvl="1"/>
            <a:r>
              <a:rPr lang="nl-NL" dirty="0"/>
              <a:t>VKGL</a:t>
            </a:r>
          </a:p>
          <a:p>
            <a:pPr lvl="1"/>
            <a:r>
              <a:rPr lang="nl-NL" dirty="0"/>
              <a:t>VVF</a:t>
            </a:r>
          </a:p>
          <a:p>
            <a:pPr lvl="1"/>
            <a:r>
              <a:rPr lang="nl-NL" dirty="0"/>
              <a:t>VSOP</a:t>
            </a:r>
          </a:p>
          <a:p>
            <a:pPr lvl="1"/>
            <a:r>
              <a:rPr lang="nl-NL" dirty="0"/>
              <a:t>KNOV</a:t>
            </a:r>
          </a:p>
          <a:p>
            <a:pPr lvl="1"/>
            <a:r>
              <a:rPr lang="nl-NL" dirty="0"/>
              <a:t>NHG</a:t>
            </a:r>
          </a:p>
          <a:p>
            <a:pPr lvl="1"/>
            <a:r>
              <a:rPr lang="nl-NL" dirty="0"/>
              <a:t>NVK</a:t>
            </a:r>
          </a:p>
          <a:p>
            <a:r>
              <a:rPr lang="nl-NL" dirty="0"/>
              <a:t>Met ondersteuning van Kennisinstituut van de Federatie van Medisch Specialisten</a:t>
            </a:r>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PDO voor hoogrisicogroepen</a:t>
            </a:r>
          </a:p>
        </p:txBody>
      </p:sp>
    </p:spTree>
    <p:extLst>
      <p:ext uri="{BB962C8B-B14F-4D97-AF65-F5344CB8AC3E}">
        <p14:creationId xmlns:p14="http://schemas.microsoft.com/office/powerpoint/2010/main" val="17048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Preconceptie Dragerschapsonderzoek stelt paren met kinderwens in staat om autonome reproductieve beslissingen te nemen bij voorkeur voorafgaande aan een zwangerschap</a:t>
            </a:r>
          </a:p>
          <a:p>
            <a:r>
              <a:rPr lang="nl-NL" dirty="0"/>
              <a:t>Dragerparen (paren waarvan de man en vrouw beiden drager zijn van dezelfde ziekte) hebben een kans van 25% op een kind met die ziekte in elke zwangerschap</a:t>
            </a:r>
          </a:p>
          <a:p>
            <a:r>
              <a:rPr lang="nl-NL" dirty="0"/>
              <a:t>Indien dit bekend is vóór de zwangerschap kunnen zij autonome reproductieve keuzes nemen en desgewenst hierdoor de geboorte van een ziek kind voorkomen</a:t>
            </a:r>
          </a:p>
          <a:p>
            <a:pPr lvl="1"/>
            <a:r>
              <a:rPr lang="nl-NL" dirty="0"/>
              <a:t>Risico accepteren, afzien van kinderen, prenatale diagnostiek, pre-implantatie genetische diagnostiek, </a:t>
            </a:r>
            <a:r>
              <a:rPr lang="nl-NL" dirty="0" err="1"/>
              <a:t>donorsemen</a:t>
            </a:r>
            <a:r>
              <a:rPr lang="nl-NL" dirty="0"/>
              <a:t> of -oocyten of adoptie </a:t>
            </a:r>
          </a:p>
          <a:p>
            <a:endParaRPr lang="nl-NL" dirty="0"/>
          </a:p>
        </p:txBody>
      </p:sp>
      <p:sp>
        <p:nvSpPr>
          <p:cNvPr id="3" name="Titel 2"/>
          <p:cNvSpPr>
            <a:spLocks noGrp="1"/>
          </p:cNvSpPr>
          <p:nvPr>
            <p:ph type="title"/>
          </p:nvPr>
        </p:nvSpPr>
        <p:spPr/>
        <p:txBody>
          <a:bodyPr/>
          <a:lstStyle/>
          <a:p>
            <a:r>
              <a:rPr lang="nl-NL" dirty="0"/>
              <a:t>Doel van PDO</a:t>
            </a:r>
          </a:p>
        </p:txBody>
      </p:sp>
    </p:spTree>
    <p:extLst>
      <p:ext uri="{BB962C8B-B14F-4D97-AF65-F5344CB8AC3E}">
        <p14:creationId xmlns:p14="http://schemas.microsoft.com/office/powerpoint/2010/main" val="389015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Achtergrond:</a:t>
            </a:r>
          </a:p>
          <a:p>
            <a:r>
              <a:rPr lang="nl-NL" dirty="0">
                <a:solidFill>
                  <a:schemeClr val="tx1"/>
                </a:solidFill>
              </a:rPr>
              <a:t>Paren uit hoogrisicogroepen hebben een hogere kans (dan andere paren in Nederland) op kinderen met ernstige autosomaal recessieve aandoeningen. Tests om na te gaan of sprake is van een dragerpaar zijn nu beschikbaar en vallen onder de vergoede medische zorg</a:t>
            </a:r>
          </a:p>
          <a:p>
            <a:pPr marL="0" indent="0">
              <a:buNone/>
            </a:pPr>
            <a:endParaRPr lang="nl-NL" dirty="0">
              <a:solidFill>
                <a:schemeClr val="tx1"/>
              </a:solidFill>
            </a:endParaRPr>
          </a:p>
          <a:p>
            <a:r>
              <a:rPr lang="nl-NL" dirty="0">
                <a:solidFill>
                  <a:schemeClr val="tx1"/>
                </a:solidFill>
              </a:rPr>
              <a:t> Hoewel PDO mogelijk is en hier bij de paren uit hoogrisicogroepen en professionals draagvlak voor bestaat, wordt nog weinig verwezen of aan de mogelijkheid van een test gedacht</a:t>
            </a:r>
          </a:p>
          <a:p>
            <a:endParaRPr lang="nl-NL" dirty="0"/>
          </a:p>
          <a:p>
            <a:pPr marL="0" indent="0">
              <a:buNone/>
            </a:pPr>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PDO voor hoogrisicogroepen</a:t>
            </a:r>
          </a:p>
        </p:txBody>
      </p:sp>
    </p:spTree>
    <p:extLst>
      <p:ext uri="{BB962C8B-B14F-4D97-AF65-F5344CB8AC3E}">
        <p14:creationId xmlns:p14="http://schemas.microsoft.com/office/powerpoint/2010/main" val="336453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924935" y="1844824"/>
            <a:ext cx="10440000" cy="4320000"/>
          </a:xfrm>
        </p:spPr>
        <p:txBody>
          <a:bodyPr/>
          <a:lstStyle/>
          <a:p>
            <a:pPr marL="0" indent="0">
              <a:buNone/>
            </a:pPr>
            <a:r>
              <a:rPr lang="nl-NL" b="1" dirty="0"/>
              <a:t>Definities:</a:t>
            </a:r>
          </a:p>
          <a:p>
            <a:r>
              <a:rPr lang="nl-NL" b="1" dirty="0"/>
              <a:t>Hoogrisicogroep</a:t>
            </a:r>
            <a:r>
              <a:rPr lang="nl-NL" dirty="0"/>
              <a:t>: paren (en individuen) die op basis van </a:t>
            </a:r>
            <a:r>
              <a:rPr lang="nl-NL" i="1" dirty="0"/>
              <a:t>etniciteit of geografische afkomst en/of </a:t>
            </a:r>
            <a:r>
              <a:rPr lang="nl-NL" i="1" dirty="0" err="1"/>
              <a:t>consanguïniteit</a:t>
            </a:r>
            <a:r>
              <a:rPr lang="nl-NL" dirty="0"/>
              <a:t> een hogere kans hebben om een drager of dragerpaar te zijn van één of meerdere (specifieke) autosomaal recessieve aandoeningen ten opzichte van het algemene populatierisico van de gehele bevolking om drager of dragerpaar te zijn van die aandoening(en). Zij hebben hierdoor een medische indicatie voor (verwijzing voor) PDO.</a:t>
            </a:r>
          </a:p>
          <a:p>
            <a:pPr marL="0" indent="0">
              <a:buNone/>
            </a:pPr>
            <a:endParaRPr lang="nl-NL" dirty="0"/>
          </a:p>
          <a:p>
            <a:r>
              <a:rPr lang="nl-NL" b="1" dirty="0"/>
              <a:t>Preconceptie dragerschapsonderzoek (PDO): </a:t>
            </a:r>
            <a:r>
              <a:rPr lang="nl-NL" dirty="0"/>
              <a:t>een dragerschapstest voor één of meer (specifieke) autosomaal recessieve aandoeningen, in combinatie met pre- en post-test counseling (erfelijkheidsadvisering), voorafgaand aan een zwangerschap.</a:t>
            </a:r>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PDO voor hoogrisicogroepen</a:t>
            </a:r>
          </a:p>
        </p:txBody>
      </p:sp>
    </p:spTree>
    <p:extLst>
      <p:ext uri="{BB962C8B-B14F-4D97-AF65-F5344CB8AC3E}">
        <p14:creationId xmlns:p14="http://schemas.microsoft.com/office/powerpoint/2010/main" val="142939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Afbakening:</a:t>
            </a:r>
          </a:p>
          <a:p>
            <a:r>
              <a:rPr lang="nl-NL" dirty="0"/>
              <a:t>Over wie gaat deze richtlijn? </a:t>
            </a:r>
          </a:p>
          <a:p>
            <a:pPr lvl="1"/>
            <a:r>
              <a:rPr lang="nl-NL" dirty="0"/>
              <a:t>Aanbod PDO voor hoogrisicogroepen </a:t>
            </a:r>
          </a:p>
          <a:p>
            <a:pPr marL="252000" lvl="1">
              <a:spcBef>
                <a:spcPts val="1000"/>
              </a:spcBef>
              <a:buClr>
                <a:schemeClr val="accent2"/>
              </a:buClr>
            </a:pPr>
            <a:endParaRPr lang="nl-NL" dirty="0"/>
          </a:p>
          <a:p>
            <a:pPr marL="252000" lvl="1">
              <a:spcBef>
                <a:spcPts val="1000"/>
              </a:spcBef>
              <a:buClr>
                <a:schemeClr val="accent2"/>
              </a:buClr>
            </a:pPr>
            <a:r>
              <a:rPr lang="nl-NL" u="sng" dirty="0"/>
              <a:t>Buiten</a:t>
            </a:r>
            <a:r>
              <a:rPr lang="nl-NL" dirty="0"/>
              <a:t> bestek van de richtlijn:</a:t>
            </a:r>
          </a:p>
          <a:p>
            <a:pPr lvl="1"/>
            <a:r>
              <a:rPr lang="nl-NL" dirty="0"/>
              <a:t>Paren/individuen met uitsluitend positieve familieanamnese</a:t>
            </a:r>
          </a:p>
          <a:p>
            <a:pPr lvl="1"/>
            <a:r>
              <a:rPr lang="nl-NL" dirty="0"/>
              <a:t>PDO voor de algemene Nederlandse bevolking</a:t>
            </a:r>
          </a:p>
          <a:p>
            <a:pPr marL="252000" lvl="1" indent="0">
              <a:buNone/>
            </a:pPr>
            <a:endParaRPr lang="nl-NL" dirty="0"/>
          </a:p>
          <a:p>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PDO voor </a:t>
            </a:r>
            <a:r>
              <a:rPr lang="nl-NL" dirty="0" err="1"/>
              <a:t>hoogrisicogroepen</a:t>
            </a:r>
            <a:endParaRPr lang="nl-NL" dirty="0"/>
          </a:p>
        </p:txBody>
      </p:sp>
    </p:spTree>
    <p:extLst>
      <p:ext uri="{BB962C8B-B14F-4D97-AF65-F5344CB8AC3E}">
        <p14:creationId xmlns:p14="http://schemas.microsoft.com/office/powerpoint/2010/main" val="71565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behoren tot hoogrisicogroepen </a:t>
            </a:r>
          </a:p>
        </p:txBody>
      </p:sp>
      <p:sp>
        <p:nvSpPr>
          <p:cNvPr id="3" name="Tijdelijke aanduiding voor inhoud 2"/>
          <p:cNvSpPr>
            <a:spLocks noGrp="1"/>
          </p:cNvSpPr>
          <p:nvPr>
            <p:ph idx="1"/>
          </p:nvPr>
        </p:nvSpPr>
        <p:spPr/>
        <p:txBody>
          <a:bodyPr/>
          <a:lstStyle/>
          <a:p>
            <a:r>
              <a:rPr lang="nl-NL" dirty="0"/>
              <a:t>Paren afkomstig uit endemische malarialanden met een hogere kans op dragerschap van hemoglobinopathieën (Afrika (inclusief alle mensen met Afrikaanse afkomst), De Antillen, het Caribisch Gebied, Suriname, landen rondom de Middellandse Zee (onder andere Turkije en Marokko), Nabij- en Midden Oosten (onder andere Syrië, Irak, Iran, Afghanistan), Soedan, China, Hong Kong, India en Zuidoost-Azië). </a:t>
            </a:r>
          </a:p>
          <a:p>
            <a:r>
              <a:rPr lang="nl-NL" dirty="0"/>
              <a:t>Paren afkomstig uit de </a:t>
            </a:r>
            <a:r>
              <a:rPr lang="nl-NL" dirty="0" err="1"/>
              <a:t>Ashkenazi</a:t>
            </a:r>
            <a:r>
              <a:rPr lang="nl-NL" dirty="0"/>
              <a:t>-Joodse gemeenschap. </a:t>
            </a:r>
          </a:p>
          <a:p>
            <a:r>
              <a:rPr lang="nl-NL" dirty="0"/>
              <a:t>Paren uit genetisch geïsoleerde gemeenschappen (zoals Volendam) </a:t>
            </a:r>
          </a:p>
          <a:p>
            <a:r>
              <a:rPr lang="nl-NL" dirty="0"/>
              <a:t>Consanguine paren. </a:t>
            </a:r>
          </a:p>
        </p:txBody>
      </p:sp>
    </p:spTree>
    <p:extLst>
      <p:ext uri="{BB962C8B-B14F-4D97-AF65-F5344CB8AC3E}">
        <p14:creationId xmlns:p14="http://schemas.microsoft.com/office/powerpoint/2010/main" val="169342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Afbakening:</a:t>
            </a:r>
            <a:endParaRPr lang="nl-NL" dirty="0"/>
          </a:p>
          <a:p>
            <a:r>
              <a:rPr lang="nl-NL" dirty="0"/>
              <a:t>Voor wie is deze richtlijn bedoeld?</a:t>
            </a:r>
          </a:p>
          <a:p>
            <a:pPr lvl="1"/>
            <a:r>
              <a:rPr lang="nl-NL" dirty="0"/>
              <a:t>Zorgverleners de 1</a:t>
            </a:r>
            <a:r>
              <a:rPr lang="nl-NL" baseline="30000" dirty="0"/>
              <a:t>e</a:t>
            </a:r>
            <a:r>
              <a:rPr lang="nl-NL" dirty="0"/>
              <a:t>, 2</a:t>
            </a:r>
            <a:r>
              <a:rPr lang="nl-NL" baseline="30000" dirty="0"/>
              <a:t>e</a:t>
            </a:r>
            <a:r>
              <a:rPr lang="nl-NL" dirty="0"/>
              <a:t> en 3</a:t>
            </a:r>
            <a:r>
              <a:rPr lang="nl-NL" baseline="30000" dirty="0"/>
              <a:t>e</a:t>
            </a:r>
            <a:r>
              <a:rPr lang="nl-NL" dirty="0"/>
              <a:t> lijn die betrokken zijn bij de medische zorg voor patiënten/paren in de reproductieve leeftijd en/of hun nageslacht, uit de hoogrisicogroepen. </a:t>
            </a:r>
          </a:p>
          <a:p>
            <a:pPr marL="252000" lvl="1" indent="0">
              <a:buNone/>
            </a:pPr>
            <a:endParaRPr lang="nl-NL" dirty="0"/>
          </a:p>
          <a:p>
            <a:pPr lvl="1"/>
            <a:r>
              <a:rPr lang="nl-NL" dirty="0"/>
              <a:t>Klinisch moleculair genetici en hun collega’s werkzaam in de laboratoria voor genoomdiagnostiek van de afdelingen Genetica van de </a:t>
            </a:r>
            <a:r>
              <a:rPr lang="nl-NL" dirty="0" err="1"/>
              <a:t>UMC’s</a:t>
            </a:r>
            <a:r>
              <a:rPr lang="nl-NL" dirty="0"/>
              <a:t> die zich bezighouden met het inrichten en uitvoeren van (preconceptie) dragerschapstests voor hoogrisicogroepen</a:t>
            </a:r>
          </a:p>
          <a:p>
            <a:endParaRPr lang="nl-NL" dirty="0"/>
          </a:p>
          <a:p>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PDO voor </a:t>
            </a:r>
            <a:r>
              <a:rPr lang="nl-NL" dirty="0" err="1"/>
              <a:t>hoogrisicogroepen</a:t>
            </a:r>
            <a:endParaRPr lang="nl-NL" dirty="0"/>
          </a:p>
        </p:txBody>
      </p:sp>
    </p:spTree>
    <p:extLst>
      <p:ext uri="{BB962C8B-B14F-4D97-AF65-F5344CB8AC3E}">
        <p14:creationId xmlns:p14="http://schemas.microsoft.com/office/powerpoint/2010/main" val="483929856"/>
      </p:ext>
    </p:extLst>
  </p:cSld>
  <p:clrMapOvr>
    <a:masterClrMapping/>
  </p:clrMapOvr>
</p:sld>
</file>

<file path=ppt/theme/theme1.xml><?xml version="1.0" encoding="utf-8"?>
<a:theme xmlns:a="http://schemas.openxmlformats.org/drawingml/2006/main" name="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 Kennisinstituut Federatie Medisch Specialist.potx" id="{35EF4498-C0C0-4323-B69C-5562A1BEB405}" vid="{962F80E9-CA5A-400D-BA03-ACB40C6B1030}"/>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Notes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Handout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2.xml><?xml version="1.0" encoding="utf-8"?>
<juid xmlns="http://www.joulesunlimited.com/juid"/>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7.xml><?xml version="1.0" encoding="utf-8"?>
<ct:contentTypeSchema xmlns:ct="http://schemas.microsoft.com/office/2006/metadata/contentType" xmlns:ma="http://schemas.microsoft.com/office/2006/metadata/properties/metaAttributes" ct:_="" ma:_="" ma:contentTypeName="Document" ma:contentTypeID="0x0101004B8EA193B743874DAE36F37177D83970" ma:contentTypeVersion="12" ma:contentTypeDescription="Een nieuw document maken." ma:contentTypeScope="" ma:versionID="ef56d5e62e0b4d1f417ef08ea7fe071e">
  <xsd:schema xmlns:xsd="http://www.w3.org/2001/XMLSchema" xmlns:xs="http://www.w3.org/2001/XMLSchema" xmlns:p="http://schemas.microsoft.com/office/2006/metadata/properties" xmlns:ns3="999ddd43-bd71-4fd5-9702-9736fbe81be3" xmlns:ns4="04cc5795-e688-441e-bd02-eecbe9689728" targetNamespace="http://schemas.microsoft.com/office/2006/metadata/properties" ma:root="true" ma:fieldsID="32ccab4f404b3aae1d46f0b3e95158a6" ns3:_="" ns4:_="">
    <xsd:import namespace="999ddd43-bd71-4fd5-9702-9736fbe81be3"/>
    <xsd:import namespace="04cc5795-e688-441e-bd02-eecbe968972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ddd43-bd71-4fd5-9702-9736fbe81be3"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cc5795-e688-441e-bd02-eecbe968972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p:properties xmlns:p="http://schemas.microsoft.com/office/2006/metadata/properties" xmlns:xsi="http://www.w3.org/2001/XMLSchema-instance" xmlns:pc="http://schemas.microsoft.com/office/infopath/2007/PartnerControls">
  <documentManagement/>
</p:properties>
</file>

<file path=customXml/item9.xml><?xml version="1.0" encoding="utf-8"?>
<juid xmlns="http://www.joulesunlimited.com/juid"/>
</file>

<file path=customXml/itemProps1.xml><?xml version="1.0" encoding="utf-8"?>
<ds:datastoreItem xmlns:ds="http://schemas.openxmlformats.org/officeDocument/2006/customXml" ds:itemID="{C66BB0FD-D0D2-4AA4-BE02-15488670884C}">
  <ds:schemaRefs>
    <ds:schemaRef ds:uri="http://www.joulesunlimited.com/juid"/>
  </ds:schemaRefs>
</ds:datastoreItem>
</file>

<file path=customXml/itemProps10.xml><?xml version="1.0" encoding="utf-8"?>
<ds:datastoreItem xmlns:ds="http://schemas.openxmlformats.org/officeDocument/2006/customXml" ds:itemID="{3C3690C7-A403-4147-90F6-D84072359708}">
  <ds:schemaRefs>
    <ds:schemaRef ds:uri="http://www.joulesunlimited.com/juid"/>
  </ds:schemaRefs>
</ds:datastoreItem>
</file>

<file path=customXml/itemProps2.xml><?xml version="1.0" encoding="utf-8"?>
<ds:datastoreItem xmlns:ds="http://schemas.openxmlformats.org/officeDocument/2006/customXml" ds:itemID="{D254D463-34E8-4EEB-A4C1-A822CF64E885}">
  <ds:schemaRefs>
    <ds:schemaRef ds:uri="http://www.joulesunlimited.com/juid"/>
  </ds:schemaRefs>
</ds:datastoreItem>
</file>

<file path=customXml/itemProps3.xml><?xml version="1.0" encoding="utf-8"?>
<ds:datastoreItem xmlns:ds="http://schemas.openxmlformats.org/officeDocument/2006/customXml" ds:itemID="{8EE9DF1E-750B-4914-839E-7BF0BF87473F}">
  <ds:schemaRefs>
    <ds:schemaRef ds:uri="http://schemas.microsoft.com/sharepoint/v3/contenttype/forms"/>
  </ds:schemaRefs>
</ds:datastoreItem>
</file>

<file path=customXml/itemProps4.xml><?xml version="1.0" encoding="utf-8"?>
<ds:datastoreItem xmlns:ds="http://schemas.openxmlformats.org/officeDocument/2006/customXml" ds:itemID="{840F4AAB-7677-49B9-BBF9-75D5FFE7A848}">
  <ds:schemaRefs>
    <ds:schemaRef ds:uri="http://www.joulesunlimited.com/juid"/>
  </ds:schemaRefs>
</ds:datastoreItem>
</file>

<file path=customXml/itemProps5.xml><?xml version="1.0" encoding="utf-8"?>
<ds:datastoreItem xmlns:ds="http://schemas.openxmlformats.org/officeDocument/2006/customXml" ds:itemID="{713CCE41-7C11-40CE-B87F-8857BB0135DF}">
  <ds:schemaRefs>
    <ds:schemaRef ds:uri="http://www.joulesunlimited.com/juid"/>
  </ds:schemaRefs>
</ds:datastoreItem>
</file>

<file path=customXml/itemProps6.xml><?xml version="1.0" encoding="utf-8"?>
<ds:datastoreItem xmlns:ds="http://schemas.openxmlformats.org/officeDocument/2006/customXml" ds:itemID="{41061D48-392F-425F-B174-DAAF8D5B4AE6}">
  <ds:schemaRefs>
    <ds:schemaRef ds:uri="http://www.joulesunlimited.com/juid"/>
  </ds:schemaRefs>
</ds:datastoreItem>
</file>

<file path=customXml/itemProps7.xml><?xml version="1.0" encoding="utf-8"?>
<ds:datastoreItem xmlns:ds="http://schemas.openxmlformats.org/officeDocument/2006/customXml" ds:itemID="{0986E90C-A792-4633-8575-3C1C08B06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ddd43-bd71-4fd5-9702-9736fbe81be3"/>
    <ds:schemaRef ds:uri="04cc5795-e688-441e-bd02-eecbe9689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C1DABFB5-A4FA-47EF-BEBD-6C16556230D3}">
  <ds:schemaRefs>
    <ds:schemaRef ds:uri="http://schemas.microsoft.com/office/2006/metadata/properties"/>
    <ds:schemaRef ds:uri="http://schemas.microsoft.com/office/infopath/2007/PartnerControls"/>
  </ds:schemaRefs>
</ds:datastoreItem>
</file>

<file path=customXml/itemProps9.xml><?xml version="1.0" encoding="utf-8"?>
<ds:datastoreItem xmlns:ds="http://schemas.openxmlformats.org/officeDocument/2006/customXml" ds:itemID="{B21B1462-BF51-4501-8EF0-20EE4A096FD3}">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Presentatie Kennisinstituut Federatie Medisch Specialist</Template>
  <TotalTime>694</TotalTime>
  <Words>2011</Words>
  <Application>Microsoft Office PowerPoint</Application>
  <PresentationFormat>Aangepast</PresentationFormat>
  <Paragraphs>178</Paragraphs>
  <Slides>25</Slides>
  <Notes>16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Arial</vt:lpstr>
      <vt:lpstr>Calibri</vt:lpstr>
      <vt:lpstr>Huisstijl</vt:lpstr>
      <vt:lpstr>Richtlijn Preconceptie Dragerschapsonderzoek      voor hoogrisicogroepen</vt:lpstr>
      <vt:lpstr>Inhoud</vt:lpstr>
      <vt:lpstr>Richtlijn PDO voor hoogrisicogroepen</vt:lpstr>
      <vt:lpstr>Doel van PDO</vt:lpstr>
      <vt:lpstr>Richtlijn PDO voor hoogrisicogroepen</vt:lpstr>
      <vt:lpstr>Richtlijn PDO voor hoogrisicogroepen</vt:lpstr>
      <vt:lpstr>Richtlijn PDO voor hoogrisicogroepen</vt:lpstr>
      <vt:lpstr>Wie behoren tot hoogrisicogroepen </vt:lpstr>
      <vt:lpstr>Richtlijn PDO voor hoogrisicogroepen</vt:lpstr>
      <vt:lpstr>Aanbevelingen voor zorgverleners (1)</vt:lpstr>
      <vt:lpstr>Aanbevelingen voor zorgverleners (2)  </vt:lpstr>
      <vt:lpstr>Aanbevelingen laboratoriumspecialisten (1)    </vt:lpstr>
      <vt:lpstr>Stroomschema</vt:lpstr>
      <vt:lpstr>Aanbevelingen laboratoriumspecialisten (2)  </vt:lpstr>
      <vt:lpstr>Paren afkomstig uit endemische malaria gebieden met verhoogde kans op hemoglobinopathieën:  </vt:lpstr>
      <vt:lpstr>Paren van Ashkenazi-Joodse afkomst &amp; paren uit genetisch geïsoleerde gemeenschappen:  </vt:lpstr>
      <vt:lpstr>Consanguine paren  </vt:lpstr>
      <vt:lpstr>Als slechts één van beide partners uit een hoogrisicogroep komt  </vt:lpstr>
      <vt:lpstr>Sequentieel testen</vt:lpstr>
      <vt:lpstr>Verwijzersconsult: wat te bespreken   </vt:lpstr>
      <vt:lpstr>Richtlijn PDO voor hoogrisicogroepen</vt:lpstr>
      <vt:lpstr>Richtlijn PDO voor hoogrisicogroepen</vt:lpstr>
      <vt:lpstr>PowerPoint-presentatie</vt:lpstr>
      <vt:lpstr>Richtlijn PDO voor hoogrisicogroepen</vt:lpstr>
      <vt:lpstr>PowerPoint-presentatie</vt:lpstr>
    </vt:vector>
  </TitlesOfParts>
  <Manager/>
  <Company>Federatie Medisch 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Dorinda Maas</dc:creator>
  <cp:keywords/>
  <dc:description>sjabloonversie 1.0b - 24 oktober 2018_x000d_
sjablonen: www.JoulesUnlimited.com</dc:description>
  <cp:lastModifiedBy>Ester Rake</cp:lastModifiedBy>
  <cp:revision>20</cp:revision>
  <dcterms:created xsi:type="dcterms:W3CDTF">2018-11-16T09:21:02Z</dcterms:created>
  <dcterms:modified xsi:type="dcterms:W3CDTF">2020-04-02T10:17:38Z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0x0101004B8EA193B743874DAE36F37177D83970</vt:lpwstr>
  </property>
  <property fmtid="{D5CDD505-2E9C-101B-9397-08002B2CF9AE}" pid="3" name="_dlc_DocIdItemGuid">
    <vt:lpwstr>3459b4db-6b78-4af6-9f3a-369b5dd6659e</vt:lpwstr>
  </property>
</Properties>
</file>