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412" r:id="rId3"/>
    <p:sldId id="391" r:id="rId4"/>
    <p:sldId id="390" r:id="rId5"/>
    <p:sldId id="387" r:id="rId6"/>
    <p:sldId id="411" r:id="rId7"/>
    <p:sldId id="388" r:id="rId8"/>
    <p:sldId id="258" r:id="rId9"/>
    <p:sldId id="263" r:id="rId10"/>
    <p:sldId id="392" r:id="rId11"/>
    <p:sldId id="393" r:id="rId12"/>
    <p:sldId id="395"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09" r:id="rId26"/>
    <p:sldId id="261" r:id="rId27"/>
    <p:sldId id="410" r:id="rId28"/>
  </p:sldIdLst>
  <p:sldSz cx="12192000" cy="6858000"/>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84A1F-2CCF-4A15-A1C3-2091C4EA6E2D}" v="2" dt="2019-07-19T08:03:56.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46753" autoAdjust="0"/>
  </p:normalViewPr>
  <p:slideViewPr>
    <p:cSldViewPr snapToGrid="0">
      <p:cViewPr>
        <p:scale>
          <a:sx n="50" d="100"/>
          <a:sy n="50" d="100"/>
        </p:scale>
        <p:origin x="1650"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Volmeijer" userId="8d667726-cfda-4cc9-adb5-c6c62e4170f3" providerId="ADAL" clId="{4A984A1F-2CCF-4A15-A1C3-2091C4EA6E2D}"/>
    <pc:docChg chg="modSld">
      <pc:chgData name="Eva Volmeijer" userId="8d667726-cfda-4cc9-adb5-c6c62e4170f3" providerId="ADAL" clId="{4A984A1F-2CCF-4A15-A1C3-2091C4EA6E2D}" dt="2019-07-19T08:04:03.877" v="1" actId="13926"/>
      <pc:docMkLst>
        <pc:docMk/>
      </pc:docMkLst>
      <pc:sldChg chg="modSp">
        <pc:chgData name="Eva Volmeijer" userId="8d667726-cfda-4cc9-adb5-c6c62e4170f3" providerId="ADAL" clId="{4A984A1F-2CCF-4A15-A1C3-2091C4EA6E2D}" dt="2019-07-19T08:04:03.877" v="1" actId="13926"/>
        <pc:sldMkLst>
          <pc:docMk/>
          <pc:sldMk cId="2250499886" sldId="412"/>
        </pc:sldMkLst>
        <pc:spChg chg="mod">
          <ac:chgData name="Eva Volmeijer" userId="8d667726-cfda-4cc9-adb5-c6c62e4170f3" providerId="ADAL" clId="{4A984A1F-2CCF-4A15-A1C3-2091C4EA6E2D}" dt="2019-07-19T08:04:03.877" v="1" actId="13926"/>
          <ac:spMkLst>
            <pc:docMk/>
            <pc:sldMk cId="2250499886" sldId="412"/>
            <ac:spMk id="3" creationId="{FBDB4177-9118-4CEF-A162-EB02A75B47F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F3C83-A86F-4689-9E5C-4BB948011679}"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EF198D43-4337-4E02-B743-94C4B868C1A2}">
      <dgm:prSet/>
      <dgm:spPr/>
      <dgm:t>
        <a:bodyPr/>
        <a:lstStyle/>
        <a:p>
          <a:pPr>
            <a:lnSpc>
              <a:spcPct val="100000"/>
            </a:lnSpc>
          </a:pPr>
          <a:r>
            <a:rPr lang="nl-NL" dirty="0"/>
            <a:t>EACD </a:t>
          </a:r>
          <a:r>
            <a:rPr lang="nl-NL" dirty="0" err="1"/>
            <a:t>recommendations</a:t>
          </a:r>
          <a:r>
            <a:rPr lang="nl-NL" dirty="0"/>
            <a:t> vertaald en aangepast </a:t>
          </a:r>
          <a:endParaRPr lang="en-US" dirty="0"/>
        </a:p>
      </dgm:t>
    </dgm:pt>
    <dgm:pt modelId="{718D7452-64C3-400D-AA87-61E75CADA0D7}" type="parTrans" cxnId="{F954AD02-3A77-47EB-954D-CD509F17383C}">
      <dgm:prSet/>
      <dgm:spPr/>
      <dgm:t>
        <a:bodyPr/>
        <a:lstStyle/>
        <a:p>
          <a:endParaRPr lang="en-US"/>
        </a:p>
      </dgm:t>
    </dgm:pt>
    <dgm:pt modelId="{22C08FC1-C987-4160-BD3F-644CC6DEC42F}" type="sibTrans" cxnId="{F954AD02-3A77-47EB-954D-CD509F17383C}">
      <dgm:prSet/>
      <dgm:spPr/>
      <dgm:t>
        <a:bodyPr/>
        <a:lstStyle/>
        <a:p>
          <a:endParaRPr lang="en-US"/>
        </a:p>
      </dgm:t>
    </dgm:pt>
    <dgm:pt modelId="{35F80DB6-CA0F-4480-AEF0-8DEB2DE8AE49}">
      <dgm:prSet/>
      <dgm:spPr/>
      <dgm:t>
        <a:bodyPr/>
        <a:lstStyle/>
        <a:p>
          <a:pPr>
            <a:lnSpc>
              <a:spcPct val="100000"/>
            </a:lnSpc>
          </a:pPr>
          <a:endParaRPr lang="en-US" dirty="0"/>
        </a:p>
      </dgm:t>
    </dgm:pt>
    <dgm:pt modelId="{216EA0CB-C24E-4AA6-886E-0A625E1C3813}" type="parTrans" cxnId="{297FCD53-98C1-463B-9EFA-3C71CBF53DA7}">
      <dgm:prSet/>
      <dgm:spPr/>
      <dgm:t>
        <a:bodyPr/>
        <a:lstStyle/>
        <a:p>
          <a:endParaRPr lang="en-US"/>
        </a:p>
      </dgm:t>
    </dgm:pt>
    <dgm:pt modelId="{38081A14-32F0-4B61-9EEA-A593320B011C}" type="sibTrans" cxnId="{297FCD53-98C1-463B-9EFA-3C71CBF53DA7}">
      <dgm:prSet/>
      <dgm:spPr/>
      <dgm:t>
        <a:bodyPr/>
        <a:lstStyle/>
        <a:p>
          <a:endParaRPr lang="en-US"/>
        </a:p>
      </dgm:t>
    </dgm:pt>
    <dgm:pt modelId="{8836AF53-79A3-49D7-8720-FAFA56D9CEDA}">
      <dgm:prSet/>
      <dgm:spPr/>
      <dgm:t>
        <a:bodyPr/>
        <a:lstStyle/>
        <a:p>
          <a:pPr>
            <a:lnSpc>
              <a:spcPct val="100000"/>
            </a:lnSpc>
          </a:pPr>
          <a:r>
            <a:rPr lang="nl-NL"/>
            <a:t>Hoofdstuk Ouderparticipatie </a:t>
          </a:r>
          <a:endParaRPr lang="en-US"/>
        </a:p>
      </dgm:t>
    </dgm:pt>
    <dgm:pt modelId="{33F42328-48B5-4B37-AACB-10102136C6EB}" type="parTrans" cxnId="{E64B139F-3739-4691-953D-2C785AF70F5D}">
      <dgm:prSet/>
      <dgm:spPr/>
      <dgm:t>
        <a:bodyPr/>
        <a:lstStyle/>
        <a:p>
          <a:endParaRPr lang="en-US"/>
        </a:p>
      </dgm:t>
    </dgm:pt>
    <dgm:pt modelId="{9078BD08-57E6-4F85-93EA-79A6BE0EB295}" type="sibTrans" cxnId="{E64B139F-3739-4691-953D-2C785AF70F5D}">
      <dgm:prSet/>
      <dgm:spPr/>
      <dgm:t>
        <a:bodyPr/>
        <a:lstStyle/>
        <a:p>
          <a:endParaRPr lang="en-US"/>
        </a:p>
      </dgm:t>
    </dgm:pt>
    <dgm:pt modelId="{40935BC0-DEA7-4066-8B23-7681886EA1F2}">
      <dgm:prSet/>
      <dgm:spPr/>
      <dgm:t>
        <a:bodyPr/>
        <a:lstStyle/>
        <a:p>
          <a:pPr>
            <a:lnSpc>
              <a:spcPct val="100000"/>
            </a:lnSpc>
          </a:pPr>
          <a:endParaRPr lang="en-US" dirty="0"/>
        </a:p>
      </dgm:t>
    </dgm:pt>
    <dgm:pt modelId="{C76B3078-7B2D-475A-A3E1-223BFF88A801}" type="parTrans" cxnId="{F58A68BC-7AE9-403D-A431-9D55247078AE}">
      <dgm:prSet/>
      <dgm:spPr/>
      <dgm:t>
        <a:bodyPr/>
        <a:lstStyle/>
        <a:p>
          <a:endParaRPr lang="en-US"/>
        </a:p>
      </dgm:t>
    </dgm:pt>
    <dgm:pt modelId="{5BDBD6B0-D691-4DFD-A4F5-B8A6F7A3DE5F}" type="sibTrans" cxnId="{F58A68BC-7AE9-403D-A431-9D55247078AE}">
      <dgm:prSet/>
      <dgm:spPr/>
      <dgm:t>
        <a:bodyPr/>
        <a:lstStyle/>
        <a:p>
          <a:endParaRPr lang="en-US"/>
        </a:p>
      </dgm:t>
    </dgm:pt>
    <dgm:pt modelId="{7041E5C1-1D1C-4D7B-99DB-233B65E9B67A}">
      <dgm:prSet/>
      <dgm:spPr/>
      <dgm:t>
        <a:bodyPr/>
        <a:lstStyle/>
        <a:p>
          <a:pPr>
            <a:lnSpc>
              <a:spcPct val="100000"/>
            </a:lnSpc>
          </a:pPr>
          <a:r>
            <a:rPr lang="nl-NL"/>
            <a:t>Hoofdstuk Ketenzorg</a:t>
          </a:r>
          <a:endParaRPr lang="en-US"/>
        </a:p>
      </dgm:t>
    </dgm:pt>
    <dgm:pt modelId="{2F4B8E83-81F1-4FDF-BF47-9A3696CB82A4}" type="parTrans" cxnId="{ABDE2FC0-DD0D-43D6-AAC1-337484FABB94}">
      <dgm:prSet/>
      <dgm:spPr/>
      <dgm:t>
        <a:bodyPr/>
        <a:lstStyle/>
        <a:p>
          <a:endParaRPr lang="en-US"/>
        </a:p>
      </dgm:t>
    </dgm:pt>
    <dgm:pt modelId="{9E9B766C-7CEE-4E2C-87D5-2FEAB7657CD0}" type="sibTrans" cxnId="{ABDE2FC0-DD0D-43D6-AAC1-337484FABB94}">
      <dgm:prSet/>
      <dgm:spPr/>
      <dgm:t>
        <a:bodyPr/>
        <a:lstStyle/>
        <a:p>
          <a:endParaRPr lang="en-US"/>
        </a:p>
      </dgm:t>
    </dgm:pt>
    <dgm:pt modelId="{489ABF44-2714-45B6-80AC-8E74081C62C0}">
      <dgm:prSet/>
      <dgm:spPr/>
      <dgm:t>
        <a:bodyPr/>
        <a:lstStyle/>
        <a:p>
          <a:pPr>
            <a:lnSpc>
              <a:spcPct val="100000"/>
            </a:lnSpc>
          </a:pPr>
          <a:endParaRPr lang="en-US" dirty="0"/>
        </a:p>
      </dgm:t>
    </dgm:pt>
    <dgm:pt modelId="{0B76754C-2D48-403E-9A02-9EAB94B69EDA}" type="parTrans" cxnId="{9EBC4F56-E9DC-4161-ACD8-DF02B9C5FDCF}">
      <dgm:prSet/>
      <dgm:spPr/>
      <dgm:t>
        <a:bodyPr/>
        <a:lstStyle/>
        <a:p>
          <a:endParaRPr lang="en-US"/>
        </a:p>
      </dgm:t>
    </dgm:pt>
    <dgm:pt modelId="{5B46E961-24BB-4E97-8DD0-22DAD9C25632}" type="sibTrans" cxnId="{9EBC4F56-E9DC-4161-ACD8-DF02B9C5FDCF}">
      <dgm:prSet/>
      <dgm:spPr/>
      <dgm:t>
        <a:bodyPr/>
        <a:lstStyle/>
        <a:p>
          <a:endParaRPr lang="en-US"/>
        </a:p>
      </dgm:t>
    </dgm:pt>
    <dgm:pt modelId="{BAF30BE5-F295-48A0-85BE-7ACE407A9B8E}" type="pres">
      <dgm:prSet presAssocID="{441F3C83-A86F-4689-9E5C-4BB948011679}" presName="root" presStyleCnt="0">
        <dgm:presLayoutVars>
          <dgm:dir/>
          <dgm:resizeHandles val="exact"/>
        </dgm:presLayoutVars>
      </dgm:prSet>
      <dgm:spPr/>
    </dgm:pt>
    <dgm:pt modelId="{26431B5E-1219-4B19-BCCA-E0C9012C0547}" type="pres">
      <dgm:prSet presAssocID="{EF198D43-4337-4E02-B743-94C4B868C1A2}" presName="compNode" presStyleCnt="0"/>
      <dgm:spPr/>
    </dgm:pt>
    <dgm:pt modelId="{754F2DC1-C38C-4CB9-ACFB-9A3DCC9C3258}" type="pres">
      <dgm:prSet presAssocID="{EF198D43-4337-4E02-B743-94C4B868C1A2}" presName="bgRect" presStyleLbl="bgShp" presStyleIdx="0" presStyleCnt="3"/>
      <dgm:spPr/>
    </dgm:pt>
    <dgm:pt modelId="{47AC747F-A868-4693-BDAB-67E51796E99B}" type="pres">
      <dgm:prSet presAssocID="{EF198D43-4337-4E02-B743-94C4B868C1A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84EA03-31FA-45BA-93D9-3A1E7BA95387}" type="pres">
      <dgm:prSet presAssocID="{EF198D43-4337-4E02-B743-94C4B868C1A2}" presName="spaceRect" presStyleCnt="0"/>
      <dgm:spPr/>
    </dgm:pt>
    <dgm:pt modelId="{8EE47596-F7D5-4F37-BF78-8AEEE246AEF4}" type="pres">
      <dgm:prSet presAssocID="{EF198D43-4337-4E02-B743-94C4B868C1A2}" presName="parTx" presStyleLbl="revTx" presStyleIdx="0" presStyleCnt="6">
        <dgm:presLayoutVars>
          <dgm:chMax val="0"/>
          <dgm:chPref val="0"/>
        </dgm:presLayoutVars>
      </dgm:prSet>
      <dgm:spPr/>
    </dgm:pt>
    <dgm:pt modelId="{C951B7A7-9E1D-43A4-8996-09024DDE52E1}" type="pres">
      <dgm:prSet presAssocID="{EF198D43-4337-4E02-B743-94C4B868C1A2}" presName="desTx" presStyleLbl="revTx" presStyleIdx="1" presStyleCnt="6">
        <dgm:presLayoutVars/>
      </dgm:prSet>
      <dgm:spPr/>
    </dgm:pt>
    <dgm:pt modelId="{2AE8CF2D-9A10-4CED-AEAB-2D5E75F4E2C7}" type="pres">
      <dgm:prSet presAssocID="{22C08FC1-C987-4160-BD3F-644CC6DEC42F}" presName="sibTrans" presStyleCnt="0"/>
      <dgm:spPr/>
    </dgm:pt>
    <dgm:pt modelId="{338EB8FE-99B3-442A-AE7C-6054C726F4DD}" type="pres">
      <dgm:prSet presAssocID="{8836AF53-79A3-49D7-8720-FAFA56D9CEDA}" presName="compNode" presStyleCnt="0"/>
      <dgm:spPr/>
    </dgm:pt>
    <dgm:pt modelId="{E768AEB9-2ACE-4DCE-A80A-17F1D8B357F8}" type="pres">
      <dgm:prSet presAssocID="{8836AF53-79A3-49D7-8720-FAFA56D9CEDA}" presName="bgRect" presStyleLbl="bgShp" presStyleIdx="1" presStyleCnt="3"/>
      <dgm:spPr/>
    </dgm:pt>
    <dgm:pt modelId="{FB6D00DD-F8A7-4543-9C19-2195B6B47166}" type="pres">
      <dgm:prSet presAssocID="{8836AF53-79A3-49D7-8720-FAFA56D9CEDA}"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F00B463-AE42-4AE0-A9EB-1DE8AC4B47DF}" type="pres">
      <dgm:prSet presAssocID="{8836AF53-79A3-49D7-8720-FAFA56D9CEDA}" presName="spaceRect" presStyleCnt="0"/>
      <dgm:spPr/>
    </dgm:pt>
    <dgm:pt modelId="{B9AA3C44-57BB-45EC-BC03-300C2BF1D905}" type="pres">
      <dgm:prSet presAssocID="{8836AF53-79A3-49D7-8720-FAFA56D9CEDA}" presName="parTx" presStyleLbl="revTx" presStyleIdx="2" presStyleCnt="6">
        <dgm:presLayoutVars>
          <dgm:chMax val="0"/>
          <dgm:chPref val="0"/>
        </dgm:presLayoutVars>
      </dgm:prSet>
      <dgm:spPr/>
    </dgm:pt>
    <dgm:pt modelId="{BC0BAC97-AC2A-459C-BEC7-883D745FC067}" type="pres">
      <dgm:prSet presAssocID="{8836AF53-79A3-49D7-8720-FAFA56D9CEDA}" presName="desTx" presStyleLbl="revTx" presStyleIdx="3" presStyleCnt="6">
        <dgm:presLayoutVars/>
      </dgm:prSet>
      <dgm:spPr/>
    </dgm:pt>
    <dgm:pt modelId="{CAEB90A9-8425-44F6-A981-CEE63822FF29}" type="pres">
      <dgm:prSet presAssocID="{9078BD08-57E6-4F85-93EA-79A6BE0EB295}" presName="sibTrans" presStyleCnt="0"/>
      <dgm:spPr/>
    </dgm:pt>
    <dgm:pt modelId="{B4F376E3-ED7C-4458-A6AC-A69BD39D0FEC}" type="pres">
      <dgm:prSet presAssocID="{7041E5C1-1D1C-4D7B-99DB-233B65E9B67A}" presName="compNode" presStyleCnt="0"/>
      <dgm:spPr/>
    </dgm:pt>
    <dgm:pt modelId="{BAD33F1E-9435-4F42-A7D7-8101DF7F136C}" type="pres">
      <dgm:prSet presAssocID="{7041E5C1-1D1C-4D7B-99DB-233B65E9B67A}" presName="bgRect" presStyleLbl="bgShp" presStyleIdx="2" presStyleCnt="3"/>
      <dgm:spPr/>
    </dgm:pt>
    <dgm:pt modelId="{84D1A48F-F29E-4F0B-B8A7-A408E119139A}" type="pres">
      <dgm:prSet presAssocID="{7041E5C1-1D1C-4D7B-99DB-233B65E9B67A}"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4421840D-FD31-41DB-9595-721F4B1608D8}" type="pres">
      <dgm:prSet presAssocID="{7041E5C1-1D1C-4D7B-99DB-233B65E9B67A}" presName="spaceRect" presStyleCnt="0"/>
      <dgm:spPr/>
    </dgm:pt>
    <dgm:pt modelId="{C88DF071-BA96-44CB-B869-6CE2244FE0A9}" type="pres">
      <dgm:prSet presAssocID="{7041E5C1-1D1C-4D7B-99DB-233B65E9B67A}" presName="parTx" presStyleLbl="revTx" presStyleIdx="4" presStyleCnt="6">
        <dgm:presLayoutVars>
          <dgm:chMax val="0"/>
          <dgm:chPref val="0"/>
        </dgm:presLayoutVars>
      </dgm:prSet>
      <dgm:spPr/>
    </dgm:pt>
    <dgm:pt modelId="{638AA942-5686-4F03-9A6D-590544F7A320}" type="pres">
      <dgm:prSet presAssocID="{7041E5C1-1D1C-4D7B-99DB-233B65E9B67A}" presName="desTx" presStyleLbl="revTx" presStyleIdx="5" presStyleCnt="6">
        <dgm:presLayoutVars/>
      </dgm:prSet>
      <dgm:spPr/>
    </dgm:pt>
  </dgm:ptLst>
  <dgm:cxnLst>
    <dgm:cxn modelId="{F954AD02-3A77-47EB-954D-CD509F17383C}" srcId="{441F3C83-A86F-4689-9E5C-4BB948011679}" destId="{EF198D43-4337-4E02-B743-94C4B868C1A2}" srcOrd="0" destOrd="0" parTransId="{718D7452-64C3-400D-AA87-61E75CADA0D7}" sibTransId="{22C08FC1-C987-4160-BD3F-644CC6DEC42F}"/>
    <dgm:cxn modelId="{781F3F0F-9016-43FD-847A-4B664FE134DD}" type="presOf" srcId="{441F3C83-A86F-4689-9E5C-4BB948011679}" destId="{BAF30BE5-F295-48A0-85BE-7ACE407A9B8E}" srcOrd="0" destOrd="0" presId="urn:microsoft.com/office/officeart/2018/2/layout/IconVerticalSolidList"/>
    <dgm:cxn modelId="{EB67091B-538A-45C1-8194-57400A5C3C25}" type="presOf" srcId="{35F80DB6-CA0F-4480-AEF0-8DEB2DE8AE49}" destId="{C951B7A7-9E1D-43A4-8996-09024DDE52E1}" srcOrd="0" destOrd="0" presId="urn:microsoft.com/office/officeart/2018/2/layout/IconVerticalSolidList"/>
    <dgm:cxn modelId="{53F7FB67-039B-4EE2-863D-4AAF8CEA3034}" type="presOf" srcId="{489ABF44-2714-45B6-80AC-8E74081C62C0}" destId="{638AA942-5686-4F03-9A6D-590544F7A320}" srcOrd="0" destOrd="0" presId="urn:microsoft.com/office/officeart/2018/2/layout/IconVerticalSolidList"/>
    <dgm:cxn modelId="{0818AD53-1FCE-40BA-A484-176CC010E5C3}" type="presOf" srcId="{7041E5C1-1D1C-4D7B-99DB-233B65E9B67A}" destId="{C88DF071-BA96-44CB-B869-6CE2244FE0A9}" srcOrd="0" destOrd="0" presId="urn:microsoft.com/office/officeart/2018/2/layout/IconVerticalSolidList"/>
    <dgm:cxn modelId="{297FCD53-98C1-463B-9EFA-3C71CBF53DA7}" srcId="{EF198D43-4337-4E02-B743-94C4B868C1A2}" destId="{35F80DB6-CA0F-4480-AEF0-8DEB2DE8AE49}" srcOrd="0" destOrd="0" parTransId="{216EA0CB-C24E-4AA6-886E-0A625E1C3813}" sibTransId="{38081A14-32F0-4B61-9EEA-A593320B011C}"/>
    <dgm:cxn modelId="{9EBC4F56-E9DC-4161-ACD8-DF02B9C5FDCF}" srcId="{7041E5C1-1D1C-4D7B-99DB-233B65E9B67A}" destId="{489ABF44-2714-45B6-80AC-8E74081C62C0}" srcOrd="0" destOrd="0" parTransId="{0B76754C-2D48-403E-9A02-9EAB94B69EDA}" sibTransId="{5B46E961-24BB-4E97-8DD0-22DAD9C25632}"/>
    <dgm:cxn modelId="{3AD77D99-7FA0-4179-AE8E-5F7961A8D8DE}" type="presOf" srcId="{EF198D43-4337-4E02-B743-94C4B868C1A2}" destId="{8EE47596-F7D5-4F37-BF78-8AEEE246AEF4}" srcOrd="0" destOrd="0" presId="urn:microsoft.com/office/officeart/2018/2/layout/IconVerticalSolidList"/>
    <dgm:cxn modelId="{E64B139F-3739-4691-953D-2C785AF70F5D}" srcId="{441F3C83-A86F-4689-9E5C-4BB948011679}" destId="{8836AF53-79A3-49D7-8720-FAFA56D9CEDA}" srcOrd="1" destOrd="0" parTransId="{33F42328-48B5-4B37-AACB-10102136C6EB}" sibTransId="{9078BD08-57E6-4F85-93EA-79A6BE0EB295}"/>
    <dgm:cxn modelId="{F58A68BC-7AE9-403D-A431-9D55247078AE}" srcId="{8836AF53-79A3-49D7-8720-FAFA56D9CEDA}" destId="{40935BC0-DEA7-4066-8B23-7681886EA1F2}" srcOrd="0" destOrd="0" parTransId="{C76B3078-7B2D-475A-A3E1-223BFF88A801}" sibTransId="{5BDBD6B0-D691-4DFD-A4F5-B8A6F7A3DE5F}"/>
    <dgm:cxn modelId="{ABDE2FC0-DD0D-43D6-AAC1-337484FABB94}" srcId="{441F3C83-A86F-4689-9E5C-4BB948011679}" destId="{7041E5C1-1D1C-4D7B-99DB-233B65E9B67A}" srcOrd="2" destOrd="0" parTransId="{2F4B8E83-81F1-4FDF-BF47-9A3696CB82A4}" sibTransId="{9E9B766C-7CEE-4E2C-87D5-2FEAB7657CD0}"/>
    <dgm:cxn modelId="{CD2DBFD5-B2A0-4EE3-9B31-6CE3913BB0A3}" type="presOf" srcId="{8836AF53-79A3-49D7-8720-FAFA56D9CEDA}" destId="{B9AA3C44-57BB-45EC-BC03-300C2BF1D905}" srcOrd="0" destOrd="0" presId="urn:microsoft.com/office/officeart/2018/2/layout/IconVerticalSolidList"/>
    <dgm:cxn modelId="{5760F6F6-1370-436F-BBB6-70D0C1CA3CF3}" type="presOf" srcId="{40935BC0-DEA7-4066-8B23-7681886EA1F2}" destId="{BC0BAC97-AC2A-459C-BEC7-883D745FC067}" srcOrd="0" destOrd="0" presId="urn:microsoft.com/office/officeart/2018/2/layout/IconVerticalSolidList"/>
    <dgm:cxn modelId="{642C14AC-8190-44CF-A917-0C66721EB98E}" type="presParOf" srcId="{BAF30BE5-F295-48A0-85BE-7ACE407A9B8E}" destId="{26431B5E-1219-4B19-BCCA-E0C9012C0547}" srcOrd="0" destOrd="0" presId="urn:microsoft.com/office/officeart/2018/2/layout/IconVerticalSolidList"/>
    <dgm:cxn modelId="{F169BB23-6E29-44E1-81FB-EC55A652C0FA}" type="presParOf" srcId="{26431B5E-1219-4B19-BCCA-E0C9012C0547}" destId="{754F2DC1-C38C-4CB9-ACFB-9A3DCC9C3258}" srcOrd="0" destOrd="0" presId="urn:microsoft.com/office/officeart/2018/2/layout/IconVerticalSolidList"/>
    <dgm:cxn modelId="{B8661136-0400-470E-B5D6-4B0375A826EB}" type="presParOf" srcId="{26431B5E-1219-4B19-BCCA-E0C9012C0547}" destId="{47AC747F-A868-4693-BDAB-67E51796E99B}" srcOrd="1" destOrd="0" presId="urn:microsoft.com/office/officeart/2018/2/layout/IconVerticalSolidList"/>
    <dgm:cxn modelId="{13988439-FB19-4D43-83AB-0E657C03B35E}" type="presParOf" srcId="{26431B5E-1219-4B19-BCCA-E0C9012C0547}" destId="{C084EA03-31FA-45BA-93D9-3A1E7BA95387}" srcOrd="2" destOrd="0" presId="urn:microsoft.com/office/officeart/2018/2/layout/IconVerticalSolidList"/>
    <dgm:cxn modelId="{950E9B32-6D36-458E-9422-DC08009EFED0}" type="presParOf" srcId="{26431B5E-1219-4B19-BCCA-E0C9012C0547}" destId="{8EE47596-F7D5-4F37-BF78-8AEEE246AEF4}" srcOrd="3" destOrd="0" presId="urn:microsoft.com/office/officeart/2018/2/layout/IconVerticalSolidList"/>
    <dgm:cxn modelId="{695AF8B4-1361-4966-B576-39490D16CCAD}" type="presParOf" srcId="{26431B5E-1219-4B19-BCCA-E0C9012C0547}" destId="{C951B7A7-9E1D-43A4-8996-09024DDE52E1}" srcOrd="4" destOrd="0" presId="urn:microsoft.com/office/officeart/2018/2/layout/IconVerticalSolidList"/>
    <dgm:cxn modelId="{B31578AA-C959-4F92-B11E-EE3BB94C87EF}" type="presParOf" srcId="{BAF30BE5-F295-48A0-85BE-7ACE407A9B8E}" destId="{2AE8CF2D-9A10-4CED-AEAB-2D5E75F4E2C7}" srcOrd="1" destOrd="0" presId="urn:microsoft.com/office/officeart/2018/2/layout/IconVerticalSolidList"/>
    <dgm:cxn modelId="{77C6D3F7-5037-442E-BD10-A4247471C3C7}" type="presParOf" srcId="{BAF30BE5-F295-48A0-85BE-7ACE407A9B8E}" destId="{338EB8FE-99B3-442A-AE7C-6054C726F4DD}" srcOrd="2" destOrd="0" presId="urn:microsoft.com/office/officeart/2018/2/layout/IconVerticalSolidList"/>
    <dgm:cxn modelId="{800B86C2-2EFE-4CEB-AFB1-555B2A83B200}" type="presParOf" srcId="{338EB8FE-99B3-442A-AE7C-6054C726F4DD}" destId="{E768AEB9-2ACE-4DCE-A80A-17F1D8B357F8}" srcOrd="0" destOrd="0" presId="urn:microsoft.com/office/officeart/2018/2/layout/IconVerticalSolidList"/>
    <dgm:cxn modelId="{F7E9F4AA-4734-4DB9-9915-D686574950DB}" type="presParOf" srcId="{338EB8FE-99B3-442A-AE7C-6054C726F4DD}" destId="{FB6D00DD-F8A7-4543-9C19-2195B6B47166}" srcOrd="1" destOrd="0" presId="urn:microsoft.com/office/officeart/2018/2/layout/IconVerticalSolidList"/>
    <dgm:cxn modelId="{C3C89094-3BC2-4EEE-B4F8-FF89C0F67BB4}" type="presParOf" srcId="{338EB8FE-99B3-442A-AE7C-6054C726F4DD}" destId="{7F00B463-AE42-4AE0-A9EB-1DE8AC4B47DF}" srcOrd="2" destOrd="0" presId="urn:microsoft.com/office/officeart/2018/2/layout/IconVerticalSolidList"/>
    <dgm:cxn modelId="{5833E89B-0C74-44D4-AD23-B3D78DCC7F32}" type="presParOf" srcId="{338EB8FE-99B3-442A-AE7C-6054C726F4DD}" destId="{B9AA3C44-57BB-45EC-BC03-300C2BF1D905}" srcOrd="3" destOrd="0" presId="urn:microsoft.com/office/officeart/2018/2/layout/IconVerticalSolidList"/>
    <dgm:cxn modelId="{DD6A5106-1685-4E4F-ABE6-21434DDD0AB6}" type="presParOf" srcId="{338EB8FE-99B3-442A-AE7C-6054C726F4DD}" destId="{BC0BAC97-AC2A-459C-BEC7-883D745FC067}" srcOrd="4" destOrd="0" presId="urn:microsoft.com/office/officeart/2018/2/layout/IconVerticalSolidList"/>
    <dgm:cxn modelId="{3397D049-080A-4A6F-B2E8-9D31BDB201D5}" type="presParOf" srcId="{BAF30BE5-F295-48A0-85BE-7ACE407A9B8E}" destId="{CAEB90A9-8425-44F6-A981-CEE63822FF29}" srcOrd="3" destOrd="0" presId="urn:microsoft.com/office/officeart/2018/2/layout/IconVerticalSolidList"/>
    <dgm:cxn modelId="{D950B153-006F-4503-8455-80F2DB1D686D}" type="presParOf" srcId="{BAF30BE5-F295-48A0-85BE-7ACE407A9B8E}" destId="{B4F376E3-ED7C-4458-A6AC-A69BD39D0FEC}" srcOrd="4" destOrd="0" presId="urn:microsoft.com/office/officeart/2018/2/layout/IconVerticalSolidList"/>
    <dgm:cxn modelId="{685602C3-44F0-4C71-A254-92F7800719C2}" type="presParOf" srcId="{B4F376E3-ED7C-4458-A6AC-A69BD39D0FEC}" destId="{BAD33F1E-9435-4F42-A7D7-8101DF7F136C}" srcOrd="0" destOrd="0" presId="urn:microsoft.com/office/officeart/2018/2/layout/IconVerticalSolidList"/>
    <dgm:cxn modelId="{AC122B81-288D-4EEC-8FB1-2EE7A0D00C81}" type="presParOf" srcId="{B4F376E3-ED7C-4458-A6AC-A69BD39D0FEC}" destId="{84D1A48F-F29E-4F0B-B8A7-A408E119139A}" srcOrd="1" destOrd="0" presId="urn:microsoft.com/office/officeart/2018/2/layout/IconVerticalSolidList"/>
    <dgm:cxn modelId="{4E3C6FF5-BECC-43F5-AC2A-057066CB4C81}" type="presParOf" srcId="{B4F376E3-ED7C-4458-A6AC-A69BD39D0FEC}" destId="{4421840D-FD31-41DB-9595-721F4B1608D8}" srcOrd="2" destOrd="0" presId="urn:microsoft.com/office/officeart/2018/2/layout/IconVerticalSolidList"/>
    <dgm:cxn modelId="{0CAD2327-3641-45B4-94B9-8ACAB5BD541B}" type="presParOf" srcId="{B4F376E3-ED7C-4458-A6AC-A69BD39D0FEC}" destId="{C88DF071-BA96-44CB-B869-6CE2244FE0A9}" srcOrd="3" destOrd="0" presId="urn:microsoft.com/office/officeart/2018/2/layout/IconVerticalSolidList"/>
    <dgm:cxn modelId="{189C2E7F-9BFB-4E68-8A6F-32F1CC78E5A6}" type="presParOf" srcId="{B4F376E3-ED7C-4458-A6AC-A69BD39D0FEC}" destId="{638AA942-5686-4F03-9A6D-590544F7A32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E2C6C6-7C28-4D67-9EC9-2ACDFF07D37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nl-NL"/>
        </a:p>
      </dgm:t>
    </dgm:pt>
    <dgm:pt modelId="{BD777BA2-85FE-40AC-9FCA-EA8436999832}">
      <dgm:prSet/>
      <dgm:spPr/>
      <dgm:t>
        <a:bodyPr/>
        <a:lstStyle/>
        <a:p>
          <a:r>
            <a:rPr lang="nl-NL" dirty="0"/>
            <a:t>EACD </a:t>
          </a:r>
          <a:r>
            <a:rPr lang="nl-NL" dirty="0" err="1"/>
            <a:t>recommendations</a:t>
          </a:r>
          <a:r>
            <a:rPr lang="nl-NL" dirty="0"/>
            <a:t> vertaald en aangepast</a:t>
          </a:r>
        </a:p>
      </dgm:t>
    </dgm:pt>
    <dgm:pt modelId="{4FA40A1F-E3F3-4AA7-A9C9-07250D5A6127}" type="parTrans" cxnId="{BB839521-448D-4D5D-A2A9-8B0D9ED5CCA7}">
      <dgm:prSet/>
      <dgm:spPr/>
      <dgm:t>
        <a:bodyPr/>
        <a:lstStyle/>
        <a:p>
          <a:endParaRPr lang="nl-NL"/>
        </a:p>
      </dgm:t>
    </dgm:pt>
    <dgm:pt modelId="{91D25628-79D3-4489-874D-EB8D219E8639}" type="sibTrans" cxnId="{BB839521-448D-4D5D-A2A9-8B0D9ED5CCA7}">
      <dgm:prSet/>
      <dgm:spPr/>
      <dgm:t>
        <a:bodyPr/>
        <a:lstStyle/>
        <a:p>
          <a:endParaRPr lang="nl-NL"/>
        </a:p>
      </dgm:t>
    </dgm:pt>
    <dgm:pt modelId="{99148C68-B309-42AB-AA77-16D2CA0C51D2}" type="pres">
      <dgm:prSet presAssocID="{29E2C6C6-7C28-4D67-9EC9-2ACDFF07D378}" presName="linear" presStyleCnt="0">
        <dgm:presLayoutVars>
          <dgm:animLvl val="lvl"/>
          <dgm:resizeHandles val="exact"/>
        </dgm:presLayoutVars>
      </dgm:prSet>
      <dgm:spPr/>
    </dgm:pt>
    <dgm:pt modelId="{D29EED3F-4280-4574-8092-CC3C68C0C174}" type="pres">
      <dgm:prSet presAssocID="{BD777BA2-85FE-40AC-9FCA-EA8436999832}" presName="parentText" presStyleLbl="node1" presStyleIdx="0" presStyleCnt="1">
        <dgm:presLayoutVars>
          <dgm:chMax val="0"/>
          <dgm:bulletEnabled val="1"/>
        </dgm:presLayoutVars>
      </dgm:prSet>
      <dgm:spPr/>
    </dgm:pt>
  </dgm:ptLst>
  <dgm:cxnLst>
    <dgm:cxn modelId="{BB839521-448D-4D5D-A2A9-8B0D9ED5CCA7}" srcId="{29E2C6C6-7C28-4D67-9EC9-2ACDFF07D378}" destId="{BD777BA2-85FE-40AC-9FCA-EA8436999832}" srcOrd="0" destOrd="0" parTransId="{4FA40A1F-E3F3-4AA7-A9C9-07250D5A6127}" sibTransId="{91D25628-79D3-4489-874D-EB8D219E8639}"/>
    <dgm:cxn modelId="{2EAB7731-D9D1-4C4B-8949-A1C35BA9B8E9}" type="presOf" srcId="{29E2C6C6-7C28-4D67-9EC9-2ACDFF07D378}" destId="{99148C68-B309-42AB-AA77-16D2CA0C51D2}" srcOrd="0" destOrd="0" presId="urn:microsoft.com/office/officeart/2005/8/layout/vList2"/>
    <dgm:cxn modelId="{4301F6F5-4BC3-481D-8A5B-A01B33FD3B8D}" type="presOf" srcId="{BD777BA2-85FE-40AC-9FCA-EA8436999832}" destId="{D29EED3F-4280-4574-8092-CC3C68C0C174}" srcOrd="0" destOrd="0" presId="urn:microsoft.com/office/officeart/2005/8/layout/vList2"/>
    <dgm:cxn modelId="{74BBC40C-C3B8-4576-8CE7-2CEC550E922C}" type="presParOf" srcId="{99148C68-B309-42AB-AA77-16D2CA0C51D2}" destId="{D29EED3F-4280-4574-8092-CC3C68C0C1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E2C6C6-7C28-4D67-9EC9-2ACDFF07D37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nl-NL"/>
        </a:p>
      </dgm:t>
    </dgm:pt>
    <dgm:pt modelId="{BD777BA2-85FE-40AC-9FCA-EA8436999832}">
      <dgm:prSet/>
      <dgm:spPr/>
      <dgm:t>
        <a:bodyPr/>
        <a:lstStyle/>
        <a:p>
          <a:r>
            <a:rPr lang="nl-NL" dirty="0"/>
            <a:t>EACD </a:t>
          </a:r>
          <a:r>
            <a:rPr lang="nl-NL" dirty="0" err="1"/>
            <a:t>recommendations</a:t>
          </a:r>
          <a:r>
            <a:rPr lang="nl-NL" dirty="0"/>
            <a:t> vertaald en aangepast</a:t>
          </a:r>
        </a:p>
      </dgm:t>
    </dgm:pt>
    <dgm:pt modelId="{4FA40A1F-E3F3-4AA7-A9C9-07250D5A6127}" type="parTrans" cxnId="{BB839521-448D-4D5D-A2A9-8B0D9ED5CCA7}">
      <dgm:prSet/>
      <dgm:spPr/>
      <dgm:t>
        <a:bodyPr/>
        <a:lstStyle/>
        <a:p>
          <a:endParaRPr lang="nl-NL"/>
        </a:p>
      </dgm:t>
    </dgm:pt>
    <dgm:pt modelId="{91D25628-79D3-4489-874D-EB8D219E8639}" type="sibTrans" cxnId="{BB839521-448D-4D5D-A2A9-8B0D9ED5CCA7}">
      <dgm:prSet/>
      <dgm:spPr/>
      <dgm:t>
        <a:bodyPr/>
        <a:lstStyle/>
        <a:p>
          <a:endParaRPr lang="nl-NL"/>
        </a:p>
      </dgm:t>
    </dgm:pt>
    <dgm:pt modelId="{99148C68-B309-42AB-AA77-16D2CA0C51D2}" type="pres">
      <dgm:prSet presAssocID="{29E2C6C6-7C28-4D67-9EC9-2ACDFF07D378}" presName="linear" presStyleCnt="0">
        <dgm:presLayoutVars>
          <dgm:animLvl val="lvl"/>
          <dgm:resizeHandles val="exact"/>
        </dgm:presLayoutVars>
      </dgm:prSet>
      <dgm:spPr/>
    </dgm:pt>
    <dgm:pt modelId="{D29EED3F-4280-4574-8092-CC3C68C0C174}" type="pres">
      <dgm:prSet presAssocID="{BD777BA2-85FE-40AC-9FCA-EA8436999832}" presName="parentText" presStyleLbl="node1" presStyleIdx="0" presStyleCnt="1">
        <dgm:presLayoutVars>
          <dgm:chMax val="0"/>
          <dgm:bulletEnabled val="1"/>
        </dgm:presLayoutVars>
      </dgm:prSet>
      <dgm:spPr/>
    </dgm:pt>
  </dgm:ptLst>
  <dgm:cxnLst>
    <dgm:cxn modelId="{BB839521-448D-4D5D-A2A9-8B0D9ED5CCA7}" srcId="{29E2C6C6-7C28-4D67-9EC9-2ACDFF07D378}" destId="{BD777BA2-85FE-40AC-9FCA-EA8436999832}" srcOrd="0" destOrd="0" parTransId="{4FA40A1F-E3F3-4AA7-A9C9-07250D5A6127}" sibTransId="{91D25628-79D3-4489-874D-EB8D219E8639}"/>
    <dgm:cxn modelId="{2EAB7731-D9D1-4C4B-8949-A1C35BA9B8E9}" type="presOf" srcId="{29E2C6C6-7C28-4D67-9EC9-2ACDFF07D378}" destId="{99148C68-B309-42AB-AA77-16D2CA0C51D2}" srcOrd="0" destOrd="0" presId="urn:microsoft.com/office/officeart/2005/8/layout/vList2"/>
    <dgm:cxn modelId="{4301F6F5-4BC3-481D-8A5B-A01B33FD3B8D}" type="presOf" srcId="{BD777BA2-85FE-40AC-9FCA-EA8436999832}" destId="{D29EED3F-4280-4574-8092-CC3C68C0C174}" srcOrd="0" destOrd="0" presId="urn:microsoft.com/office/officeart/2005/8/layout/vList2"/>
    <dgm:cxn modelId="{74BBC40C-C3B8-4576-8CE7-2CEC550E922C}" type="presParOf" srcId="{99148C68-B309-42AB-AA77-16D2CA0C51D2}" destId="{D29EED3F-4280-4574-8092-CC3C68C0C1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E2C6C6-7C28-4D67-9EC9-2ACDFF07D37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nl-NL"/>
        </a:p>
      </dgm:t>
    </dgm:pt>
    <dgm:pt modelId="{BD777BA2-85FE-40AC-9FCA-EA8436999832}">
      <dgm:prSet/>
      <dgm:spPr/>
      <dgm:t>
        <a:bodyPr/>
        <a:lstStyle/>
        <a:p>
          <a:r>
            <a:rPr lang="nl-NL" dirty="0"/>
            <a:t>EACD </a:t>
          </a:r>
          <a:r>
            <a:rPr lang="nl-NL" dirty="0" err="1"/>
            <a:t>recommendations</a:t>
          </a:r>
          <a:r>
            <a:rPr lang="nl-NL" dirty="0"/>
            <a:t> vertaald en aangepast</a:t>
          </a:r>
        </a:p>
      </dgm:t>
    </dgm:pt>
    <dgm:pt modelId="{4FA40A1F-E3F3-4AA7-A9C9-07250D5A6127}" type="parTrans" cxnId="{BB839521-448D-4D5D-A2A9-8B0D9ED5CCA7}">
      <dgm:prSet/>
      <dgm:spPr/>
      <dgm:t>
        <a:bodyPr/>
        <a:lstStyle/>
        <a:p>
          <a:endParaRPr lang="nl-NL"/>
        </a:p>
      </dgm:t>
    </dgm:pt>
    <dgm:pt modelId="{91D25628-79D3-4489-874D-EB8D219E8639}" type="sibTrans" cxnId="{BB839521-448D-4D5D-A2A9-8B0D9ED5CCA7}">
      <dgm:prSet/>
      <dgm:spPr/>
      <dgm:t>
        <a:bodyPr/>
        <a:lstStyle/>
        <a:p>
          <a:endParaRPr lang="nl-NL"/>
        </a:p>
      </dgm:t>
    </dgm:pt>
    <dgm:pt modelId="{99148C68-B309-42AB-AA77-16D2CA0C51D2}" type="pres">
      <dgm:prSet presAssocID="{29E2C6C6-7C28-4D67-9EC9-2ACDFF07D378}" presName="linear" presStyleCnt="0">
        <dgm:presLayoutVars>
          <dgm:animLvl val="lvl"/>
          <dgm:resizeHandles val="exact"/>
        </dgm:presLayoutVars>
      </dgm:prSet>
      <dgm:spPr/>
    </dgm:pt>
    <dgm:pt modelId="{D29EED3F-4280-4574-8092-CC3C68C0C174}" type="pres">
      <dgm:prSet presAssocID="{BD777BA2-85FE-40AC-9FCA-EA8436999832}" presName="parentText" presStyleLbl="node1" presStyleIdx="0" presStyleCnt="1">
        <dgm:presLayoutVars>
          <dgm:chMax val="0"/>
          <dgm:bulletEnabled val="1"/>
        </dgm:presLayoutVars>
      </dgm:prSet>
      <dgm:spPr/>
    </dgm:pt>
  </dgm:ptLst>
  <dgm:cxnLst>
    <dgm:cxn modelId="{BB839521-448D-4D5D-A2A9-8B0D9ED5CCA7}" srcId="{29E2C6C6-7C28-4D67-9EC9-2ACDFF07D378}" destId="{BD777BA2-85FE-40AC-9FCA-EA8436999832}" srcOrd="0" destOrd="0" parTransId="{4FA40A1F-E3F3-4AA7-A9C9-07250D5A6127}" sibTransId="{91D25628-79D3-4489-874D-EB8D219E8639}"/>
    <dgm:cxn modelId="{2EAB7731-D9D1-4C4B-8949-A1C35BA9B8E9}" type="presOf" srcId="{29E2C6C6-7C28-4D67-9EC9-2ACDFF07D378}" destId="{99148C68-B309-42AB-AA77-16D2CA0C51D2}" srcOrd="0" destOrd="0" presId="urn:microsoft.com/office/officeart/2005/8/layout/vList2"/>
    <dgm:cxn modelId="{4301F6F5-4BC3-481D-8A5B-A01B33FD3B8D}" type="presOf" srcId="{BD777BA2-85FE-40AC-9FCA-EA8436999832}" destId="{D29EED3F-4280-4574-8092-CC3C68C0C174}" srcOrd="0" destOrd="0" presId="urn:microsoft.com/office/officeart/2005/8/layout/vList2"/>
    <dgm:cxn modelId="{74BBC40C-C3B8-4576-8CE7-2CEC550E922C}" type="presParOf" srcId="{99148C68-B309-42AB-AA77-16D2CA0C51D2}" destId="{D29EED3F-4280-4574-8092-CC3C68C0C1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E2C6C6-7C28-4D67-9EC9-2ACDFF07D37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nl-NL"/>
        </a:p>
      </dgm:t>
    </dgm:pt>
    <dgm:pt modelId="{BD777BA2-85FE-40AC-9FCA-EA8436999832}">
      <dgm:prSet/>
      <dgm:spPr/>
      <dgm:t>
        <a:bodyPr/>
        <a:lstStyle/>
        <a:p>
          <a:r>
            <a:rPr lang="nl-NL" dirty="0"/>
            <a:t>EACD </a:t>
          </a:r>
          <a:r>
            <a:rPr lang="nl-NL" dirty="0" err="1"/>
            <a:t>recommendations</a:t>
          </a:r>
          <a:r>
            <a:rPr lang="nl-NL" dirty="0"/>
            <a:t> vertaald en aangepast</a:t>
          </a:r>
        </a:p>
      </dgm:t>
    </dgm:pt>
    <dgm:pt modelId="{4FA40A1F-E3F3-4AA7-A9C9-07250D5A6127}" type="parTrans" cxnId="{BB839521-448D-4D5D-A2A9-8B0D9ED5CCA7}">
      <dgm:prSet/>
      <dgm:spPr/>
      <dgm:t>
        <a:bodyPr/>
        <a:lstStyle/>
        <a:p>
          <a:endParaRPr lang="nl-NL"/>
        </a:p>
      </dgm:t>
    </dgm:pt>
    <dgm:pt modelId="{91D25628-79D3-4489-874D-EB8D219E8639}" type="sibTrans" cxnId="{BB839521-448D-4D5D-A2A9-8B0D9ED5CCA7}">
      <dgm:prSet/>
      <dgm:spPr/>
      <dgm:t>
        <a:bodyPr/>
        <a:lstStyle/>
        <a:p>
          <a:endParaRPr lang="nl-NL"/>
        </a:p>
      </dgm:t>
    </dgm:pt>
    <dgm:pt modelId="{99148C68-B309-42AB-AA77-16D2CA0C51D2}" type="pres">
      <dgm:prSet presAssocID="{29E2C6C6-7C28-4D67-9EC9-2ACDFF07D378}" presName="linear" presStyleCnt="0">
        <dgm:presLayoutVars>
          <dgm:animLvl val="lvl"/>
          <dgm:resizeHandles val="exact"/>
        </dgm:presLayoutVars>
      </dgm:prSet>
      <dgm:spPr/>
    </dgm:pt>
    <dgm:pt modelId="{D29EED3F-4280-4574-8092-CC3C68C0C174}" type="pres">
      <dgm:prSet presAssocID="{BD777BA2-85FE-40AC-9FCA-EA8436999832}" presName="parentText" presStyleLbl="node1" presStyleIdx="0" presStyleCnt="1">
        <dgm:presLayoutVars>
          <dgm:chMax val="0"/>
          <dgm:bulletEnabled val="1"/>
        </dgm:presLayoutVars>
      </dgm:prSet>
      <dgm:spPr/>
    </dgm:pt>
  </dgm:ptLst>
  <dgm:cxnLst>
    <dgm:cxn modelId="{BB839521-448D-4D5D-A2A9-8B0D9ED5CCA7}" srcId="{29E2C6C6-7C28-4D67-9EC9-2ACDFF07D378}" destId="{BD777BA2-85FE-40AC-9FCA-EA8436999832}" srcOrd="0" destOrd="0" parTransId="{4FA40A1F-E3F3-4AA7-A9C9-07250D5A6127}" sibTransId="{91D25628-79D3-4489-874D-EB8D219E8639}"/>
    <dgm:cxn modelId="{2EAB7731-D9D1-4C4B-8949-A1C35BA9B8E9}" type="presOf" srcId="{29E2C6C6-7C28-4D67-9EC9-2ACDFF07D378}" destId="{99148C68-B309-42AB-AA77-16D2CA0C51D2}" srcOrd="0" destOrd="0" presId="urn:microsoft.com/office/officeart/2005/8/layout/vList2"/>
    <dgm:cxn modelId="{4301F6F5-4BC3-481D-8A5B-A01B33FD3B8D}" type="presOf" srcId="{BD777BA2-85FE-40AC-9FCA-EA8436999832}" destId="{D29EED3F-4280-4574-8092-CC3C68C0C174}" srcOrd="0" destOrd="0" presId="urn:microsoft.com/office/officeart/2005/8/layout/vList2"/>
    <dgm:cxn modelId="{74BBC40C-C3B8-4576-8CE7-2CEC550E922C}" type="presParOf" srcId="{99148C68-B309-42AB-AA77-16D2CA0C51D2}" destId="{D29EED3F-4280-4574-8092-CC3C68C0C1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E2C6C6-7C28-4D67-9EC9-2ACDFF07D37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nl-NL"/>
        </a:p>
      </dgm:t>
    </dgm:pt>
    <dgm:pt modelId="{BD777BA2-85FE-40AC-9FCA-EA8436999832}">
      <dgm:prSet custT="1"/>
      <dgm:spPr>
        <a:solidFill>
          <a:schemeClr val="bg2">
            <a:lumMod val="75000"/>
          </a:schemeClr>
        </a:solidFill>
      </dgm:spPr>
      <dgm:t>
        <a:bodyPr/>
        <a:lstStyle/>
        <a:p>
          <a:r>
            <a:rPr lang="nl-NL" sz="4100" dirty="0">
              <a:latin typeface="+mn-lt"/>
            </a:rPr>
            <a:t>Hoofdstuk ouderparticipatie</a:t>
          </a:r>
        </a:p>
      </dgm:t>
    </dgm:pt>
    <dgm:pt modelId="{4FA40A1F-E3F3-4AA7-A9C9-07250D5A6127}" type="parTrans" cxnId="{BB839521-448D-4D5D-A2A9-8B0D9ED5CCA7}">
      <dgm:prSet/>
      <dgm:spPr/>
      <dgm:t>
        <a:bodyPr/>
        <a:lstStyle/>
        <a:p>
          <a:endParaRPr lang="nl-NL"/>
        </a:p>
      </dgm:t>
    </dgm:pt>
    <dgm:pt modelId="{91D25628-79D3-4489-874D-EB8D219E8639}" type="sibTrans" cxnId="{BB839521-448D-4D5D-A2A9-8B0D9ED5CCA7}">
      <dgm:prSet/>
      <dgm:spPr/>
      <dgm:t>
        <a:bodyPr/>
        <a:lstStyle/>
        <a:p>
          <a:endParaRPr lang="nl-NL"/>
        </a:p>
      </dgm:t>
    </dgm:pt>
    <dgm:pt modelId="{99148C68-B309-42AB-AA77-16D2CA0C51D2}" type="pres">
      <dgm:prSet presAssocID="{29E2C6C6-7C28-4D67-9EC9-2ACDFF07D378}" presName="linear" presStyleCnt="0">
        <dgm:presLayoutVars>
          <dgm:animLvl val="lvl"/>
          <dgm:resizeHandles val="exact"/>
        </dgm:presLayoutVars>
      </dgm:prSet>
      <dgm:spPr/>
    </dgm:pt>
    <dgm:pt modelId="{D29EED3F-4280-4574-8092-CC3C68C0C174}" type="pres">
      <dgm:prSet presAssocID="{BD777BA2-85FE-40AC-9FCA-EA8436999832}" presName="parentText" presStyleLbl="node1" presStyleIdx="0" presStyleCnt="1">
        <dgm:presLayoutVars>
          <dgm:chMax val="0"/>
          <dgm:bulletEnabled val="1"/>
        </dgm:presLayoutVars>
      </dgm:prSet>
      <dgm:spPr/>
    </dgm:pt>
  </dgm:ptLst>
  <dgm:cxnLst>
    <dgm:cxn modelId="{BB839521-448D-4D5D-A2A9-8B0D9ED5CCA7}" srcId="{29E2C6C6-7C28-4D67-9EC9-2ACDFF07D378}" destId="{BD777BA2-85FE-40AC-9FCA-EA8436999832}" srcOrd="0" destOrd="0" parTransId="{4FA40A1F-E3F3-4AA7-A9C9-07250D5A6127}" sibTransId="{91D25628-79D3-4489-874D-EB8D219E8639}"/>
    <dgm:cxn modelId="{2EAB7731-D9D1-4C4B-8949-A1C35BA9B8E9}" type="presOf" srcId="{29E2C6C6-7C28-4D67-9EC9-2ACDFF07D378}" destId="{99148C68-B309-42AB-AA77-16D2CA0C51D2}" srcOrd="0" destOrd="0" presId="urn:microsoft.com/office/officeart/2005/8/layout/vList2"/>
    <dgm:cxn modelId="{4301F6F5-4BC3-481D-8A5B-A01B33FD3B8D}" type="presOf" srcId="{BD777BA2-85FE-40AC-9FCA-EA8436999832}" destId="{D29EED3F-4280-4574-8092-CC3C68C0C174}" srcOrd="0" destOrd="0" presId="urn:microsoft.com/office/officeart/2005/8/layout/vList2"/>
    <dgm:cxn modelId="{74BBC40C-C3B8-4576-8CE7-2CEC550E922C}" type="presParOf" srcId="{99148C68-B309-42AB-AA77-16D2CA0C51D2}" destId="{D29EED3F-4280-4574-8092-CC3C68C0C1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E2C6C6-7C28-4D67-9EC9-2ACDFF07D37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nl-NL"/>
        </a:p>
      </dgm:t>
    </dgm:pt>
    <dgm:pt modelId="{BD777BA2-85FE-40AC-9FCA-EA8436999832}">
      <dgm:prSet custT="1"/>
      <dgm:spPr>
        <a:solidFill>
          <a:schemeClr val="accent4"/>
        </a:solidFill>
      </dgm:spPr>
      <dgm:t>
        <a:bodyPr/>
        <a:lstStyle/>
        <a:p>
          <a:r>
            <a:rPr lang="nl-NL" sz="4100" dirty="0">
              <a:latin typeface="+mn-lt"/>
            </a:rPr>
            <a:t>Hoofdstuk ketenzorg</a:t>
          </a:r>
        </a:p>
      </dgm:t>
    </dgm:pt>
    <dgm:pt modelId="{4FA40A1F-E3F3-4AA7-A9C9-07250D5A6127}" type="parTrans" cxnId="{BB839521-448D-4D5D-A2A9-8B0D9ED5CCA7}">
      <dgm:prSet/>
      <dgm:spPr/>
      <dgm:t>
        <a:bodyPr/>
        <a:lstStyle/>
        <a:p>
          <a:endParaRPr lang="nl-NL"/>
        </a:p>
      </dgm:t>
    </dgm:pt>
    <dgm:pt modelId="{91D25628-79D3-4489-874D-EB8D219E8639}" type="sibTrans" cxnId="{BB839521-448D-4D5D-A2A9-8B0D9ED5CCA7}">
      <dgm:prSet/>
      <dgm:spPr/>
      <dgm:t>
        <a:bodyPr/>
        <a:lstStyle/>
        <a:p>
          <a:endParaRPr lang="nl-NL"/>
        </a:p>
      </dgm:t>
    </dgm:pt>
    <dgm:pt modelId="{99148C68-B309-42AB-AA77-16D2CA0C51D2}" type="pres">
      <dgm:prSet presAssocID="{29E2C6C6-7C28-4D67-9EC9-2ACDFF07D378}" presName="linear" presStyleCnt="0">
        <dgm:presLayoutVars>
          <dgm:animLvl val="lvl"/>
          <dgm:resizeHandles val="exact"/>
        </dgm:presLayoutVars>
      </dgm:prSet>
      <dgm:spPr/>
    </dgm:pt>
    <dgm:pt modelId="{D29EED3F-4280-4574-8092-CC3C68C0C174}" type="pres">
      <dgm:prSet presAssocID="{BD777BA2-85FE-40AC-9FCA-EA8436999832}" presName="parentText" presStyleLbl="node1" presStyleIdx="0" presStyleCnt="1">
        <dgm:presLayoutVars>
          <dgm:chMax val="0"/>
          <dgm:bulletEnabled val="1"/>
        </dgm:presLayoutVars>
      </dgm:prSet>
      <dgm:spPr/>
    </dgm:pt>
  </dgm:ptLst>
  <dgm:cxnLst>
    <dgm:cxn modelId="{BB839521-448D-4D5D-A2A9-8B0D9ED5CCA7}" srcId="{29E2C6C6-7C28-4D67-9EC9-2ACDFF07D378}" destId="{BD777BA2-85FE-40AC-9FCA-EA8436999832}" srcOrd="0" destOrd="0" parTransId="{4FA40A1F-E3F3-4AA7-A9C9-07250D5A6127}" sibTransId="{91D25628-79D3-4489-874D-EB8D219E8639}"/>
    <dgm:cxn modelId="{2EAB7731-D9D1-4C4B-8949-A1C35BA9B8E9}" type="presOf" srcId="{29E2C6C6-7C28-4D67-9EC9-2ACDFF07D378}" destId="{99148C68-B309-42AB-AA77-16D2CA0C51D2}" srcOrd="0" destOrd="0" presId="urn:microsoft.com/office/officeart/2005/8/layout/vList2"/>
    <dgm:cxn modelId="{4301F6F5-4BC3-481D-8A5B-A01B33FD3B8D}" type="presOf" srcId="{BD777BA2-85FE-40AC-9FCA-EA8436999832}" destId="{D29EED3F-4280-4574-8092-CC3C68C0C174}" srcOrd="0" destOrd="0" presId="urn:microsoft.com/office/officeart/2005/8/layout/vList2"/>
    <dgm:cxn modelId="{74BBC40C-C3B8-4576-8CE7-2CEC550E922C}" type="presParOf" srcId="{99148C68-B309-42AB-AA77-16D2CA0C51D2}" destId="{D29EED3F-4280-4574-8092-CC3C68C0C1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E2C6C6-7C28-4D67-9EC9-2ACDFF07D37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nl-NL"/>
        </a:p>
      </dgm:t>
    </dgm:pt>
    <dgm:pt modelId="{BD777BA2-85FE-40AC-9FCA-EA8436999832}">
      <dgm:prSet/>
      <dgm:spPr/>
      <dgm:t>
        <a:bodyPr/>
        <a:lstStyle/>
        <a:p>
          <a:r>
            <a:rPr lang="nl-NL" dirty="0"/>
            <a:t>EACD </a:t>
          </a:r>
          <a:r>
            <a:rPr lang="nl-NL" dirty="0" err="1"/>
            <a:t>recommendations</a:t>
          </a:r>
          <a:r>
            <a:rPr lang="nl-NL" dirty="0"/>
            <a:t> vertaald en aangepast</a:t>
          </a:r>
        </a:p>
      </dgm:t>
    </dgm:pt>
    <dgm:pt modelId="{4FA40A1F-E3F3-4AA7-A9C9-07250D5A6127}" type="parTrans" cxnId="{BB839521-448D-4D5D-A2A9-8B0D9ED5CCA7}">
      <dgm:prSet/>
      <dgm:spPr/>
      <dgm:t>
        <a:bodyPr/>
        <a:lstStyle/>
        <a:p>
          <a:endParaRPr lang="nl-NL"/>
        </a:p>
      </dgm:t>
    </dgm:pt>
    <dgm:pt modelId="{91D25628-79D3-4489-874D-EB8D219E8639}" type="sibTrans" cxnId="{BB839521-448D-4D5D-A2A9-8B0D9ED5CCA7}">
      <dgm:prSet/>
      <dgm:spPr/>
      <dgm:t>
        <a:bodyPr/>
        <a:lstStyle/>
        <a:p>
          <a:endParaRPr lang="nl-NL"/>
        </a:p>
      </dgm:t>
    </dgm:pt>
    <dgm:pt modelId="{99148C68-B309-42AB-AA77-16D2CA0C51D2}" type="pres">
      <dgm:prSet presAssocID="{29E2C6C6-7C28-4D67-9EC9-2ACDFF07D378}" presName="linear" presStyleCnt="0">
        <dgm:presLayoutVars>
          <dgm:animLvl val="lvl"/>
          <dgm:resizeHandles val="exact"/>
        </dgm:presLayoutVars>
      </dgm:prSet>
      <dgm:spPr/>
    </dgm:pt>
    <dgm:pt modelId="{D29EED3F-4280-4574-8092-CC3C68C0C174}" type="pres">
      <dgm:prSet presAssocID="{BD777BA2-85FE-40AC-9FCA-EA8436999832}" presName="parentText" presStyleLbl="node1" presStyleIdx="0" presStyleCnt="1">
        <dgm:presLayoutVars>
          <dgm:chMax val="0"/>
          <dgm:bulletEnabled val="1"/>
        </dgm:presLayoutVars>
      </dgm:prSet>
      <dgm:spPr/>
    </dgm:pt>
  </dgm:ptLst>
  <dgm:cxnLst>
    <dgm:cxn modelId="{BB839521-448D-4D5D-A2A9-8B0D9ED5CCA7}" srcId="{29E2C6C6-7C28-4D67-9EC9-2ACDFF07D378}" destId="{BD777BA2-85FE-40AC-9FCA-EA8436999832}" srcOrd="0" destOrd="0" parTransId="{4FA40A1F-E3F3-4AA7-A9C9-07250D5A6127}" sibTransId="{91D25628-79D3-4489-874D-EB8D219E8639}"/>
    <dgm:cxn modelId="{2EAB7731-D9D1-4C4B-8949-A1C35BA9B8E9}" type="presOf" srcId="{29E2C6C6-7C28-4D67-9EC9-2ACDFF07D378}" destId="{99148C68-B309-42AB-AA77-16D2CA0C51D2}" srcOrd="0" destOrd="0" presId="urn:microsoft.com/office/officeart/2005/8/layout/vList2"/>
    <dgm:cxn modelId="{4301F6F5-4BC3-481D-8A5B-A01B33FD3B8D}" type="presOf" srcId="{BD777BA2-85FE-40AC-9FCA-EA8436999832}" destId="{D29EED3F-4280-4574-8092-CC3C68C0C174}" srcOrd="0" destOrd="0" presId="urn:microsoft.com/office/officeart/2005/8/layout/vList2"/>
    <dgm:cxn modelId="{74BBC40C-C3B8-4576-8CE7-2CEC550E922C}" type="presParOf" srcId="{99148C68-B309-42AB-AA77-16D2CA0C51D2}" destId="{D29EED3F-4280-4574-8092-CC3C68C0C1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F2DC1-C38C-4CB9-ACFB-9A3DCC9C3258}">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7AC747F-A868-4693-BDAB-67E51796E99B}">
      <dsp:nvSpPr>
        <dsp:cNvPr id="0" name=""/>
        <dsp:cNvSpPr/>
      </dsp:nvSpPr>
      <dsp:spPr>
        <a:xfrm>
          <a:off x="508544" y="378974"/>
          <a:ext cx="924626" cy="9246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EE47596-F7D5-4F37-BF78-8AEEE246AEF4}">
      <dsp:nvSpPr>
        <dsp:cNvPr id="0" name=""/>
        <dsp:cNvSpPr/>
      </dsp:nvSpPr>
      <dsp:spPr>
        <a:xfrm>
          <a:off x="1941716" y="718"/>
          <a:ext cx="2931121"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100000"/>
            </a:lnSpc>
            <a:spcBef>
              <a:spcPct val="0"/>
            </a:spcBef>
            <a:spcAft>
              <a:spcPct val="35000"/>
            </a:spcAft>
            <a:buNone/>
          </a:pPr>
          <a:r>
            <a:rPr lang="nl-NL" sz="2200" kern="1200" dirty="0"/>
            <a:t>EACD </a:t>
          </a:r>
          <a:r>
            <a:rPr lang="nl-NL" sz="2200" kern="1200" dirty="0" err="1"/>
            <a:t>recommendations</a:t>
          </a:r>
          <a:r>
            <a:rPr lang="nl-NL" sz="2200" kern="1200" dirty="0"/>
            <a:t> vertaald en aangepast </a:t>
          </a:r>
          <a:endParaRPr lang="en-US" sz="2200" kern="1200" dirty="0"/>
        </a:p>
      </dsp:txBody>
      <dsp:txXfrm>
        <a:off x="1941716" y="718"/>
        <a:ext cx="2931121" cy="1681139"/>
      </dsp:txXfrm>
    </dsp:sp>
    <dsp:sp modelId="{C951B7A7-9E1D-43A4-8996-09024DDE52E1}">
      <dsp:nvSpPr>
        <dsp:cNvPr id="0" name=""/>
        <dsp:cNvSpPr/>
      </dsp:nvSpPr>
      <dsp:spPr>
        <a:xfrm>
          <a:off x="4872838" y="718"/>
          <a:ext cx="1640765"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100000"/>
            </a:lnSpc>
            <a:spcBef>
              <a:spcPct val="0"/>
            </a:spcBef>
            <a:spcAft>
              <a:spcPct val="35000"/>
            </a:spcAft>
            <a:buNone/>
          </a:pPr>
          <a:endParaRPr lang="en-US" sz="1700" kern="1200" dirty="0"/>
        </a:p>
      </dsp:txBody>
      <dsp:txXfrm>
        <a:off x="4872838" y="718"/>
        <a:ext cx="1640765" cy="1681139"/>
      </dsp:txXfrm>
    </dsp:sp>
    <dsp:sp modelId="{E768AEB9-2ACE-4DCE-A80A-17F1D8B357F8}">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B6D00DD-F8A7-4543-9C19-2195B6B47166}">
      <dsp:nvSpPr>
        <dsp:cNvPr id="0" name=""/>
        <dsp:cNvSpPr/>
      </dsp:nvSpPr>
      <dsp:spPr>
        <a:xfrm>
          <a:off x="508544" y="2480399"/>
          <a:ext cx="924626" cy="9246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9AA3C44-57BB-45EC-BC03-300C2BF1D905}">
      <dsp:nvSpPr>
        <dsp:cNvPr id="0" name=""/>
        <dsp:cNvSpPr/>
      </dsp:nvSpPr>
      <dsp:spPr>
        <a:xfrm>
          <a:off x="1941716" y="2102143"/>
          <a:ext cx="2931121"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100000"/>
            </a:lnSpc>
            <a:spcBef>
              <a:spcPct val="0"/>
            </a:spcBef>
            <a:spcAft>
              <a:spcPct val="35000"/>
            </a:spcAft>
            <a:buNone/>
          </a:pPr>
          <a:r>
            <a:rPr lang="nl-NL" sz="2200" kern="1200"/>
            <a:t>Hoofdstuk Ouderparticipatie </a:t>
          </a:r>
          <a:endParaRPr lang="en-US" sz="2200" kern="1200"/>
        </a:p>
      </dsp:txBody>
      <dsp:txXfrm>
        <a:off x="1941716" y="2102143"/>
        <a:ext cx="2931121" cy="1681139"/>
      </dsp:txXfrm>
    </dsp:sp>
    <dsp:sp modelId="{BC0BAC97-AC2A-459C-BEC7-883D745FC067}">
      <dsp:nvSpPr>
        <dsp:cNvPr id="0" name=""/>
        <dsp:cNvSpPr/>
      </dsp:nvSpPr>
      <dsp:spPr>
        <a:xfrm>
          <a:off x="4872838" y="2102143"/>
          <a:ext cx="1640765"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100000"/>
            </a:lnSpc>
            <a:spcBef>
              <a:spcPct val="0"/>
            </a:spcBef>
            <a:spcAft>
              <a:spcPct val="35000"/>
            </a:spcAft>
            <a:buNone/>
          </a:pPr>
          <a:endParaRPr lang="en-US" sz="1700" kern="1200" dirty="0"/>
        </a:p>
      </dsp:txBody>
      <dsp:txXfrm>
        <a:off x="4872838" y="2102143"/>
        <a:ext cx="1640765" cy="1681139"/>
      </dsp:txXfrm>
    </dsp:sp>
    <dsp:sp modelId="{BAD33F1E-9435-4F42-A7D7-8101DF7F136C}">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4D1A48F-F29E-4F0B-B8A7-A408E119139A}">
      <dsp:nvSpPr>
        <dsp:cNvPr id="0" name=""/>
        <dsp:cNvSpPr/>
      </dsp:nvSpPr>
      <dsp:spPr>
        <a:xfrm>
          <a:off x="508544" y="4581824"/>
          <a:ext cx="924626" cy="9246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88DF071-BA96-44CB-B869-6CE2244FE0A9}">
      <dsp:nvSpPr>
        <dsp:cNvPr id="0" name=""/>
        <dsp:cNvSpPr/>
      </dsp:nvSpPr>
      <dsp:spPr>
        <a:xfrm>
          <a:off x="1941716" y="4203567"/>
          <a:ext cx="2931121"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100000"/>
            </a:lnSpc>
            <a:spcBef>
              <a:spcPct val="0"/>
            </a:spcBef>
            <a:spcAft>
              <a:spcPct val="35000"/>
            </a:spcAft>
            <a:buNone/>
          </a:pPr>
          <a:r>
            <a:rPr lang="nl-NL" sz="2200" kern="1200"/>
            <a:t>Hoofdstuk Ketenzorg</a:t>
          </a:r>
          <a:endParaRPr lang="en-US" sz="2200" kern="1200"/>
        </a:p>
      </dsp:txBody>
      <dsp:txXfrm>
        <a:off x="1941716" y="4203567"/>
        <a:ext cx="2931121" cy="1681139"/>
      </dsp:txXfrm>
    </dsp:sp>
    <dsp:sp modelId="{638AA942-5686-4F03-9A6D-590544F7A320}">
      <dsp:nvSpPr>
        <dsp:cNvPr id="0" name=""/>
        <dsp:cNvSpPr/>
      </dsp:nvSpPr>
      <dsp:spPr>
        <a:xfrm>
          <a:off x="4872838" y="4203567"/>
          <a:ext cx="1640765"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100000"/>
            </a:lnSpc>
            <a:spcBef>
              <a:spcPct val="0"/>
            </a:spcBef>
            <a:spcAft>
              <a:spcPct val="35000"/>
            </a:spcAft>
            <a:buNone/>
          </a:pPr>
          <a:endParaRPr lang="en-US" sz="1700" kern="1200" dirty="0"/>
        </a:p>
      </dsp:txBody>
      <dsp:txXfrm>
        <a:off x="4872838" y="4203567"/>
        <a:ext cx="1640765"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EED3F-4280-4574-8092-CC3C68C0C174}">
      <dsp:nvSpPr>
        <dsp:cNvPr id="0" name=""/>
        <dsp:cNvSpPr/>
      </dsp:nvSpPr>
      <dsp:spPr>
        <a:xfrm>
          <a:off x="0" y="17108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kern="1200" dirty="0"/>
            <a:t>EACD </a:t>
          </a:r>
          <a:r>
            <a:rPr lang="nl-NL" sz="4100" kern="1200" dirty="0" err="1"/>
            <a:t>recommendations</a:t>
          </a:r>
          <a:r>
            <a:rPr lang="nl-NL" sz="4100" kern="1200" dirty="0"/>
            <a:t> vertaald en aangepast</a:t>
          </a:r>
        </a:p>
      </dsp:txBody>
      <dsp:txXfrm>
        <a:off x="48005" y="219094"/>
        <a:ext cx="10419590" cy="887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EED3F-4280-4574-8092-CC3C68C0C174}">
      <dsp:nvSpPr>
        <dsp:cNvPr id="0" name=""/>
        <dsp:cNvSpPr/>
      </dsp:nvSpPr>
      <dsp:spPr>
        <a:xfrm>
          <a:off x="0" y="17108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kern="1200" dirty="0"/>
            <a:t>EACD </a:t>
          </a:r>
          <a:r>
            <a:rPr lang="nl-NL" sz="4100" kern="1200" dirty="0" err="1"/>
            <a:t>recommendations</a:t>
          </a:r>
          <a:r>
            <a:rPr lang="nl-NL" sz="4100" kern="1200" dirty="0"/>
            <a:t> vertaald en aangepast</a:t>
          </a:r>
        </a:p>
      </dsp:txBody>
      <dsp:txXfrm>
        <a:off x="48005" y="219094"/>
        <a:ext cx="10419590" cy="887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EED3F-4280-4574-8092-CC3C68C0C174}">
      <dsp:nvSpPr>
        <dsp:cNvPr id="0" name=""/>
        <dsp:cNvSpPr/>
      </dsp:nvSpPr>
      <dsp:spPr>
        <a:xfrm>
          <a:off x="0" y="17108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kern="1200" dirty="0"/>
            <a:t>EACD </a:t>
          </a:r>
          <a:r>
            <a:rPr lang="nl-NL" sz="4100" kern="1200" dirty="0" err="1"/>
            <a:t>recommendations</a:t>
          </a:r>
          <a:r>
            <a:rPr lang="nl-NL" sz="4100" kern="1200" dirty="0"/>
            <a:t> vertaald en aangepast</a:t>
          </a:r>
        </a:p>
      </dsp:txBody>
      <dsp:txXfrm>
        <a:off x="48005" y="219094"/>
        <a:ext cx="10419590" cy="887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EED3F-4280-4574-8092-CC3C68C0C174}">
      <dsp:nvSpPr>
        <dsp:cNvPr id="0" name=""/>
        <dsp:cNvSpPr/>
      </dsp:nvSpPr>
      <dsp:spPr>
        <a:xfrm>
          <a:off x="0" y="17108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kern="1200" dirty="0"/>
            <a:t>EACD </a:t>
          </a:r>
          <a:r>
            <a:rPr lang="nl-NL" sz="4100" kern="1200" dirty="0" err="1"/>
            <a:t>recommendations</a:t>
          </a:r>
          <a:r>
            <a:rPr lang="nl-NL" sz="4100" kern="1200" dirty="0"/>
            <a:t> vertaald en aangepast</a:t>
          </a:r>
        </a:p>
      </dsp:txBody>
      <dsp:txXfrm>
        <a:off x="48005" y="219094"/>
        <a:ext cx="10419590" cy="8873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EED3F-4280-4574-8092-CC3C68C0C174}">
      <dsp:nvSpPr>
        <dsp:cNvPr id="0" name=""/>
        <dsp:cNvSpPr/>
      </dsp:nvSpPr>
      <dsp:spPr>
        <a:xfrm>
          <a:off x="0" y="54381"/>
          <a:ext cx="10515600" cy="1216800"/>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kern="1200" dirty="0">
              <a:latin typeface="+mn-lt"/>
            </a:rPr>
            <a:t>Hoofdstuk ouderparticipatie</a:t>
          </a:r>
        </a:p>
      </dsp:txBody>
      <dsp:txXfrm>
        <a:off x="59399" y="113780"/>
        <a:ext cx="10396802"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EED3F-4280-4574-8092-CC3C68C0C174}">
      <dsp:nvSpPr>
        <dsp:cNvPr id="0" name=""/>
        <dsp:cNvSpPr/>
      </dsp:nvSpPr>
      <dsp:spPr>
        <a:xfrm>
          <a:off x="0" y="54381"/>
          <a:ext cx="10515600" cy="12168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kern="1200" dirty="0">
              <a:latin typeface="+mn-lt"/>
            </a:rPr>
            <a:t>Hoofdstuk ketenzorg</a:t>
          </a:r>
        </a:p>
      </dsp:txBody>
      <dsp:txXfrm>
        <a:off x="59399" y="113780"/>
        <a:ext cx="10396802"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EED3F-4280-4574-8092-CC3C68C0C174}">
      <dsp:nvSpPr>
        <dsp:cNvPr id="0" name=""/>
        <dsp:cNvSpPr/>
      </dsp:nvSpPr>
      <dsp:spPr>
        <a:xfrm>
          <a:off x="0" y="17108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kern="1200" dirty="0"/>
            <a:t>EACD </a:t>
          </a:r>
          <a:r>
            <a:rPr lang="nl-NL" sz="4100" kern="1200" dirty="0" err="1"/>
            <a:t>recommendations</a:t>
          </a:r>
          <a:r>
            <a:rPr lang="nl-NL" sz="4100" kern="1200" dirty="0"/>
            <a:t> vertaald en aangepast</a:t>
          </a:r>
        </a:p>
      </dsp:txBody>
      <dsp:txXfrm>
        <a:off x="48005" y="219094"/>
        <a:ext cx="10419590" cy="8873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7AC324B4-674E-484E-8B30-BF7FD2B7955D}" type="datetimeFigureOut">
              <a:rPr lang="nl-NL" smtClean="0"/>
              <a:t>19-7-2019</a:t>
            </a:fld>
            <a:endParaRPr lang="nl-NL"/>
          </a:p>
        </p:txBody>
      </p:sp>
      <p:sp>
        <p:nvSpPr>
          <p:cNvPr id="4" name="Tijdelijke aanduiding voor dia-afbeelding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E61BF50A-03D7-4612-B31B-BCB96994740E}" type="slidenum">
              <a:rPr lang="nl-NL" smtClean="0"/>
              <a:t>‹nr.›</a:t>
            </a:fld>
            <a:endParaRPr lang="nl-NL"/>
          </a:p>
        </p:txBody>
      </p:sp>
    </p:spTree>
    <p:extLst>
      <p:ext uri="{BB962C8B-B14F-4D97-AF65-F5344CB8AC3E}">
        <p14:creationId xmlns:p14="http://schemas.microsoft.com/office/powerpoint/2010/main" val="322865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ichtlijnendatabase.nl/richtlijn/developmental_coordination_disorder_dcd/startpagina_-_developmental_coordination_disorder_dcd.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600"/>
              </a:spcBef>
              <a:spcAft>
                <a:spcPts val="0"/>
              </a:spcAft>
            </a:pPr>
            <a:r>
              <a:rPr lang="nl-NL" sz="1200" b="1" kern="1200" dirty="0">
                <a:solidFill>
                  <a:srgbClr val="000000"/>
                </a:solidFill>
                <a:effectLst/>
                <a:latin typeface="Arial" panose="020B0604020202020204" pitchFamily="34" charset="0"/>
                <a:ea typeface="+mn-ea"/>
                <a:cs typeface="+mn-cs"/>
              </a:rPr>
              <a:t>Deze dia’s zijn opgesteld in april 2019 met de meest recente informatie over de Nederlandse richtlijn voor diagnostiek en behandeling van kinderen, adolescenten en volwassenen met </a:t>
            </a:r>
            <a:r>
              <a:rPr lang="nl-NL" sz="1200" b="1" kern="1200" dirty="0" err="1">
                <a:solidFill>
                  <a:srgbClr val="000000"/>
                </a:solidFill>
                <a:effectLst/>
                <a:latin typeface="Arial" panose="020B0604020202020204" pitchFamily="34" charset="0"/>
                <a:ea typeface="+mn-ea"/>
                <a:cs typeface="+mn-cs"/>
              </a:rPr>
              <a:t>Developmental</a:t>
            </a:r>
            <a:r>
              <a:rPr lang="nl-NL" sz="1200" b="1" kern="1200" dirty="0">
                <a:solidFill>
                  <a:srgbClr val="000000"/>
                </a:solidFill>
                <a:effectLst/>
                <a:latin typeface="Arial" panose="020B0604020202020204" pitchFamily="34" charset="0"/>
                <a:ea typeface="+mn-ea"/>
                <a:cs typeface="+mn-cs"/>
              </a:rPr>
              <a:t> </a:t>
            </a:r>
            <a:r>
              <a:rPr lang="nl-NL" sz="1200" b="1" kern="1200" dirty="0" err="1">
                <a:solidFill>
                  <a:srgbClr val="000000"/>
                </a:solidFill>
                <a:effectLst/>
                <a:latin typeface="Arial" panose="020B0604020202020204" pitchFamily="34" charset="0"/>
                <a:ea typeface="+mn-ea"/>
                <a:cs typeface="+mn-cs"/>
              </a:rPr>
              <a:t>Coordination</a:t>
            </a:r>
            <a:r>
              <a:rPr lang="nl-NL" sz="1200" b="1" kern="1200" dirty="0">
                <a:solidFill>
                  <a:srgbClr val="000000"/>
                </a:solidFill>
                <a:effectLst/>
                <a:latin typeface="Arial" panose="020B0604020202020204" pitchFamily="34" charset="0"/>
                <a:ea typeface="+mn-ea"/>
                <a:cs typeface="+mn-cs"/>
              </a:rPr>
              <a:t> Disorder (DCD). </a:t>
            </a:r>
            <a:endParaRPr lang="nl-NL" sz="1400" dirty="0">
              <a:effectLst/>
              <a:latin typeface="Times New Roman" panose="02020603050405020304" pitchFamily="18" charset="0"/>
              <a:ea typeface="Times New Roman" panose="02020603050405020304" pitchFamily="18" charset="0"/>
            </a:endParaRPr>
          </a:p>
          <a:p>
            <a:pPr>
              <a:spcBef>
                <a:spcPts val="600"/>
              </a:spcBef>
              <a:spcAft>
                <a:spcPts val="0"/>
              </a:spcAft>
            </a:pPr>
            <a:r>
              <a:rPr lang="nl-NL" sz="1200" dirty="0">
                <a:effectLst/>
                <a:latin typeface="Times New Roman" panose="02020603050405020304" pitchFamily="18" charset="0"/>
                <a:ea typeface="Times New Roman" panose="02020603050405020304" pitchFamily="18" charset="0"/>
              </a:rPr>
              <a:t> </a:t>
            </a:r>
            <a:endParaRPr lang="nl-NL" sz="1400" dirty="0">
              <a:effectLst/>
              <a:latin typeface="Times New Roman" panose="02020603050405020304" pitchFamily="18" charset="0"/>
              <a:ea typeface="Times New Roman" panose="02020603050405020304" pitchFamily="18" charset="0"/>
            </a:endParaRPr>
          </a:p>
          <a:p>
            <a:pPr>
              <a:spcBef>
                <a:spcPts val="600"/>
              </a:spcBef>
              <a:spcAft>
                <a:spcPts val="0"/>
              </a:spcAft>
            </a:pPr>
            <a:r>
              <a:rPr lang="nl-NL" sz="1200" b="1" kern="1200" dirty="0">
                <a:solidFill>
                  <a:srgbClr val="000000"/>
                </a:solidFill>
                <a:effectLst/>
                <a:latin typeface="Arial" panose="020B0604020202020204" pitchFamily="34" charset="0"/>
                <a:ea typeface="+mn-ea"/>
                <a:cs typeface="+mn-cs"/>
              </a:rPr>
              <a:t>Over deze presentatie:</a:t>
            </a:r>
            <a:endParaRPr lang="nl-NL" sz="1400" dirty="0">
              <a:effectLst/>
              <a:latin typeface="Times New Roman" panose="02020603050405020304" pitchFamily="18" charset="0"/>
              <a:ea typeface="Times New Roman" panose="02020603050405020304" pitchFamily="18" charset="0"/>
            </a:endParaRPr>
          </a:p>
          <a:p>
            <a:r>
              <a:rPr lang="nl-NL" sz="1200" kern="1200" dirty="0">
                <a:solidFill>
                  <a:srgbClr val="000000"/>
                </a:solidFill>
                <a:effectLst/>
                <a:latin typeface="Arial" panose="020B0604020202020204" pitchFamily="34" charset="0"/>
                <a:ea typeface="+mn-ea"/>
                <a:cs typeface="+mn-cs"/>
              </a:rPr>
              <a:t>Deze presentatie is opgesteld om u te helpen aandacht te vragen voor de Nederlandse richtlijn voor diagnostiek en behandeling van kinderen, adolescenten en volwassenen met </a:t>
            </a:r>
            <a:r>
              <a:rPr lang="nl-NL" sz="1200" kern="1200" dirty="0" err="1">
                <a:solidFill>
                  <a:srgbClr val="000000"/>
                </a:solidFill>
                <a:effectLst/>
                <a:latin typeface="Arial" panose="020B0604020202020204" pitchFamily="34" charset="0"/>
                <a:ea typeface="+mn-ea"/>
                <a:cs typeface="+mn-cs"/>
              </a:rPr>
              <a:t>Developmental</a:t>
            </a:r>
            <a:r>
              <a:rPr lang="nl-NL" sz="1200" kern="1200" dirty="0">
                <a:solidFill>
                  <a:srgbClr val="000000"/>
                </a:solidFill>
                <a:effectLst/>
                <a:latin typeface="Arial" panose="020B0604020202020204" pitchFamily="34" charset="0"/>
                <a:ea typeface="+mn-ea"/>
                <a:cs typeface="+mn-cs"/>
              </a:rPr>
              <a:t> </a:t>
            </a:r>
            <a:r>
              <a:rPr lang="nl-NL" sz="1200" kern="1200" dirty="0" err="1">
                <a:solidFill>
                  <a:srgbClr val="000000"/>
                </a:solidFill>
                <a:effectLst/>
                <a:latin typeface="Arial" panose="020B0604020202020204" pitchFamily="34" charset="0"/>
                <a:ea typeface="+mn-ea"/>
                <a:cs typeface="+mn-cs"/>
              </a:rPr>
              <a:t>Coordination</a:t>
            </a:r>
            <a:r>
              <a:rPr lang="nl-NL" sz="1200" kern="1200" dirty="0">
                <a:solidFill>
                  <a:srgbClr val="000000"/>
                </a:solidFill>
                <a:effectLst/>
                <a:latin typeface="Arial" panose="020B0604020202020204" pitchFamily="34" charset="0"/>
                <a:ea typeface="+mn-ea"/>
                <a:cs typeface="+mn-cs"/>
              </a:rPr>
              <a:t> Disorder (DCD). De richtlijn is geschreven voor alle zorg- en onderwijsprofessionals die betrokken kunnen zijn bij het signaleren van motorische problematiek bij kinderen bij wie er mogelijk sprake is van DCD. Ook is de richtlijn bedoeld voor alle zorgprofessionals die betrokken zijn bij het vaststellen en behandelen van DCD bij kinderen, adolescenten en volwassenen, zowel in de eerste als in de tweede lijn.</a:t>
            </a:r>
            <a:endParaRPr lang="nl-NL" sz="1400" dirty="0">
              <a:effectLst/>
              <a:latin typeface="Times New Roman" panose="02020603050405020304" pitchFamily="18" charset="0"/>
              <a:ea typeface="Times New Roman" panose="02020603050405020304" pitchFamily="18" charset="0"/>
            </a:endParaRPr>
          </a:p>
          <a:p>
            <a:pPr>
              <a:spcBef>
                <a:spcPts val="600"/>
              </a:spcBef>
              <a:spcAft>
                <a:spcPts val="0"/>
              </a:spcAft>
            </a:pPr>
            <a:r>
              <a:rPr lang="nl-NL" sz="1200" kern="1200" dirty="0">
                <a:solidFill>
                  <a:srgbClr val="000000"/>
                </a:solidFill>
                <a:effectLst/>
                <a:latin typeface="Arial" panose="020B0604020202020204" pitchFamily="34" charset="0"/>
                <a:ea typeface="+mn-ea"/>
                <a:cs typeface="+mn-cs"/>
              </a:rPr>
              <a:t>De richtlijn is beschikbaar op de richtlijnendatabase via de volgende link</a:t>
            </a:r>
            <a:r>
              <a:rPr lang="nl-NL" sz="1200" kern="1200" dirty="0">
                <a:solidFill>
                  <a:srgbClr val="000000"/>
                </a:solidFill>
                <a:effectLst/>
                <a:highlight>
                  <a:srgbClr val="FFFF00"/>
                </a:highlight>
                <a:latin typeface="Arial" panose="020B0604020202020204" pitchFamily="34" charset="0"/>
                <a:ea typeface="+mn-ea"/>
                <a:cs typeface="+mn-cs"/>
              </a:rPr>
              <a:t>: </a:t>
            </a:r>
            <a:r>
              <a:rPr lang="nl-NL" dirty="0">
                <a:highlight>
                  <a:srgbClr val="FFFF00"/>
                </a:highlight>
                <a:hlinkClick r:id="rId3"/>
              </a:rPr>
              <a:t>https://richtlijnendatabase.nl/richtlijn/developmental_coordination_disorder_dcd/startpagina_-_developmental_coordination_disorder_dcd.html</a:t>
            </a:r>
            <a:endParaRPr lang="nl-NL" sz="1400" dirty="0">
              <a:effectLst/>
              <a:latin typeface="Times New Roman" panose="02020603050405020304" pitchFamily="18" charset="0"/>
              <a:ea typeface="Times New Roman" panose="02020603050405020304" pitchFamily="18" charset="0"/>
            </a:endParaRPr>
          </a:p>
          <a:p>
            <a:pPr>
              <a:spcBef>
                <a:spcPts val="600"/>
              </a:spcBef>
              <a:spcAft>
                <a:spcPts val="0"/>
              </a:spcAft>
            </a:pPr>
            <a:r>
              <a:rPr lang="nl-NL" sz="1200" kern="1200" dirty="0">
                <a:solidFill>
                  <a:srgbClr val="000000"/>
                </a:solidFill>
                <a:effectLst/>
                <a:latin typeface="Arial" panose="020B0604020202020204" pitchFamily="34" charset="0"/>
                <a:ea typeface="+mn-ea"/>
                <a:cs typeface="+mn-cs"/>
              </a:rPr>
              <a:t>In de richtlijnendatabase kunt u een uitdraai maken van alle aanbevelingen in de richtlijn. Wellicht wilt u een kopie van de aanbevelingen printen voor gebruik tijdens uw presentatie, of de richtlijn op de richtlijnendatabase bezoeken tijdens uw presentatie (zie bovenstaande link). U kunt uw eigen logo aan de presentatie toevoegen. Voel u vrij om de presentatie aan te passen of uit te breiden. </a:t>
            </a:r>
            <a:endParaRPr lang="nl-NL" sz="1400" dirty="0">
              <a:effectLst/>
              <a:latin typeface="Times New Roman" panose="02020603050405020304" pitchFamily="18" charset="0"/>
              <a:ea typeface="Times New Roman" panose="02020603050405020304" pitchFamily="18" charset="0"/>
            </a:endParaRPr>
          </a:p>
          <a:p>
            <a:pPr>
              <a:spcBef>
                <a:spcPts val="600"/>
              </a:spcBef>
              <a:spcAft>
                <a:spcPts val="0"/>
              </a:spcAft>
            </a:pPr>
            <a:br>
              <a:rPr lang="en-GB" sz="1200" kern="1200" dirty="0">
                <a:solidFill>
                  <a:srgbClr val="000000"/>
                </a:solidFill>
                <a:effectLst/>
                <a:latin typeface="Arial" panose="020B0604020202020204" pitchFamily="34" charset="0"/>
                <a:ea typeface="+mn-ea"/>
                <a:cs typeface="+mn-cs"/>
              </a:rPr>
            </a:br>
            <a:r>
              <a:rPr lang="nl-NL" sz="1200" b="1" kern="1200" dirty="0">
                <a:solidFill>
                  <a:srgbClr val="000000"/>
                </a:solidFill>
                <a:effectLst/>
                <a:latin typeface="Arial" panose="020B0604020202020204" pitchFamily="34" charset="0"/>
                <a:ea typeface="+mn-ea"/>
                <a:cs typeface="+mn-cs"/>
              </a:rPr>
              <a:t>Disclaimer</a:t>
            </a:r>
            <a:r>
              <a:rPr lang="nl-NL" sz="1200" kern="1200" dirty="0">
                <a:solidFill>
                  <a:srgbClr val="000000"/>
                </a:solidFill>
                <a:effectLst/>
                <a:latin typeface="Arial" panose="020B0604020202020204" pitchFamily="34" charset="0"/>
                <a:ea typeface="+mn-ea"/>
                <a:cs typeface="+mn-cs"/>
              </a:rPr>
              <a:t> </a:t>
            </a:r>
            <a:endParaRPr lang="nl-NL" sz="1400" dirty="0">
              <a:effectLst/>
              <a:latin typeface="Times New Roman" panose="02020603050405020304" pitchFamily="18" charset="0"/>
              <a:ea typeface="Times New Roman" panose="02020603050405020304" pitchFamily="18" charset="0"/>
            </a:endParaRPr>
          </a:p>
          <a:p>
            <a:pPr>
              <a:spcBef>
                <a:spcPts val="600"/>
              </a:spcBef>
              <a:spcAft>
                <a:spcPts val="0"/>
              </a:spcAft>
            </a:pPr>
            <a:r>
              <a:rPr lang="nl-NL" sz="1200" kern="1200" dirty="0">
                <a:solidFill>
                  <a:srgbClr val="000000"/>
                </a:solidFill>
                <a:effectLst/>
                <a:latin typeface="Arial" panose="020B0604020202020204" pitchFamily="34" charset="0"/>
                <a:ea typeface="+mn-ea"/>
                <a:cs typeface="+mn-cs"/>
              </a:rPr>
              <a:t>Deze diapresentatie is een implementatie tool en dient gebruikt te worden naast de gepubliceerde richtlijn. Deze informatie vervangt niet de richtlijn zelf. </a:t>
            </a:r>
            <a:endParaRPr lang="nl-NL" sz="1400" dirty="0">
              <a:effectLst/>
              <a:latin typeface="Times New Roman" panose="02020603050405020304" pitchFamily="18" charset="0"/>
              <a:ea typeface="Times New Roman" panose="02020603050405020304" pitchFamily="18" charset="0"/>
            </a:endParaRPr>
          </a:p>
          <a:p>
            <a:pPr>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E61BF50A-03D7-4612-B31B-BCB96994740E}" type="slidenum">
              <a:rPr lang="nl-NL" smtClean="0"/>
              <a:t>1</a:t>
            </a:fld>
            <a:endParaRPr lang="nl-NL"/>
          </a:p>
        </p:txBody>
      </p:sp>
    </p:spTree>
    <p:extLst>
      <p:ext uri="{BB962C8B-B14F-4D97-AF65-F5344CB8AC3E}">
        <p14:creationId xmlns:p14="http://schemas.microsoft.com/office/powerpoint/2010/main" val="238554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7EDA04-66C6-40F6-A692-38ECF885C89B}"/>
              </a:ext>
            </a:extLst>
          </p:cNvPr>
          <p:cNvSpPr>
            <a:spLocks noGrp="1" noChangeArrowheads="1"/>
          </p:cNvSpPr>
          <p:nvPr>
            <p:ph type="sldNum"/>
          </p:nvPr>
        </p:nvSpPr>
        <p:spPr>
          <a:ln/>
        </p:spPr>
        <p:txBody>
          <a:bodyPr/>
          <a:lstStyle/>
          <a:p>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47C9FEA7-3D80-4AE0-8D34-8D2039BBD5A1}" type="slidenum">
              <a:rPr kumimoji="0" lang="en-US" altLang="nl-NL" sz="1400" b="0" i="0" u="none" strike="noStrike" kern="1200" cap="none" spc="0" normalizeH="0" baseline="0" noProof="0" smtClean="0">
                <a:ln>
                  <a:noFill/>
                </a:ln>
                <a:solidFill>
                  <a:srgbClr val="303D22"/>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5</a:t>
            </a:fld>
            <a:endParaRPr kumimoji="0" lang="en-US" altLang="nl-NL" sz="1400" b="0" i="0" u="none" strike="noStrike" kern="1200" cap="none" spc="0" normalizeH="0" baseline="0" noProof="0">
              <a:ln>
                <a:noFill/>
              </a:ln>
              <a:solidFill>
                <a:srgbClr val="303D22"/>
              </a:solidFill>
              <a:effectLst/>
              <a:uLnTx/>
              <a:uFillTx/>
              <a:latin typeface="arial" panose="020B0604020202020204" pitchFamily="34" charset="0"/>
              <a:ea typeface="ＭＳ Ｐゴシック" panose="020B0600070205080204" pitchFamily="34" charset="-128"/>
              <a:cs typeface="+mn-cs"/>
            </a:endParaRPr>
          </a:p>
        </p:txBody>
      </p:sp>
      <p:sp>
        <p:nvSpPr>
          <p:cNvPr id="4097" name="Rectangle 1">
            <a:extLst>
              <a:ext uri="{FF2B5EF4-FFF2-40B4-BE49-F238E27FC236}">
                <a16:creationId xmlns:a16="http://schemas.microsoft.com/office/drawing/2014/main" id="{312BAF24-4CE9-4815-A18D-EADB3F6A7B50}"/>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833E4E6B-4490-4F91-BF0D-2918DF1FF34E}"/>
              </a:ext>
            </a:extLst>
          </p:cNvPr>
          <p:cNvSpPr txBox="1">
            <a:spLocks noGrp="1" noChangeArrowheads="1"/>
          </p:cNvSpPr>
          <p:nvPr>
            <p:ph type="body" idx="1"/>
          </p:nvPr>
        </p:nvSpPr>
        <p:spPr bwMode="auto">
          <a:xfrm>
            <a:off x="1185863" y="4787900"/>
            <a:ext cx="5407025" cy="538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nl-NL" sz="2000" dirty="0">
                <a:latin typeface="arial" panose="020B0604020202020204" pitchFamily="34" charset="0"/>
                <a:cs typeface="Baekmuk Gulim" charset="0"/>
              </a:rPr>
              <a:t>From international recommendations to national guidelines. [</a:t>
            </a:r>
            <a:r>
              <a:rPr lang="en-US" altLang="nl-NL" sz="2000" dirty="0" err="1">
                <a:latin typeface="arial" panose="020B0604020202020204" pitchFamily="34" charset="0"/>
                <a:cs typeface="Baekmuk Gulim" charset="0"/>
              </a:rPr>
              <a:t>Colour</a:t>
            </a:r>
            <a:r>
              <a:rPr lang="en-US" altLang="nl-NL" sz="2000" dirty="0">
                <a:latin typeface="arial" panose="020B0604020202020204" pitchFamily="34" charset="0"/>
                <a:cs typeface="Baekmuk Gulim" charset="0"/>
              </a:rPr>
              <a:t> figure can be viewed at wileyonlinelibrary.com]</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nl-NL" sz="2000" dirty="0">
                <a:latin typeface="arial" panose="020B0604020202020204" pitchFamily="34" charset="0"/>
                <a:cs typeface="Baekmuk Gulim"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9028-A9DF-47D3-8AA9-CAFB4A93AD7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F91BE06-E096-42A1-B1B5-9158F04DA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C839E9C-BA14-4B5A-801C-F576DDF1B81B}"/>
              </a:ext>
            </a:extLst>
          </p:cNvPr>
          <p:cNvSpPr>
            <a:spLocks noGrp="1"/>
          </p:cNvSpPr>
          <p:nvPr>
            <p:ph type="dt" sz="half" idx="10"/>
          </p:nvPr>
        </p:nvSpPr>
        <p:spPr/>
        <p:txBody>
          <a:bodyPr/>
          <a:lstStyle/>
          <a:p>
            <a:fld id="{62596971-21B3-4930-8D5C-356736634194}" type="datetimeFigureOut">
              <a:rPr lang="nl-NL" smtClean="0"/>
              <a:t>19-7-2019</a:t>
            </a:fld>
            <a:endParaRPr lang="nl-NL"/>
          </a:p>
        </p:txBody>
      </p:sp>
      <p:sp>
        <p:nvSpPr>
          <p:cNvPr id="5" name="Tijdelijke aanduiding voor voettekst 4">
            <a:extLst>
              <a:ext uri="{FF2B5EF4-FFF2-40B4-BE49-F238E27FC236}">
                <a16:creationId xmlns:a16="http://schemas.microsoft.com/office/drawing/2014/main" id="{81247BC3-F1AA-4827-ABF4-FD37EFA6EE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04235E-076E-4AC4-84DB-13E6A54D3C75}"/>
              </a:ext>
            </a:extLst>
          </p:cNvPr>
          <p:cNvSpPr>
            <a:spLocks noGrp="1"/>
          </p:cNvSpPr>
          <p:nvPr>
            <p:ph type="sldNum" sz="quarter" idx="12"/>
          </p:nvPr>
        </p:nvSpPr>
        <p:spPr/>
        <p:txBody>
          <a:bodyPr/>
          <a:lstStyle/>
          <a:p>
            <a:fld id="{6C9946BF-8E33-4A47-A492-C776916A235E}" type="slidenum">
              <a:rPr lang="nl-NL" smtClean="0"/>
              <a:t>‹nr.›</a:t>
            </a:fld>
            <a:endParaRPr lang="nl-NL"/>
          </a:p>
        </p:txBody>
      </p:sp>
    </p:spTree>
    <p:extLst>
      <p:ext uri="{BB962C8B-B14F-4D97-AF65-F5344CB8AC3E}">
        <p14:creationId xmlns:p14="http://schemas.microsoft.com/office/powerpoint/2010/main" val="295136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FDF13-6C7A-4414-82CF-C48D62272D8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0FAA453-921D-4460-ACD8-F8D6496149ED}"/>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5794C43-8017-4671-8CAF-153753A0379B}"/>
              </a:ext>
            </a:extLst>
          </p:cNvPr>
          <p:cNvSpPr>
            <a:spLocks noGrp="1"/>
          </p:cNvSpPr>
          <p:nvPr>
            <p:ph type="dt" sz="half" idx="10"/>
          </p:nvPr>
        </p:nvSpPr>
        <p:spPr/>
        <p:txBody>
          <a:bodyPr/>
          <a:lstStyle/>
          <a:p>
            <a:fld id="{62596971-21B3-4930-8D5C-356736634194}" type="datetimeFigureOut">
              <a:rPr lang="nl-NL" smtClean="0"/>
              <a:t>19-7-2019</a:t>
            </a:fld>
            <a:endParaRPr lang="nl-NL"/>
          </a:p>
        </p:txBody>
      </p:sp>
      <p:sp>
        <p:nvSpPr>
          <p:cNvPr id="5" name="Tijdelijke aanduiding voor voettekst 4">
            <a:extLst>
              <a:ext uri="{FF2B5EF4-FFF2-40B4-BE49-F238E27FC236}">
                <a16:creationId xmlns:a16="http://schemas.microsoft.com/office/drawing/2014/main" id="{4C302336-D016-4CCD-AAD2-341D28FD9C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A597F3-FB78-4E93-B48E-E755E0E6A338}"/>
              </a:ext>
            </a:extLst>
          </p:cNvPr>
          <p:cNvSpPr>
            <a:spLocks noGrp="1"/>
          </p:cNvSpPr>
          <p:nvPr>
            <p:ph type="sldNum" sz="quarter" idx="12"/>
          </p:nvPr>
        </p:nvSpPr>
        <p:spPr/>
        <p:txBody>
          <a:bodyPr/>
          <a:lstStyle/>
          <a:p>
            <a:fld id="{6C9946BF-8E33-4A47-A492-C776916A235E}" type="slidenum">
              <a:rPr lang="nl-NL" smtClean="0"/>
              <a:t>‹nr.›</a:t>
            </a:fld>
            <a:endParaRPr lang="nl-NL"/>
          </a:p>
        </p:txBody>
      </p:sp>
    </p:spTree>
    <p:extLst>
      <p:ext uri="{BB962C8B-B14F-4D97-AF65-F5344CB8AC3E}">
        <p14:creationId xmlns:p14="http://schemas.microsoft.com/office/powerpoint/2010/main" val="256821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9B0599B-808D-4752-843C-EA83739B543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EF3070B-8433-4B34-8815-0BBE372824F2}"/>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43CCED-A565-433E-944E-A6E2B5024746}"/>
              </a:ext>
            </a:extLst>
          </p:cNvPr>
          <p:cNvSpPr>
            <a:spLocks noGrp="1"/>
          </p:cNvSpPr>
          <p:nvPr>
            <p:ph type="dt" sz="half" idx="10"/>
          </p:nvPr>
        </p:nvSpPr>
        <p:spPr/>
        <p:txBody>
          <a:bodyPr/>
          <a:lstStyle/>
          <a:p>
            <a:fld id="{62596971-21B3-4930-8D5C-356736634194}" type="datetimeFigureOut">
              <a:rPr lang="nl-NL" smtClean="0"/>
              <a:t>19-7-2019</a:t>
            </a:fld>
            <a:endParaRPr lang="nl-NL"/>
          </a:p>
        </p:txBody>
      </p:sp>
      <p:sp>
        <p:nvSpPr>
          <p:cNvPr id="5" name="Tijdelijke aanduiding voor voettekst 4">
            <a:extLst>
              <a:ext uri="{FF2B5EF4-FFF2-40B4-BE49-F238E27FC236}">
                <a16:creationId xmlns:a16="http://schemas.microsoft.com/office/drawing/2014/main" id="{0A5D3CAB-E8F7-4F4D-AD6C-56D2C74A8F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9AD404-55CD-4288-9DE8-E4B01F56AD04}"/>
              </a:ext>
            </a:extLst>
          </p:cNvPr>
          <p:cNvSpPr>
            <a:spLocks noGrp="1"/>
          </p:cNvSpPr>
          <p:nvPr>
            <p:ph type="sldNum" sz="quarter" idx="12"/>
          </p:nvPr>
        </p:nvSpPr>
        <p:spPr/>
        <p:txBody>
          <a:bodyPr/>
          <a:lstStyle/>
          <a:p>
            <a:fld id="{6C9946BF-8E33-4A47-A492-C776916A235E}" type="slidenum">
              <a:rPr lang="nl-NL" smtClean="0"/>
              <a:t>‹nr.›</a:t>
            </a:fld>
            <a:endParaRPr lang="nl-NL"/>
          </a:p>
        </p:txBody>
      </p:sp>
    </p:spTree>
    <p:extLst>
      <p:ext uri="{BB962C8B-B14F-4D97-AF65-F5344CB8AC3E}">
        <p14:creationId xmlns:p14="http://schemas.microsoft.com/office/powerpoint/2010/main" val="1169945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33E89-96D7-4B88-A6A5-E815C7FE672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A273CFA-D0C2-4889-8919-3A7CDD8B7729}"/>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4DD4F29-ABDB-40B5-9019-D1FEAE8C92CE}"/>
              </a:ext>
            </a:extLst>
          </p:cNvPr>
          <p:cNvSpPr>
            <a:spLocks noGrp="1"/>
          </p:cNvSpPr>
          <p:nvPr>
            <p:ph type="dt" sz="half" idx="10"/>
          </p:nvPr>
        </p:nvSpPr>
        <p:spPr/>
        <p:txBody>
          <a:bodyPr/>
          <a:lstStyle/>
          <a:p>
            <a:fld id="{62596971-21B3-4930-8D5C-356736634194}" type="datetimeFigureOut">
              <a:rPr lang="nl-NL" smtClean="0"/>
              <a:t>19-7-2019</a:t>
            </a:fld>
            <a:endParaRPr lang="nl-NL"/>
          </a:p>
        </p:txBody>
      </p:sp>
      <p:sp>
        <p:nvSpPr>
          <p:cNvPr id="5" name="Tijdelijke aanduiding voor voettekst 4">
            <a:extLst>
              <a:ext uri="{FF2B5EF4-FFF2-40B4-BE49-F238E27FC236}">
                <a16:creationId xmlns:a16="http://schemas.microsoft.com/office/drawing/2014/main" id="{4A801284-A4CD-4ADE-8140-D3C33C6266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044640C-947F-4BCD-8078-7EAA4937ACD7}"/>
              </a:ext>
            </a:extLst>
          </p:cNvPr>
          <p:cNvSpPr>
            <a:spLocks noGrp="1"/>
          </p:cNvSpPr>
          <p:nvPr>
            <p:ph type="sldNum" sz="quarter" idx="12"/>
          </p:nvPr>
        </p:nvSpPr>
        <p:spPr/>
        <p:txBody>
          <a:bodyPr/>
          <a:lstStyle/>
          <a:p>
            <a:fld id="{6C9946BF-8E33-4A47-A492-C776916A235E}" type="slidenum">
              <a:rPr lang="nl-NL" smtClean="0"/>
              <a:t>‹nr.›</a:t>
            </a:fld>
            <a:endParaRPr lang="nl-NL"/>
          </a:p>
        </p:txBody>
      </p:sp>
    </p:spTree>
    <p:extLst>
      <p:ext uri="{BB962C8B-B14F-4D97-AF65-F5344CB8AC3E}">
        <p14:creationId xmlns:p14="http://schemas.microsoft.com/office/powerpoint/2010/main" val="222391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E03D9-EA58-4EE9-8E87-0E41098B896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60870F4-8A34-4F16-A6E8-15B1BDBCAD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99255012-C32C-4CDF-ABBE-D8F7F8109BEC}"/>
              </a:ext>
            </a:extLst>
          </p:cNvPr>
          <p:cNvSpPr>
            <a:spLocks noGrp="1"/>
          </p:cNvSpPr>
          <p:nvPr>
            <p:ph type="dt" sz="half" idx="10"/>
          </p:nvPr>
        </p:nvSpPr>
        <p:spPr/>
        <p:txBody>
          <a:bodyPr/>
          <a:lstStyle/>
          <a:p>
            <a:fld id="{62596971-21B3-4930-8D5C-356736634194}" type="datetimeFigureOut">
              <a:rPr lang="nl-NL" smtClean="0"/>
              <a:t>19-7-2019</a:t>
            </a:fld>
            <a:endParaRPr lang="nl-NL"/>
          </a:p>
        </p:txBody>
      </p:sp>
      <p:sp>
        <p:nvSpPr>
          <p:cNvPr id="5" name="Tijdelijke aanduiding voor voettekst 4">
            <a:extLst>
              <a:ext uri="{FF2B5EF4-FFF2-40B4-BE49-F238E27FC236}">
                <a16:creationId xmlns:a16="http://schemas.microsoft.com/office/drawing/2014/main" id="{C8F3D17F-9525-46C2-8E81-2F8B7E35B8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0FE956-135E-42A1-A9F9-9F465B918407}"/>
              </a:ext>
            </a:extLst>
          </p:cNvPr>
          <p:cNvSpPr>
            <a:spLocks noGrp="1"/>
          </p:cNvSpPr>
          <p:nvPr>
            <p:ph type="sldNum" sz="quarter" idx="12"/>
          </p:nvPr>
        </p:nvSpPr>
        <p:spPr/>
        <p:txBody>
          <a:bodyPr/>
          <a:lstStyle/>
          <a:p>
            <a:fld id="{6C9946BF-8E33-4A47-A492-C776916A235E}" type="slidenum">
              <a:rPr lang="nl-NL" smtClean="0"/>
              <a:t>‹nr.›</a:t>
            </a:fld>
            <a:endParaRPr lang="nl-NL"/>
          </a:p>
        </p:txBody>
      </p:sp>
    </p:spTree>
    <p:extLst>
      <p:ext uri="{BB962C8B-B14F-4D97-AF65-F5344CB8AC3E}">
        <p14:creationId xmlns:p14="http://schemas.microsoft.com/office/powerpoint/2010/main" val="368767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35C6B-12E5-4655-8C5E-278E7A595E5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32CC32-D947-4ABB-A04E-26611213F4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F18EEFC-E406-42AE-B211-99F9E0E3E2C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98174E2-83E3-4860-BA29-957637D8672E}"/>
              </a:ext>
            </a:extLst>
          </p:cNvPr>
          <p:cNvSpPr>
            <a:spLocks noGrp="1"/>
          </p:cNvSpPr>
          <p:nvPr>
            <p:ph type="dt" sz="half" idx="10"/>
          </p:nvPr>
        </p:nvSpPr>
        <p:spPr/>
        <p:txBody>
          <a:bodyPr/>
          <a:lstStyle/>
          <a:p>
            <a:fld id="{62596971-21B3-4930-8D5C-356736634194}" type="datetimeFigureOut">
              <a:rPr lang="nl-NL" smtClean="0"/>
              <a:t>19-7-2019</a:t>
            </a:fld>
            <a:endParaRPr lang="nl-NL"/>
          </a:p>
        </p:txBody>
      </p:sp>
      <p:sp>
        <p:nvSpPr>
          <p:cNvPr id="6" name="Tijdelijke aanduiding voor voettekst 5">
            <a:extLst>
              <a:ext uri="{FF2B5EF4-FFF2-40B4-BE49-F238E27FC236}">
                <a16:creationId xmlns:a16="http://schemas.microsoft.com/office/drawing/2014/main" id="{EE74E0A3-1FFD-40A0-A5DB-9630602245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7826556-A118-4608-BD0F-14C400D52D7A}"/>
              </a:ext>
            </a:extLst>
          </p:cNvPr>
          <p:cNvSpPr>
            <a:spLocks noGrp="1"/>
          </p:cNvSpPr>
          <p:nvPr>
            <p:ph type="sldNum" sz="quarter" idx="12"/>
          </p:nvPr>
        </p:nvSpPr>
        <p:spPr/>
        <p:txBody>
          <a:bodyPr/>
          <a:lstStyle/>
          <a:p>
            <a:fld id="{6C9946BF-8E33-4A47-A492-C776916A235E}" type="slidenum">
              <a:rPr lang="nl-NL" smtClean="0"/>
              <a:t>‹nr.›</a:t>
            </a:fld>
            <a:endParaRPr lang="nl-NL"/>
          </a:p>
        </p:txBody>
      </p:sp>
    </p:spTree>
    <p:extLst>
      <p:ext uri="{BB962C8B-B14F-4D97-AF65-F5344CB8AC3E}">
        <p14:creationId xmlns:p14="http://schemas.microsoft.com/office/powerpoint/2010/main" val="356764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578AF-FA8B-4F8C-98F5-FC8DC8434AE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6C0C1B8-F1A3-409D-BEA1-B12F58A85A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5C385894-775C-4E58-9167-6CE474CE2AAA}"/>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84D1DC7-C3B3-46A2-9AC7-4866996CC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4FE8163-1BEE-45FF-BE02-DDA6EC3B7E8F}"/>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E09761C-0395-4B01-8425-88209A665051}"/>
              </a:ext>
            </a:extLst>
          </p:cNvPr>
          <p:cNvSpPr>
            <a:spLocks noGrp="1"/>
          </p:cNvSpPr>
          <p:nvPr>
            <p:ph type="dt" sz="half" idx="10"/>
          </p:nvPr>
        </p:nvSpPr>
        <p:spPr/>
        <p:txBody>
          <a:bodyPr/>
          <a:lstStyle/>
          <a:p>
            <a:fld id="{62596971-21B3-4930-8D5C-356736634194}" type="datetimeFigureOut">
              <a:rPr lang="nl-NL" smtClean="0"/>
              <a:t>19-7-2019</a:t>
            </a:fld>
            <a:endParaRPr lang="nl-NL"/>
          </a:p>
        </p:txBody>
      </p:sp>
      <p:sp>
        <p:nvSpPr>
          <p:cNvPr id="8" name="Tijdelijke aanduiding voor voettekst 7">
            <a:extLst>
              <a:ext uri="{FF2B5EF4-FFF2-40B4-BE49-F238E27FC236}">
                <a16:creationId xmlns:a16="http://schemas.microsoft.com/office/drawing/2014/main" id="{59C90B64-B0BE-4858-8159-728A2949DCE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470307-384D-4B2A-9DC1-A068AB330CFE}"/>
              </a:ext>
            </a:extLst>
          </p:cNvPr>
          <p:cNvSpPr>
            <a:spLocks noGrp="1"/>
          </p:cNvSpPr>
          <p:nvPr>
            <p:ph type="sldNum" sz="quarter" idx="12"/>
          </p:nvPr>
        </p:nvSpPr>
        <p:spPr/>
        <p:txBody>
          <a:bodyPr/>
          <a:lstStyle/>
          <a:p>
            <a:fld id="{6C9946BF-8E33-4A47-A492-C776916A235E}" type="slidenum">
              <a:rPr lang="nl-NL" smtClean="0"/>
              <a:t>‹nr.›</a:t>
            </a:fld>
            <a:endParaRPr lang="nl-NL"/>
          </a:p>
        </p:txBody>
      </p:sp>
    </p:spTree>
    <p:extLst>
      <p:ext uri="{BB962C8B-B14F-4D97-AF65-F5344CB8AC3E}">
        <p14:creationId xmlns:p14="http://schemas.microsoft.com/office/powerpoint/2010/main" val="362787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F9299-B155-4440-AF9D-CD073ECB075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69E5C8B-D949-4AB2-87AB-DEA7AC658DB4}"/>
              </a:ext>
            </a:extLst>
          </p:cNvPr>
          <p:cNvSpPr>
            <a:spLocks noGrp="1"/>
          </p:cNvSpPr>
          <p:nvPr>
            <p:ph type="dt" sz="half" idx="10"/>
          </p:nvPr>
        </p:nvSpPr>
        <p:spPr/>
        <p:txBody>
          <a:bodyPr/>
          <a:lstStyle/>
          <a:p>
            <a:fld id="{62596971-21B3-4930-8D5C-356736634194}" type="datetimeFigureOut">
              <a:rPr lang="nl-NL" smtClean="0"/>
              <a:t>19-7-2019</a:t>
            </a:fld>
            <a:endParaRPr lang="nl-NL"/>
          </a:p>
        </p:txBody>
      </p:sp>
      <p:sp>
        <p:nvSpPr>
          <p:cNvPr id="4" name="Tijdelijke aanduiding voor voettekst 3">
            <a:extLst>
              <a:ext uri="{FF2B5EF4-FFF2-40B4-BE49-F238E27FC236}">
                <a16:creationId xmlns:a16="http://schemas.microsoft.com/office/drawing/2014/main" id="{30091914-25AC-43A8-82E6-3EA24578F51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BBF97CE-7302-4C3F-9A0B-DB7A873C9D4D}"/>
              </a:ext>
            </a:extLst>
          </p:cNvPr>
          <p:cNvSpPr>
            <a:spLocks noGrp="1"/>
          </p:cNvSpPr>
          <p:nvPr>
            <p:ph type="sldNum" sz="quarter" idx="12"/>
          </p:nvPr>
        </p:nvSpPr>
        <p:spPr/>
        <p:txBody>
          <a:bodyPr/>
          <a:lstStyle/>
          <a:p>
            <a:fld id="{6C9946BF-8E33-4A47-A492-C776916A235E}" type="slidenum">
              <a:rPr lang="nl-NL" smtClean="0"/>
              <a:t>‹nr.›</a:t>
            </a:fld>
            <a:endParaRPr lang="nl-NL"/>
          </a:p>
        </p:txBody>
      </p:sp>
    </p:spTree>
    <p:extLst>
      <p:ext uri="{BB962C8B-B14F-4D97-AF65-F5344CB8AC3E}">
        <p14:creationId xmlns:p14="http://schemas.microsoft.com/office/powerpoint/2010/main" val="29721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C33E816-2A34-4DB0-91CF-09EF23E4197D}"/>
              </a:ext>
            </a:extLst>
          </p:cNvPr>
          <p:cNvSpPr>
            <a:spLocks noGrp="1"/>
          </p:cNvSpPr>
          <p:nvPr>
            <p:ph type="dt" sz="half" idx="10"/>
          </p:nvPr>
        </p:nvSpPr>
        <p:spPr/>
        <p:txBody>
          <a:bodyPr/>
          <a:lstStyle/>
          <a:p>
            <a:fld id="{62596971-21B3-4930-8D5C-356736634194}" type="datetimeFigureOut">
              <a:rPr lang="nl-NL" smtClean="0"/>
              <a:t>19-7-2019</a:t>
            </a:fld>
            <a:endParaRPr lang="nl-NL"/>
          </a:p>
        </p:txBody>
      </p:sp>
      <p:sp>
        <p:nvSpPr>
          <p:cNvPr id="3" name="Tijdelijke aanduiding voor voettekst 2">
            <a:extLst>
              <a:ext uri="{FF2B5EF4-FFF2-40B4-BE49-F238E27FC236}">
                <a16:creationId xmlns:a16="http://schemas.microsoft.com/office/drawing/2014/main" id="{F111E5A2-3FB5-4DF2-8A72-8A276EDDF58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3106604-DEA0-459F-B2A7-E11BA348682A}"/>
              </a:ext>
            </a:extLst>
          </p:cNvPr>
          <p:cNvSpPr>
            <a:spLocks noGrp="1"/>
          </p:cNvSpPr>
          <p:nvPr>
            <p:ph type="sldNum" sz="quarter" idx="12"/>
          </p:nvPr>
        </p:nvSpPr>
        <p:spPr/>
        <p:txBody>
          <a:bodyPr/>
          <a:lstStyle/>
          <a:p>
            <a:fld id="{6C9946BF-8E33-4A47-A492-C776916A235E}" type="slidenum">
              <a:rPr lang="nl-NL" smtClean="0"/>
              <a:t>‹nr.›</a:t>
            </a:fld>
            <a:endParaRPr lang="nl-NL"/>
          </a:p>
        </p:txBody>
      </p:sp>
    </p:spTree>
    <p:extLst>
      <p:ext uri="{BB962C8B-B14F-4D97-AF65-F5344CB8AC3E}">
        <p14:creationId xmlns:p14="http://schemas.microsoft.com/office/powerpoint/2010/main" val="115900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59BB7-B3F5-40A3-8400-D2CA777442F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A3826A6-86AC-4A67-8BEC-20B9E58CD1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1FE543D-470C-446F-A3A1-7E0ED830D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1A24744-B33D-4983-8E55-A8F547A3BBDC}"/>
              </a:ext>
            </a:extLst>
          </p:cNvPr>
          <p:cNvSpPr>
            <a:spLocks noGrp="1"/>
          </p:cNvSpPr>
          <p:nvPr>
            <p:ph type="dt" sz="half" idx="10"/>
          </p:nvPr>
        </p:nvSpPr>
        <p:spPr/>
        <p:txBody>
          <a:bodyPr/>
          <a:lstStyle/>
          <a:p>
            <a:fld id="{62596971-21B3-4930-8D5C-356736634194}" type="datetimeFigureOut">
              <a:rPr lang="nl-NL" smtClean="0"/>
              <a:t>19-7-2019</a:t>
            </a:fld>
            <a:endParaRPr lang="nl-NL"/>
          </a:p>
        </p:txBody>
      </p:sp>
      <p:sp>
        <p:nvSpPr>
          <p:cNvPr id="6" name="Tijdelijke aanduiding voor voettekst 5">
            <a:extLst>
              <a:ext uri="{FF2B5EF4-FFF2-40B4-BE49-F238E27FC236}">
                <a16:creationId xmlns:a16="http://schemas.microsoft.com/office/drawing/2014/main" id="{8F469838-4AA5-4D24-8674-0D21F3E61CB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3BAA7B-95BF-4BD4-8A69-EFBFA484B65D}"/>
              </a:ext>
            </a:extLst>
          </p:cNvPr>
          <p:cNvSpPr>
            <a:spLocks noGrp="1"/>
          </p:cNvSpPr>
          <p:nvPr>
            <p:ph type="sldNum" sz="quarter" idx="12"/>
          </p:nvPr>
        </p:nvSpPr>
        <p:spPr/>
        <p:txBody>
          <a:bodyPr/>
          <a:lstStyle/>
          <a:p>
            <a:fld id="{6C9946BF-8E33-4A47-A492-C776916A235E}" type="slidenum">
              <a:rPr lang="nl-NL" smtClean="0"/>
              <a:t>‹nr.›</a:t>
            </a:fld>
            <a:endParaRPr lang="nl-NL"/>
          </a:p>
        </p:txBody>
      </p:sp>
    </p:spTree>
    <p:extLst>
      <p:ext uri="{BB962C8B-B14F-4D97-AF65-F5344CB8AC3E}">
        <p14:creationId xmlns:p14="http://schemas.microsoft.com/office/powerpoint/2010/main" val="77363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5C2DE-745E-421C-A7C9-4BDA6A18843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D7AC68-1C2D-476E-8CC2-8693A84494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AB1DBA2-D08B-42FB-AEF8-AC460806D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C3901EF-D993-4448-A931-C1111CFA264C}"/>
              </a:ext>
            </a:extLst>
          </p:cNvPr>
          <p:cNvSpPr>
            <a:spLocks noGrp="1"/>
          </p:cNvSpPr>
          <p:nvPr>
            <p:ph type="dt" sz="half" idx="10"/>
          </p:nvPr>
        </p:nvSpPr>
        <p:spPr/>
        <p:txBody>
          <a:bodyPr/>
          <a:lstStyle/>
          <a:p>
            <a:fld id="{62596971-21B3-4930-8D5C-356736634194}" type="datetimeFigureOut">
              <a:rPr lang="nl-NL" smtClean="0"/>
              <a:t>19-7-2019</a:t>
            </a:fld>
            <a:endParaRPr lang="nl-NL"/>
          </a:p>
        </p:txBody>
      </p:sp>
      <p:sp>
        <p:nvSpPr>
          <p:cNvPr id="6" name="Tijdelijke aanduiding voor voettekst 5">
            <a:extLst>
              <a:ext uri="{FF2B5EF4-FFF2-40B4-BE49-F238E27FC236}">
                <a16:creationId xmlns:a16="http://schemas.microsoft.com/office/drawing/2014/main" id="{37C5E88A-BF79-484B-A599-EFC8068D7A8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8F5EC0-AD75-4F64-83FB-3D49F857C6AE}"/>
              </a:ext>
            </a:extLst>
          </p:cNvPr>
          <p:cNvSpPr>
            <a:spLocks noGrp="1"/>
          </p:cNvSpPr>
          <p:nvPr>
            <p:ph type="sldNum" sz="quarter" idx="12"/>
          </p:nvPr>
        </p:nvSpPr>
        <p:spPr/>
        <p:txBody>
          <a:bodyPr/>
          <a:lstStyle/>
          <a:p>
            <a:fld id="{6C9946BF-8E33-4A47-A492-C776916A235E}" type="slidenum">
              <a:rPr lang="nl-NL" smtClean="0"/>
              <a:t>‹nr.›</a:t>
            </a:fld>
            <a:endParaRPr lang="nl-NL"/>
          </a:p>
        </p:txBody>
      </p:sp>
    </p:spTree>
    <p:extLst>
      <p:ext uri="{BB962C8B-B14F-4D97-AF65-F5344CB8AC3E}">
        <p14:creationId xmlns:p14="http://schemas.microsoft.com/office/powerpoint/2010/main" val="121329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CEB101D-2F86-477F-A308-EC3317233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015E574-98EE-417E-B69B-F03940104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B252C6C-A7BB-47B8-96A0-A2EC6C0677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96971-21B3-4930-8D5C-356736634194}" type="datetimeFigureOut">
              <a:rPr lang="nl-NL" smtClean="0"/>
              <a:t>19-7-2019</a:t>
            </a:fld>
            <a:endParaRPr lang="nl-NL"/>
          </a:p>
        </p:txBody>
      </p:sp>
      <p:sp>
        <p:nvSpPr>
          <p:cNvPr id="5" name="Tijdelijke aanduiding voor voettekst 4">
            <a:extLst>
              <a:ext uri="{FF2B5EF4-FFF2-40B4-BE49-F238E27FC236}">
                <a16:creationId xmlns:a16="http://schemas.microsoft.com/office/drawing/2014/main" id="{36FA99A3-3F52-4384-8CD7-D8801BA82C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9B68F57-0631-400B-A7BC-83ED8498A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946BF-8E33-4A47-A492-C776916A235E}" type="slidenum">
              <a:rPr lang="nl-NL" smtClean="0"/>
              <a:t>‹nr.›</a:t>
            </a:fld>
            <a:endParaRPr lang="nl-NL"/>
          </a:p>
        </p:txBody>
      </p:sp>
    </p:spTree>
    <p:extLst>
      <p:ext uri="{BB962C8B-B14F-4D97-AF65-F5344CB8AC3E}">
        <p14:creationId xmlns:p14="http://schemas.microsoft.com/office/powerpoint/2010/main" val="868764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hyperlink" Target="https://richtlijnendatabase.nl/richtlijn/developmental_coordination_disorder_dcd/startpagina_-_developmental_coordination_disorder_dcd.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hyperlink" Target="https://richtlijnendatabase.n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nchild.ca/en/diagnoses/developmental-coordination-disorder/workshops" TargetMode="External"/><Relationship Id="rId2" Type="http://schemas.openxmlformats.org/officeDocument/2006/relationships/hyperlink" Target="https://www.balansdigitaal.nl/kennis/kwaliteit-en-richtlijnen-dc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CC3295-CBE4-440E-B408-C9AC9FB7F421}"/>
              </a:ext>
            </a:extLst>
          </p:cNvPr>
          <p:cNvSpPr>
            <a:spLocks noGrp="1"/>
          </p:cNvSpPr>
          <p:nvPr>
            <p:ph type="ctrTitle"/>
          </p:nvPr>
        </p:nvSpPr>
        <p:spPr/>
        <p:txBody>
          <a:bodyPr/>
          <a:lstStyle/>
          <a:p>
            <a:r>
              <a:rPr lang="nl-NL" dirty="0"/>
              <a:t>Richtlijn DCD</a:t>
            </a:r>
          </a:p>
        </p:txBody>
      </p:sp>
      <p:pic>
        <p:nvPicPr>
          <p:cNvPr id="1026" name="Picture 2" descr="Afbeeldingsresultaat voor oudervereniging balans">
            <a:extLst>
              <a:ext uri="{FF2B5EF4-FFF2-40B4-BE49-F238E27FC236}">
                <a16:creationId xmlns:a16="http://schemas.microsoft.com/office/drawing/2014/main" id="{5DFFE57A-9777-4F03-A704-77176951F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60" y="5075605"/>
            <a:ext cx="2185791" cy="72114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761A17F0-2E2F-478D-9388-06BBB5C1024A}"/>
              </a:ext>
            </a:extLst>
          </p:cNvPr>
          <p:cNvPicPr>
            <a:picLocks noChangeAspect="1"/>
          </p:cNvPicPr>
          <p:nvPr/>
        </p:nvPicPr>
        <p:blipFill>
          <a:blip r:embed="rId4"/>
          <a:stretch>
            <a:fillRect/>
          </a:stretch>
        </p:blipFill>
        <p:spPr>
          <a:xfrm>
            <a:off x="8886683" y="4644103"/>
            <a:ext cx="1562929" cy="1584145"/>
          </a:xfrm>
          <a:prstGeom prst="rect">
            <a:avLst/>
          </a:prstGeom>
        </p:spPr>
      </p:pic>
      <p:pic>
        <p:nvPicPr>
          <p:cNvPr id="6" name="Picture 4">
            <a:extLst>
              <a:ext uri="{FF2B5EF4-FFF2-40B4-BE49-F238E27FC236}">
                <a16:creationId xmlns:a16="http://schemas.microsoft.com/office/drawing/2014/main" id="{185D1B51-625E-407C-BACE-A0EFD044E3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155" y="608678"/>
            <a:ext cx="18002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15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B483CCD-9EBE-4054-9CF2-40190AFD0F23}"/>
              </a:ext>
            </a:extLst>
          </p:cNvPr>
          <p:cNvGraphicFramePr/>
          <p:nvPr>
            <p:extLst>
              <p:ext uri="{D42A27DB-BD31-4B8C-83A1-F6EECF244321}">
                <p14:modId xmlns:p14="http://schemas.microsoft.com/office/powerpoint/2010/main" val="1640633303"/>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inhoud 3">
            <a:extLst>
              <a:ext uri="{FF2B5EF4-FFF2-40B4-BE49-F238E27FC236}">
                <a16:creationId xmlns:a16="http://schemas.microsoft.com/office/drawing/2014/main" id="{0D8BF1A7-D3BF-47E9-BE87-AE5921924093}"/>
              </a:ext>
            </a:extLst>
          </p:cNvPr>
          <p:cNvSpPr>
            <a:spLocks noGrp="1"/>
          </p:cNvSpPr>
          <p:nvPr>
            <p:ph idx="1"/>
          </p:nvPr>
        </p:nvSpPr>
        <p:spPr/>
        <p:txBody>
          <a:bodyPr/>
          <a:lstStyle/>
          <a:p>
            <a:pPr marL="0" indent="0">
              <a:buNone/>
            </a:pPr>
            <a:r>
              <a:rPr lang="nl-NL" dirty="0">
                <a:solidFill>
                  <a:schemeClr val="accent2"/>
                </a:solidFill>
              </a:rPr>
              <a:t>Uitgangsvraag 1:</a:t>
            </a:r>
          </a:p>
          <a:p>
            <a:pPr marL="0" indent="0">
              <a:buNone/>
            </a:pPr>
            <a:r>
              <a:rPr lang="nl-NL" dirty="0"/>
              <a:t>Wat is de definitie van DCD? Welke functies zijn beperkt bij kinderen en jongeren met DCD?</a:t>
            </a:r>
          </a:p>
          <a:p>
            <a:r>
              <a:rPr lang="nl-NL" dirty="0"/>
              <a:t>Definitie</a:t>
            </a:r>
          </a:p>
          <a:p>
            <a:r>
              <a:rPr lang="nl-NL" dirty="0"/>
              <a:t>Epidemiologie, gevolgen en uitkomsten op langere termijn</a:t>
            </a:r>
          </a:p>
          <a:p>
            <a:r>
              <a:rPr lang="nl-NL" dirty="0"/>
              <a:t>Onderliggende mechanismen </a:t>
            </a:r>
          </a:p>
        </p:txBody>
      </p:sp>
    </p:spTree>
    <p:extLst>
      <p:ext uri="{BB962C8B-B14F-4D97-AF65-F5344CB8AC3E}">
        <p14:creationId xmlns:p14="http://schemas.microsoft.com/office/powerpoint/2010/main" val="197610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5295E52C-8911-4269-99AF-36306A6033A4}"/>
              </a:ext>
            </a:extLst>
          </p:cNvPr>
          <p:cNvSpPr>
            <a:spLocks noGrp="1"/>
          </p:cNvSpPr>
          <p:nvPr>
            <p:ph type="title"/>
          </p:nvPr>
        </p:nvSpPr>
        <p:spPr>
          <a:xfrm>
            <a:off x="388620" y="742951"/>
            <a:ext cx="4137660" cy="4962524"/>
          </a:xfrm>
        </p:spPr>
        <p:txBody>
          <a:bodyPr vert="horz" lIns="91440" tIns="45720" rIns="91440" bIns="45720" rtlCol="0" anchor="ctr">
            <a:normAutofit/>
          </a:bodyPr>
          <a:lstStyle/>
          <a:p>
            <a:pPr algn="ctr"/>
            <a:r>
              <a:rPr lang="en-US" sz="4800" b="1" kern="1200" dirty="0" err="1">
                <a:solidFill>
                  <a:srgbClr val="FFFFFF"/>
                </a:solidFill>
                <a:latin typeface="+mj-lt"/>
                <a:ea typeface="+mj-ea"/>
                <a:cs typeface="+mj-cs"/>
              </a:rPr>
              <a:t>Onderliggende</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mechanismen</a:t>
            </a:r>
            <a:br>
              <a:rPr lang="en-US" sz="4100" kern="1200" dirty="0">
                <a:solidFill>
                  <a:srgbClr val="FFFFFF"/>
                </a:solidFill>
                <a:latin typeface="+mj-lt"/>
                <a:ea typeface="+mj-ea"/>
                <a:cs typeface="+mj-cs"/>
              </a:rPr>
            </a:br>
            <a:r>
              <a:rPr lang="en-US" sz="2800" kern="1200" dirty="0">
                <a:solidFill>
                  <a:srgbClr val="FFFFFF"/>
                </a:solidFill>
                <a:latin typeface="+mj-lt"/>
                <a:ea typeface="+mj-ea"/>
                <a:cs typeface="+mj-cs"/>
              </a:rPr>
              <a:t>op diverse </a:t>
            </a:r>
            <a:r>
              <a:rPr lang="en-US" sz="2800" kern="1200" dirty="0" err="1">
                <a:solidFill>
                  <a:srgbClr val="FFFFFF"/>
                </a:solidFill>
                <a:latin typeface="+mj-lt"/>
                <a:ea typeface="+mj-ea"/>
                <a:cs typeface="+mj-cs"/>
              </a:rPr>
              <a:t>motorische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en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congnitieve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gebieden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problemen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Problemen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afhankelijk</a:t>
            </a:r>
            <a:r>
              <a:rPr lang="en-US" sz="2800" kern="1200" dirty="0">
                <a:solidFill>
                  <a:srgbClr val="FFFFFF"/>
                </a:solidFill>
                <a:latin typeface="+mj-lt"/>
                <a:ea typeface="+mj-ea"/>
                <a:cs typeface="+mj-cs"/>
              </a:rPr>
              <a:t> van </a:t>
            </a:r>
            <a:r>
              <a:rPr lang="en-US" sz="2800" kern="1200" dirty="0" err="1">
                <a:solidFill>
                  <a:srgbClr val="FFFFFF"/>
                </a:solidFill>
                <a:latin typeface="+mj-lt"/>
                <a:ea typeface="+mj-ea"/>
                <a:cs typeface="+mj-cs"/>
              </a:rPr>
              <a:t>taak</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en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omgevingseisen</a:t>
            </a:r>
            <a:endParaRPr lang="en-US" sz="2800" kern="1200" dirty="0">
              <a:solidFill>
                <a:srgbClr val="FFFFFF"/>
              </a:solidFill>
              <a:latin typeface="+mj-lt"/>
              <a:ea typeface="+mj-ea"/>
              <a:cs typeface="+mj-cs"/>
            </a:endParaRPr>
          </a:p>
        </p:txBody>
      </p:sp>
      <p:pic>
        <p:nvPicPr>
          <p:cNvPr id="19" name="Afbeelding 9">
            <a:extLst>
              <a:ext uri="{FF2B5EF4-FFF2-40B4-BE49-F238E27FC236}">
                <a16:creationId xmlns:a16="http://schemas.microsoft.com/office/drawing/2014/main" id="{BE423EAB-5292-45BB-8758-587EC4F49787}"/>
              </a:ext>
            </a:extLst>
          </p:cNvPr>
          <p:cNvPicPr>
            <a:picLocks noGrp="1" noChangeAspect="1"/>
          </p:cNvPicPr>
          <p:nvPr>
            <p:ph sz="half" idx="2"/>
          </p:nvPr>
        </p:nvPicPr>
        <p:blipFill>
          <a:blip r:embed="rId2"/>
          <a:stretch>
            <a:fillRect/>
          </a:stretch>
        </p:blipFill>
        <p:spPr>
          <a:xfrm>
            <a:off x="5593110" y="492573"/>
            <a:ext cx="5674969" cy="5880796"/>
          </a:xfrm>
          <a:prstGeom prst="rect">
            <a:avLst/>
          </a:prstGeom>
        </p:spPr>
      </p:pic>
    </p:spTree>
    <p:extLst>
      <p:ext uri="{BB962C8B-B14F-4D97-AF65-F5344CB8AC3E}">
        <p14:creationId xmlns:p14="http://schemas.microsoft.com/office/powerpoint/2010/main" val="288779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B483CCD-9EBE-4054-9CF2-40190AFD0F23}"/>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inhoud 3">
            <a:extLst>
              <a:ext uri="{FF2B5EF4-FFF2-40B4-BE49-F238E27FC236}">
                <a16:creationId xmlns:a16="http://schemas.microsoft.com/office/drawing/2014/main" id="{0D8BF1A7-D3BF-47E9-BE87-AE5921924093}"/>
              </a:ext>
            </a:extLst>
          </p:cNvPr>
          <p:cNvSpPr>
            <a:spLocks noGrp="1"/>
          </p:cNvSpPr>
          <p:nvPr>
            <p:ph idx="1"/>
          </p:nvPr>
        </p:nvSpPr>
        <p:spPr/>
        <p:txBody>
          <a:bodyPr/>
          <a:lstStyle/>
          <a:p>
            <a:pPr marL="0" indent="0">
              <a:buNone/>
            </a:pPr>
            <a:r>
              <a:rPr lang="nl-NL" dirty="0">
                <a:solidFill>
                  <a:schemeClr val="accent2"/>
                </a:solidFill>
              </a:rPr>
              <a:t>Uitgangsvraag 2:</a:t>
            </a:r>
          </a:p>
          <a:p>
            <a:pPr marL="0" indent="0">
              <a:buNone/>
            </a:pPr>
            <a:r>
              <a:rPr lang="nl-NL" dirty="0"/>
              <a:t>Hoe wordt DCD beoordeeld en gemonitord?</a:t>
            </a:r>
          </a:p>
          <a:p>
            <a:r>
              <a:rPr lang="nl-NL" dirty="0"/>
              <a:t>Wie stelt diagnose</a:t>
            </a:r>
          </a:p>
          <a:p>
            <a:r>
              <a:rPr lang="nl-NL" dirty="0"/>
              <a:t>Anamnese</a:t>
            </a:r>
          </a:p>
          <a:p>
            <a:r>
              <a:rPr lang="nl-NL" dirty="0"/>
              <a:t>Vragenlijsten</a:t>
            </a:r>
          </a:p>
          <a:p>
            <a:r>
              <a:rPr lang="nl-NL" dirty="0"/>
              <a:t>Objectieve motorische testen</a:t>
            </a:r>
          </a:p>
          <a:p>
            <a:r>
              <a:rPr lang="nl-NL" dirty="0"/>
              <a:t>Hoe omgaan met </a:t>
            </a:r>
            <a:r>
              <a:rPr lang="nl-NL" dirty="0" err="1"/>
              <a:t>comorbiditeit</a:t>
            </a:r>
            <a:endParaRPr lang="nl-NL" dirty="0"/>
          </a:p>
        </p:txBody>
      </p:sp>
    </p:spTree>
    <p:extLst>
      <p:ext uri="{BB962C8B-B14F-4D97-AF65-F5344CB8AC3E}">
        <p14:creationId xmlns:p14="http://schemas.microsoft.com/office/powerpoint/2010/main" val="218771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el 10">
            <a:extLst>
              <a:ext uri="{FF2B5EF4-FFF2-40B4-BE49-F238E27FC236}">
                <a16:creationId xmlns:a16="http://schemas.microsoft.com/office/drawing/2014/main" id="{5295E52C-8911-4269-99AF-36306A6033A4}"/>
              </a:ext>
            </a:extLst>
          </p:cNvPr>
          <p:cNvSpPr>
            <a:spLocks noGrp="1"/>
          </p:cNvSpPr>
          <p:nvPr>
            <p:ph type="title"/>
          </p:nvPr>
        </p:nvSpPr>
        <p:spPr>
          <a:xfrm>
            <a:off x="388620" y="742951"/>
            <a:ext cx="4137660"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Flowchart</a:t>
            </a:r>
            <a:br>
              <a:rPr lang="en-US" sz="4100" kern="1200" dirty="0">
                <a:solidFill>
                  <a:srgbClr val="FFFFFF"/>
                </a:solidFill>
                <a:latin typeface="+mj-lt"/>
                <a:ea typeface="+mj-ea"/>
                <a:cs typeface="+mj-cs"/>
              </a:rPr>
            </a:br>
            <a:r>
              <a:rPr lang="en-US" sz="2800" kern="1200" dirty="0" err="1">
                <a:solidFill>
                  <a:srgbClr val="FFFFFF"/>
                </a:solidFill>
                <a:latin typeface="+mj-lt"/>
                <a:ea typeface="+mj-ea"/>
                <a:cs typeface="+mj-cs"/>
              </a:rPr>
              <a:t>Diagnostiek</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en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indicatie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voor</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behandeling</a:t>
            </a:r>
            <a:endParaRPr lang="en-US" sz="2800" kern="1200" dirty="0">
              <a:solidFill>
                <a:srgbClr val="FFFFFF"/>
              </a:solidFill>
              <a:latin typeface="+mj-lt"/>
              <a:ea typeface="+mj-ea"/>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019" y="-1"/>
            <a:ext cx="4689583" cy="688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8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B483CCD-9EBE-4054-9CF2-40190AFD0F23}"/>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inhoud 3">
            <a:extLst>
              <a:ext uri="{FF2B5EF4-FFF2-40B4-BE49-F238E27FC236}">
                <a16:creationId xmlns:a16="http://schemas.microsoft.com/office/drawing/2014/main" id="{0D8BF1A7-D3BF-47E9-BE87-AE5921924093}"/>
              </a:ext>
            </a:extLst>
          </p:cNvPr>
          <p:cNvSpPr>
            <a:spLocks noGrp="1"/>
          </p:cNvSpPr>
          <p:nvPr>
            <p:ph idx="1"/>
          </p:nvPr>
        </p:nvSpPr>
        <p:spPr/>
        <p:txBody>
          <a:bodyPr/>
          <a:lstStyle/>
          <a:p>
            <a:pPr marL="0" indent="0">
              <a:buNone/>
            </a:pPr>
            <a:r>
              <a:rPr lang="nl-NL" dirty="0">
                <a:solidFill>
                  <a:schemeClr val="accent2"/>
                </a:solidFill>
              </a:rPr>
              <a:t>Uitgangsvraag 3:</a:t>
            </a:r>
          </a:p>
          <a:p>
            <a:pPr marL="0" indent="0">
              <a:buNone/>
            </a:pPr>
            <a:r>
              <a:rPr lang="nl-NL" dirty="0"/>
              <a:t>Wat zijn de psychosociale aspecten bij DCD en wat zijn de gevolgen daarvan?</a:t>
            </a:r>
          </a:p>
        </p:txBody>
      </p:sp>
    </p:spTree>
    <p:extLst>
      <p:ext uri="{BB962C8B-B14F-4D97-AF65-F5344CB8AC3E}">
        <p14:creationId xmlns:p14="http://schemas.microsoft.com/office/powerpoint/2010/main" val="145702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el 10">
            <a:extLst>
              <a:ext uri="{FF2B5EF4-FFF2-40B4-BE49-F238E27FC236}">
                <a16:creationId xmlns:a16="http://schemas.microsoft.com/office/drawing/2014/main" id="{5295E52C-8911-4269-99AF-36306A6033A4}"/>
              </a:ext>
            </a:extLst>
          </p:cNvPr>
          <p:cNvSpPr>
            <a:spLocks noGrp="1"/>
          </p:cNvSpPr>
          <p:nvPr>
            <p:ph type="title"/>
          </p:nvPr>
        </p:nvSpPr>
        <p:spPr>
          <a:xfrm>
            <a:off x="388620" y="742951"/>
            <a:ext cx="4137660" cy="4962524"/>
          </a:xfrm>
        </p:spPr>
        <p:txBody>
          <a:bodyPr vert="horz" lIns="91440" tIns="45720" rIns="91440" bIns="45720" rtlCol="0" anchor="ctr">
            <a:normAutofit/>
          </a:bodyPr>
          <a:lstStyle/>
          <a:p>
            <a:pPr algn="ctr"/>
            <a:r>
              <a:rPr lang="en-US" sz="4800" b="1" kern="1200" dirty="0" err="1">
                <a:solidFill>
                  <a:srgbClr val="FFFFFF"/>
                </a:solidFill>
                <a:latin typeface="+mj-lt"/>
                <a:ea typeface="+mj-ea"/>
                <a:cs typeface="+mj-cs"/>
              </a:rPr>
              <a:t>Psychos</a:t>
            </a:r>
            <a:r>
              <a:rPr lang="en-US" sz="4800" b="1" dirty="0" err="1">
                <a:solidFill>
                  <a:srgbClr val="FFFFFF"/>
                </a:solidFill>
              </a:rPr>
              <a:t>ociale</a:t>
            </a:r>
            <a:r>
              <a:rPr lang="en-US" sz="4800" b="1" dirty="0">
                <a:solidFill>
                  <a:srgbClr val="FFFFFF"/>
                </a:solidFill>
              </a:rPr>
              <a:t> </a:t>
            </a:r>
            <a:r>
              <a:rPr lang="en-US" sz="4800" b="1" dirty="0" err="1">
                <a:solidFill>
                  <a:srgbClr val="FFFFFF"/>
                </a:solidFill>
              </a:rPr>
              <a:t>aspecten</a:t>
            </a:r>
            <a:br>
              <a:rPr lang="en-US" sz="4100" kern="1200" dirty="0">
                <a:solidFill>
                  <a:srgbClr val="FFFFFF"/>
                </a:solidFill>
                <a:latin typeface="+mj-lt"/>
                <a:ea typeface="+mj-ea"/>
                <a:cs typeface="+mj-cs"/>
              </a:rPr>
            </a:br>
            <a:r>
              <a:rPr lang="en-US" sz="2800" kern="1200" dirty="0" err="1">
                <a:solidFill>
                  <a:srgbClr val="FFFFFF"/>
                </a:solidFill>
                <a:latin typeface="+mj-lt"/>
                <a:ea typeface="+mj-ea"/>
                <a:cs typeface="+mj-cs"/>
              </a:rPr>
              <a:t>negatieve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invloed</a:t>
            </a:r>
            <a:r>
              <a:rPr lang="en-US" sz="2800" kern="1200" dirty="0">
                <a:solidFill>
                  <a:srgbClr val="FFFFFF"/>
                </a:solidFill>
                <a:latin typeface="+mj-lt"/>
                <a:ea typeface="+mj-ea"/>
                <a:cs typeface="+mj-cs"/>
              </a:rPr>
              <a:t> op </a:t>
            </a:r>
            <a:r>
              <a:rPr lang="en-US" sz="2800" kern="1200" dirty="0" err="1">
                <a:solidFill>
                  <a:srgbClr val="FFFFFF"/>
                </a:solidFill>
                <a:latin typeface="+mj-lt"/>
                <a:ea typeface="+mj-ea"/>
                <a:cs typeface="+mj-cs"/>
              </a:rPr>
              <a:t>participatie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en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gevolgen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lange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termijn</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pic>
        <p:nvPicPr>
          <p:cNvPr id="5" name="Tijdelijke aanduiding voor inhoud 4">
            <a:extLst>
              <a:ext uri="{FF2B5EF4-FFF2-40B4-BE49-F238E27FC236}">
                <a16:creationId xmlns:a16="http://schemas.microsoft.com/office/drawing/2014/main" id="{3A874229-63A5-43FD-8690-C51CE0F48328}"/>
              </a:ext>
            </a:extLst>
          </p:cNvPr>
          <p:cNvPicPr>
            <a:picLocks noGrp="1" noChangeAspect="1"/>
          </p:cNvPicPr>
          <p:nvPr>
            <p:ph sz="half" idx="2"/>
          </p:nvPr>
        </p:nvPicPr>
        <p:blipFill>
          <a:blip r:embed="rId2"/>
          <a:stretch>
            <a:fillRect/>
          </a:stretch>
        </p:blipFill>
        <p:spPr>
          <a:xfrm>
            <a:off x="4389338" y="1152525"/>
            <a:ext cx="9110698" cy="4883486"/>
          </a:xfrm>
          <a:prstGeom prst="rect">
            <a:avLst/>
          </a:prstGeom>
        </p:spPr>
      </p:pic>
      <p:sp>
        <p:nvSpPr>
          <p:cNvPr id="6" name="Tekstvak 5">
            <a:extLst>
              <a:ext uri="{FF2B5EF4-FFF2-40B4-BE49-F238E27FC236}">
                <a16:creationId xmlns:a16="http://schemas.microsoft.com/office/drawing/2014/main" id="{F0658F70-D196-4B51-8058-29BD38B8BD2D}"/>
              </a:ext>
            </a:extLst>
          </p:cNvPr>
          <p:cNvSpPr txBox="1"/>
          <p:nvPr/>
        </p:nvSpPr>
        <p:spPr>
          <a:xfrm>
            <a:off x="5594985" y="424518"/>
            <a:ext cx="5126355" cy="523220"/>
          </a:xfrm>
          <a:prstGeom prst="rect">
            <a:avLst/>
          </a:prstGeom>
          <a:noFill/>
        </p:spPr>
        <p:txBody>
          <a:bodyPr wrap="square" rtlCol="0">
            <a:spAutoFit/>
          </a:bodyPr>
          <a:lstStyle/>
          <a:p>
            <a:pPr algn="ctr"/>
            <a:r>
              <a:rPr lang="nl-NL" sz="2800" dirty="0"/>
              <a:t>Klinische steekproef DCD</a:t>
            </a:r>
          </a:p>
        </p:txBody>
      </p:sp>
      <p:sp>
        <p:nvSpPr>
          <p:cNvPr id="2" name="Rechthoek 1"/>
          <p:cNvSpPr/>
          <p:nvPr/>
        </p:nvSpPr>
        <p:spPr>
          <a:xfrm>
            <a:off x="6136982" y="6181431"/>
            <a:ext cx="6679986" cy="369332"/>
          </a:xfrm>
          <a:prstGeom prst="rect">
            <a:avLst/>
          </a:prstGeom>
        </p:spPr>
        <p:txBody>
          <a:bodyPr wrap="square">
            <a:spAutoFit/>
          </a:bodyPr>
          <a:lstStyle/>
          <a:p>
            <a:r>
              <a:rPr lang="nl-NL" dirty="0"/>
              <a:t>(Green &amp; </a:t>
            </a:r>
            <a:r>
              <a:rPr lang="nl-NL" dirty="0" err="1"/>
              <a:t>Baird</a:t>
            </a:r>
            <a:r>
              <a:rPr lang="nl-NL" dirty="0"/>
              <a:t>, 2005; Green et al., 2006)</a:t>
            </a:r>
          </a:p>
        </p:txBody>
      </p:sp>
    </p:spTree>
    <p:extLst>
      <p:ext uri="{BB962C8B-B14F-4D97-AF65-F5344CB8AC3E}">
        <p14:creationId xmlns:p14="http://schemas.microsoft.com/office/powerpoint/2010/main" val="375854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el 10">
            <a:extLst>
              <a:ext uri="{FF2B5EF4-FFF2-40B4-BE49-F238E27FC236}">
                <a16:creationId xmlns:a16="http://schemas.microsoft.com/office/drawing/2014/main" id="{5295E52C-8911-4269-99AF-36306A6033A4}"/>
              </a:ext>
            </a:extLst>
          </p:cNvPr>
          <p:cNvSpPr>
            <a:spLocks noGrp="1"/>
          </p:cNvSpPr>
          <p:nvPr>
            <p:ph type="title"/>
          </p:nvPr>
        </p:nvSpPr>
        <p:spPr>
          <a:xfrm>
            <a:off x="388620" y="742951"/>
            <a:ext cx="4137660" cy="4962524"/>
          </a:xfrm>
        </p:spPr>
        <p:txBody>
          <a:bodyPr vert="horz" lIns="91440" tIns="45720" rIns="91440" bIns="45720" rtlCol="0" anchor="ctr">
            <a:normAutofit/>
          </a:bodyPr>
          <a:lstStyle/>
          <a:p>
            <a:pPr algn="ctr"/>
            <a:r>
              <a:rPr lang="en-US" sz="4800" b="1" kern="1200" dirty="0" err="1">
                <a:solidFill>
                  <a:srgbClr val="FFFFFF"/>
                </a:solidFill>
                <a:latin typeface="+mj-lt"/>
                <a:ea typeface="+mj-ea"/>
                <a:cs typeface="+mj-cs"/>
              </a:rPr>
              <a:t>Psychos</a:t>
            </a:r>
            <a:r>
              <a:rPr lang="en-US" sz="4800" b="1" dirty="0" err="1">
                <a:solidFill>
                  <a:srgbClr val="FFFFFF"/>
                </a:solidFill>
              </a:rPr>
              <a:t>ociale</a:t>
            </a:r>
            <a:r>
              <a:rPr lang="en-US" sz="4800" b="1" dirty="0">
                <a:solidFill>
                  <a:srgbClr val="FFFFFF"/>
                </a:solidFill>
              </a:rPr>
              <a:t> </a:t>
            </a:r>
            <a:r>
              <a:rPr lang="en-US" sz="4800" b="1" dirty="0" err="1">
                <a:solidFill>
                  <a:srgbClr val="FFFFFF"/>
                </a:solidFill>
              </a:rPr>
              <a:t>aspecten</a:t>
            </a:r>
            <a:br>
              <a:rPr lang="en-US" sz="4100" kern="1200" dirty="0">
                <a:solidFill>
                  <a:srgbClr val="FFFFFF"/>
                </a:solidFill>
                <a:latin typeface="+mj-lt"/>
                <a:ea typeface="+mj-ea"/>
                <a:cs typeface="+mj-cs"/>
              </a:rPr>
            </a:br>
            <a:r>
              <a:rPr lang="en-US" sz="2800" kern="1200" dirty="0" err="1">
                <a:solidFill>
                  <a:srgbClr val="FFFFFF"/>
                </a:solidFill>
                <a:latin typeface="+mj-lt"/>
                <a:ea typeface="+mj-ea"/>
                <a:cs typeface="+mj-cs"/>
              </a:rPr>
              <a:t>etiologisch</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verband</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tussen</a:t>
            </a:r>
            <a:r>
              <a:rPr lang="en-US" sz="2800" kern="1200" dirty="0">
                <a:solidFill>
                  <a:srgbClr val="FFFFFF"/>
                </a:solidFill>
                <a:latin typeface="+mj-lt"/>
                <a:ea typeface="+mj-ea"/>
                <a:cs typeface="+mj-cs"/>
              </a:rPr>
              <a:t> DCD/</a:t>
            </a:r>
            <a:r>
              <a:rPr lang="en-US" sz="2800" kern="1200" dirty="0" err="1">
                <a:solidFill>
                  <a:srgbClr val="FFFFFF"/>
                </a:solidFill>
                <a:latin typeface="+mj-lt"/>
                <a:ea typeface="+mj-ea"/>
                <a:cs typeface="+mj-cs"/>
              </a:rPr>
              <a:t>slechte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motoriek</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en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psychosociale</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aspecten</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uitgebreid</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en</a:t>
            </a:r>
            <a:r>
              <a:rPr lang="en-US" sz="2800" kern="1200" dirty="0">
                <a:solidFill>
                  <a:srgbClr val="FFFFFF"/>
                </a:solidFill>
                <a:latin typeface="+mj-lt"/>
                <a:ea typeface="+mj-ea"/>
                <a:cs typeface="+mj-cs"/>
              </a:rPr>
              <a:t> complex</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6" name="Tekstvak 5">
            <a:extLst>
              <a:ext uri="{FF2B5EF4-FFF2-40B4-BE49-F238E27FC236}">
                <a16:creationId xmlns:a16="http://schemas.microsoft.com/office/drawing/2014/main" id="{F0658F70-D196-4B51-8058-29BD38B8BD2D}"/>
              </a:ext>
            </a:extLst>
          </p:cNvPr>
          <p:cNvSpPr txBox="1"/>
          <p:nvPr/>
        </p:nvSpPr>
        <p:spPr>
          <a:xfrm>
            <a:off x="5514975" y="424518"/>
            <a:ext cx="51263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Stress </a:t>
            </a:r>
            <a:r>
              <a:rPr kumimoji="0" lang="nl-NL" sz="2800" b="0" i="0" u="none" strike="noStrike" kern="1200" cap="none" spc="0" normalizeH="0" baseline="0" noProof="0" dirty="0" err="1">
                <a:ln>
                  <a:noFill/>
                </a:ln>
                <a:solidFill>
                  <a:prstClr val="black"/>
                </a:solidFill>
                <a:effectLst/>
                <a:uLnTx/>
                <a:uFillTx/>
                <a:latin typeface="Calibri" panose="020F0502020204030204"/>
                <a:ea typeface="+mn-ea"/>
                <a:cs typeface="+mn-cs"/>
              </a:rPr>
              <a:t>process</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800" b="0" i="0" u="none" strike="noStrike" kern="1200" cap="none" spc="0" normalizeH="0" baseline="0" noProof="0" dirty="0" err="1">
                <a:ln>
                  <a:noFill/>
                </a:ln>
                <a:solidFill>
                  <a:prstClr val="black"/>
                </a:solidFill>
                <a:effectLst/>
                <a:uLnTx/>
                <a:uFillTx/>
                <a:latin typeface="Calibri" panose="020F0502020204030204"/>
                <a:ea typeface="+mn-ea"/>
                <a:cs typeface="+mn-cs"/>
              </a:rPr>
              <a:t>framework</a:t>
            </a: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852BBE40-ABC3-4F4A-B60B-E474C5BF6AD2}"/>
              </a:ext>
            </a:extLst>
          </p:cNvPr>
          <p:cNvPicPr>
            <a:picLocks noChangeAspect="1"/>
          </p:cNvPicPr>
          <p:nvPr/>
        </p:nvPicPr>
        <p:blipFill>
          <a:blip r:embed="rId2"/>
          <a:stretch>
            <a:fillRect/>
          </a:stretch>
        </p:blipFill>
        <p:spPr>
          <a:xfrm>
            <a:off x="4804592" y="1560550"/>
            <a:ext cx="7269962" cy="3985017"/>
          </a:xfrm>
          <a:prstGeom prst="rect">
            <a:avLst/>
          </a:prstGeom>
        </p:spPr>
      </p:pic>
      <p:sp>
        <p:nvSpPr>
          <p:cNvPr id="3" name="Rechthoek 2"/>
          <p:cNvSpPr/>
          <p:nvPr/>
        </p:nvSpPr>
        <p:spPr>
          <a:xfrm>
            <a:off x="5243957" y="5872274"/>
            <a:ext cx="5807359" cy="369332"/>
          </a:xfrm>
          <a:prstGeom prst="rect">
            <a:avLst/>
          </a:prstGeom>
        </p:spPr>
        <p:txBody>
          <a:bodyPr wrap="none">
            <a:spAutoFit/>
          </a:bodyPr>
          <a:lstStyle/>
          <a:p>
            <a:r>
              <a:rPr lang="en-US" dirty="0"/>
              <a:t> J. </a:t>
            </a:r>
            <a:r>
              <a:rPr lang="en-US" dirty="0" err="1"/>
              <a:t>Cairney</a:t>
            </a:r>
            <a:r>
              <a:rPr lang="en-US" dirty="0"/>
              <a:t> et al. J. Developmental Review 33 (2013) 224-238</a:t>
            </a:r>
            <a:endParaRPr lang="nl-NL" dirty="0"/>
          </a:p>
        </p:txBody>
      </p:sp>
    </p:spTree>
    <p:extLst>
      <p:ext uri="{BB962C8B-B14F-4D97-AF65-F5344CB8AC3E}">
        <p14:creationId xmlns:p14="http://schemas.microsoft.com/office/powerpoint/2010/main" val="315879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B483CCD-9EBE-4054-9CF2-40190AFD0F23}"/>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inhoud 3">
            <a:extLst>
              <a:ext uri="{FF2B5EF4-FFF2-40B4-BE49-F238E27FC236}">
                <a16:creationId xmlns:a16="http://schemas.microsoft.com/office/drawing/2014/main" id="{0D8BF1A7-D3BF-47E9-BE87-AE5921924093}"/>
              </a:ext>
            </a:extLst>
          </p:cNvPr>
          <p:cNvSpPr>
            <a:spLocks noGrp="1"/>
          </p:cNvSpPr>
          <p:nvPr>
            <p:ph idx="1"/>
          </p:nvPr>
        </p:nvSpPr>
        <p:spPr>
          <a:xfrm>
            <a:off x="838200" y="1825625"/>
            <a:ext cx="10515600" cy="4775200"/>
          </a:xfrm>
        </p:spPr>
        <p:txBody>
          <a:bodyPr/>
          <a:lstStyle/>
          <a:p>
            <a:pPr marL="0" indent="0">
              <a:buNone/>
            </a:pPr>
            <a:r>
              <a:rPr lang="nl-NL" dirty="0">
                <a:solidFill>
                  <a:schemeClr val="accent2"/>
                </a:solidFill>
              </a:rPr>
              <a:t>Uitgangsvraag 4:</a:t>
            </a:r>
          </a:p>
          <a:p>
            <a:pPr marL="0" indent="0">
              <a:buNone/>
            </a:pPr>
            <a:r>
              <a:rPr lang="nl-NL" dirty="0"/>
              <a:t>Welke behandelingsmethoden kunnen worden gebruikt bij DCD?</a:t>
            </a:r>
          </a:p>
          <a:p>
            <a:r>
              <a:rPr lang="nl-NL" dirty="0"/>
              <a:t>Algemene uitgangspunten</a:t>
            </a:r>
          </a:p>
          <a:p>
            <a:r>
              <a:rPr lang="nl-NL" dirty="0"/>
              <a:t>Welke </a:t>
            </a:r>
            <a:r>
              <a:rPr lang="nl-NL" dirty="0" err="1"/>
              <a:t>actviteiten</a:t>
            </a:r>
            <a:r>
              <a:rPr lang="nl-NL" dirty="0"/>
              <a:t>- en participatiegerichte behandelingen</a:t>
            </a:r>
          </a:p>
          <a:p>
            <a:r>
              <a:rPr lang="nl-NL" dirty="0"/>
              <a:t>Bij schrijfproblemen</a:t>
            </a:r>
          </a:p>
          <a:p>
            <a:r>
              <a:rPr lang="nl-NL" dirty="0"/>
              <a:t>Groepsbehandeling</a:t>
            </a:r>
          </a:p>
          <a:p>
            <a:r>
              <a:rPr lang="nl-NL" dirty="0"/>
              <a:t>Omgevingsfactoren</a:t>
            </a:r>
          </a:p>
          <a:p>
            <a:r>
              <a:rPr lang="nl-NL" dirty="0"/>
              <a:t>Somatische interventies</a:t>
            </a:r>
          </a:p>
          <a:p>
            <a:r>
              <a:rPr lang="nl-NL" dirty="0"/>
              <a:t>Hoe monitoren en evalueren</a:t>
            </a:r>
          </a:p>
          <a:p>
            <a:endParaRPr lang="nl-NL" dirty="0"/>
          </a:p>
        </p:txBody>
      </p:sp>
    </p:spTree>
    <p:extLst>
      <p:ext uri="{BB962C8B-B14F-4D97-AF65-F5344CB8AC3E}">
        <p14:creationId xmlns:p14="http://schemas.microsoft.com/office/powerpoint/2010/main" val="243176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el 10">
            <a:extLst>
              <a:ext uri="{FF2B5EF4-FFF2-40B4-BE49-F238E27FC236}">
                <a16:creationId xmlns:a16="http://schemas.microsoft.com/office/drawing/2014/main" id="{5295E52C-8911-4269-99AF-36306A6033A4}"/>
              </a:ext>
            </a:extLst>
          </p:cNvPr>
          <p:cNvSpPr>
            <a:spLocks noGrp="1"/>
          </p:cNvSpPr>
          <p:nvPr>
            <p:ph type="title"/>
          </p:nvPr>
        </p:nvSpPr>
        <p:spPr>
          <a:xfrm>
            <a:off x="388620" y="742951"/>
            <a:ext cx="4137660"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Flowchart </a:t>
            </a:r>
            <a:r>
              <a:rPr lang="en-US" sz="4800" b="1" kern="1200" dirty="0" err="1">
                <a:solidFill>
                  <a:srgbClr val="FFFFFF"/>
                </a:solidFill>
                <a:latin typeface="+mj-lt"/>
                <a:ea typeface="+mj-ea"/>
                <a:cs typeface="+mj-cs"/>
              </a:rPr>
              <a:t>Behandeling</a:t>
            </a:r>
            <a:br>
              <a:rPr lang="en-US" sz="41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335" y="0"/>
            <a:ext cx="4790794" cy="6633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7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B483CCD-9EBE-4054-9CF2-40190AFD0F23}"/>
              </a:ext>
            </a:extLst>
          </p:cNvPr>
          <p:cNvGraphicFramePr/>
          <p:nvPr>
            <p:extLst>
              <p:ext uri="{D42A27DB-BD31-4B8C-83A1-F6EECF244321}">
                <p14:modId xmlns:p14="http://schemas.microsoft.com/office/powerpoint/2010/main" val="1183634643"/>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inhoud 3">
            <a:extLst>
              <a:ext uri="{FF2B5EF4-FFF2-40B4-BE49-F238E27FC236}">
                <a16:creationId xmlns:a16="http://schemas.microsoft.com/office/drawing/2014/main" id="{0D8BF1A7-D3BF-47E9-BE87-AE5921924093}"/>
              </a:ext>
            </a:extLst>
          </p:cNvPr>
          <p:cNvSpPr>
            <a:spLocks noGrp="1"/>
          </p:cNvSpPr>
          <p:nvPr>
            <p:ph idx="1"/>
          </p:nvPr>
        </p:nvSpPr>
        <p:spPr>
          <a:xfrm>
            <a:off x="838200" y="1825625"/>
            <a:ext cx="10515600" cy="4775200"/>
          </a:xfrm>
        </p:spPr>
        <p:txBody>
          <a:bodyPr>
            <a:normAutofit/>
          </a:bodyPr>
          <a:lstStyle/>
          <a:p>
            <a:pPr marL="0" indent="0">
              <a:buNone/>
            </a:pPr>
            <a:r>
              <a:rPr lang="nl-NL" dirty="0">
                <a:solidFill>
                  <a:schemeClr val="accent2"/>
                </a:solidFill>
              </a:rPr>
              <a:t>Uitgangsvraag 5:</a:t>
            </a:r>
          </a:p>
          <a:p>
            <a:pPr marL="0" indent="0">
              <a:buNone/>
            </a:pPr>
            <a:r>
              <a:rPr lang="nl-NL" dirty="0"/>
              <a:t>Wat is het effect van ouderparticipatie in het behandeltraject van kinderen met DCD en welke vorm van ouderparticipatie heeft de voorkeur? </a:t>
            </a:r>
          </a:p>
          <a:p>
            <a:pPr marL="0" indent="0">
              <a:buNone/>
            </a:pPr>
            <a:endParaRPr lang="nl-NL" dirty="0"/>
          </a:p>
          <a:p>
            <a:r>
              <a:rPr lang="nl-NL" dirty="0">
                <a:solidFill>
                  <a:schemeClr val="accent2"/>
                </a:solidFill>
              </a:rPr>
              <a:t>Literatuursearch</a:t>
            </a:r>
          </a:p>
          <a:p>
            <a:r>
              <a:rPr lang="nl-NL" dirty="0">
                <a:solidFill>
                  <a:schemeClr val="accent2"/>
                </a:solidFill>
              </a:rPr>
              <a:t>Expert opinion</a:t>
            </a:r>
          </a:p>
        </p:txBody>
      </p:sp>
    </p:spTree>
    <p:extLst>
      <p:ext uri="{BB962C8B-B14F-4D97-AF65-F5344CB8AC3E}">
        <p14:creationId xmlns:p14="http://schemas.microsoft.com/office/powerpoint/2010/main" val="217111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DD063-CAE6-4328-94D3-D3D5671861AD}"/>
              </a:ext>
            </a:extLst>
          </p:cNvPr>
          <p:cNvSpPr>
            <a:spLocks noGrp="1"/>
          </p:cNvSpPr>
          <p:nvPr>
            <p:ph type="title"/>
          </p:nvPr>
        </p:nvSpPr>
        <p:spPr/>
        <p:txBody>
          <a:bodyPr>
            <a:normAutofit/>
          </a:bodyPr>
          <a:lstStyle/>
          <a:p>
            <a:r>
              <a:rPr lang="nl-NL" sz="2000" b="1" dirty="0">
                <a:solidFill>
                  <a:srgbClr val="000000"/>
                </a:solidFill>
                <a:latin typeface="+mn-lt"/>
              </a:rPr>
              <a:t>Deze dia’s zijn opgesteld in april 2019 met de meest recente informatie over de Nederlandse richtlijn voor diagnostiek en behandeling van kinderen, adolescenten en volwassenen met </a:t>
            </a:r>
            <a:r>
              <a:rPr lang="nl-NL" sz="2000" b="1" dirty="0" err="1">
                <a:solidFill>
                  <a:srgbClr val="000000"/>
                </a:solidFill>
                <a:latin typeface="+mn-lt"/>
              </a:rPr>
              <a:t>Developmental</a:t>
            </a:r>
            <a:r>
              <a:rPr lang="nl-NL" sz="2000" b="1" dirty="0">
                <a:solidFill>
                  <a:srgbClr val="000000"/>
                </a:solidFill>
                <a:latin typeface="+mn-lt"/>
              </a:rPr>
              <a:t> </a:t>
            </a:r>
            <a:r>
              <a:rPr lang="nl-NL" sz="2000" b="1" dirty="0" err="1">
                <a:solidFill>
                  <a:srgbClr val="000000"/>
                </a:solidFill>
                <a:latin typeface="+mn-lt"/>
              </a:rPr>
              <a:t>Coordination</a:t>
            </a:r>
            <a:r>
              <a:rPr lang="nl-NL" sz="2000" b="1" dirty="0">
                <a:solidFill>
                  <a:srgbClr val="000000"/>
                </a:solidFill>
                <a:latin typeface="+mn-lt"/>
              </a:rPr>
              <a:t> Disorder (DCD). </a:t>
            </a:r>
            <a:br>
              <a:rPr lang="nl-NL" sz="1600" dirty="0">
                <a:latin typeface="Times New Roman" panose="02020603050405020304" pitchFamily="18" charset="0"/>
                <a:ea typeface="Times New Roman" panose="02020603050405020304" pitchFamily="18" charset="0"/>
              </a:rPr>
            </a:br>
            <a:endParaRPr lang="nl-NL" sz="1600" dirty="0"/>
          </a:p>
        </p:txBody>
      </p:sp>
      <p:sp>
        <p:nvSpPr>
          <p:cNvPr id="3" name="Tijdelijke aanduiding voor inhoud 2">
            <a:extLst>
              <a:ext uri="{FF2B5EF4-FFF2-40B4-BE49-F238E27FC236}">
                <a16:creationId xmlns:a16="http://schemas.microsoft.com/office/drawing/2014/main" id="{FBDB4177-9118-4CEF-A162-EB02A75B47F3}"/>
              </a:ext>
            </a:extLst>
          </p:cNvPr>
          <p:cNvSpPr>
            <a:spLocks noGrp="1"/>
          </p:cNvSpPr>
          <p:nvPr>
            <p:ph idx="1"/>
          </p:nvPr>
        </p:nvSpPr>
        <p:spPr/>
        <p:txBody>
          <a:bodyPr>
            <a:normAutofit fontScale="62500" lnSpcReduction="20000"/>
          </a:bodyPr>
          <a:lstStyle/>
          <a:p>
            <a:pPr marL="0" indent="0">
              <a:spcBef>
                <a:spcPts val="600"/>
              </a:spcBef>
              <a:spcAft>
                <a:spcPts val="0"/>
              </a:spcAft>
              <a:buNone/>
            </a:pPr>
            <a:r>
              <a:rPr lang="nl-NL" dirty="0">
                <a:latin typeface="Times New Roman" panose="02020603050405020304" pitchFamily="18" charset="0"/>
                <a:ea typeface="Times New Roman" panose="02020603050405020304" pitchFamily="18" charset="0"/>
              </a:rPr>
              <a:t> </a:t>
            </a:r>
          </a:p>
          <a:p>
            <a:pPr>
              <a:spcBef>
                <a:spcPts val="600"/>
              </a:spcBef>
              <a:spcAft>
                <a:spcPts val="0"/>
              </a:spcAft>
            </a:pPr>
            <a:r>
              <a:rPr lang="nl-NL" b="1" dirty="0">
                <a:solidFill>
                  <a:srgbClr val="000000"/>
                </a:solidFill>
              </a:rPr>
              <a:t>Over deze presentatie:</a:t>
            </a:r>
            <a:endParaRPr lang="nl-NL" dirty="0">
              <a:ea typeface="Times New Roman" panose="02020603050405020304" pitchFamily="18" charset="0"/>
            </a:endParaRPr>
          </a:p>
          <a:p>
            <a:r>
              <a:rPr lang="nl-NL" dirty="0">
                <a:solidFill>
                  <a:srgbClr val="000000"/>
                </a:solidFill>
              </a:rPr>
              <a:t>Deze presentatie is opgesteld om u te helpen aandacht te vragen voor de Nederlandse richtlijn voor diagnostiek en behandeling van kinderen, adolescenten en volwassenen met </a:t>
            </a:r>
            <a:r>
              <a:rPr lang="nl-NL" dirty="0" err="1">
                <a:solidFill>
                  <a:srgbClr val="000000"/>
                </a:solidFill>
              </a:rPr>
              <a:t>Developmental</a:t>
            </a:r>
            <a:r>
              <a:rPr lang="nl-NL" dirty="0">
                <a:solidFill>
                  <a:srgbClr val="000000"/>
                </a:solidFill>
              </a:rPr>
              <a:t> </a:t>
            </a:r>
            <a:r>
              <a:rPr lang="nl-NL" dirty="0" err="1">
                <a:solidFill>
                  <a:srgbClr val="000000"/>
                </a:solidFill>
              </a:rPr>
              <a:t>Coordination</a:t>
            </a:r>
            <a:r>
              <a:rPr lang="nl-NL" dirty="0">
                <a:solidFill>
                  <a:srgbClr val="000000"/>
                </a:solidFill>
              </a:rPr>
              <a:t> Disorder (DCD). De richtlijn is geschreven voor alle zorg- en onderwijsprofessionals die betrokken kunnen zijn bij het signaleren van motorische problematiek bij kinderen bij wie er mogelijk sprake is van DCD. Ook is de richtlijn bedoeld voor alle zorgprofessionals die betrokken zijn bij het vaststellen en behandelen van DCD bij kinderen, adolescenten en volwassenen, zowel in de eerste als in de tweede lijn.</a:t>
            </a:r>
            <a:endParaRPr lang="nl-NL" dirty="0">
              <a:ea typeface="Times New Roman" panose="02020603050405020304" pitchFamily="18" charset="0"/>
            </a:endParaRPr>
          </a:p>
          <a:p>
            <a:pPr>
              <a:spcBef>
                <a:spcPts val="600"/>
              </a:spcBef>
              <a:spcAft>
                <a:spcPts val="0"/>
              </a:spcAft>
            </a:pPr>
            <a:r>
              <a:rPr lang="nl-NL" dirty="0">
                <a:solidFill>
                  <a:srgbClr val="000000"/>
                </a:solidFill>
              </a:rPr>
              <a:t>De richtlijn is beschikbaar op de richtlijnendatabase via de volgende link: </a:t>
            </a:r>
            <a:r>
              <a:rPr lang="nl-NL" dirty="0">
                <a:hlinkClick r:id="rId2"/>
              </a:rPr>
              <a:t>https://richtlijnendatabase.nl/richtlijn/developmental_coordination_disorder_dcd/startpagina_-_developmental_coordination_disorder_dcd.html</a:t>
            </a:r>
            <a:endParaRPr lang="nl-NL" dirty="0">
              <a:ea typeface="Times New Roman" panose="02020603050405020304" pitchFamily="18" charset="0"/>
            </a:endParaRPr>
          </a:p>
          <a:p>
            <a:pPr>
              <a:spcBef>
                <a:spcPts val="600"/>
              </a:spcBef>
              <a:spcAft>
                <a:spcPts val="0"/>
              </a:spcAft>
            </a:pPr>
            <a:r>
              <a:rPr lang="nl-NL" dirty="0">
                <a:solidFill>
                  <a:srgbClr val="000000"/>
                </a:solidFill>
              </a:rPr>
              <a:t>In de richtlijnendatabase kunt u een uitdraai maken van alle aanbevelingen in de richtlijn. Wellicht wilt u een kopie van de aanbevelingen printen voor gebruik tijdens uw presentatie, of de richtlijn op de richtlijnendatabase bezoeken tijdens uw presentatie (zie bovenstaande link). U kunt uw eigen logo aan de presentatie toevoegen. Voel u vrij om de presentatie aan te passen of uit te breiden. </a:t>
            </a:r>
            <a:endParaRPr lang="nl-NL" dirty="0">
              <a:ea typeface="Times New Roman" panose="02020603050405020304" pitchFamily="18" charset="0"/>
            </a:endParaRPr>
          </a:p>
          <a:p>
            <a:pPr>
              <a:spcBef>
                <a:spcPts val="600"/>
              </a:spcBef>
              <a:spcAft>
                <a:spcPts val="0"/>
              </a:spcAft>
            </a:pPr>
            <a:br>
              <a:rPr lang="en-GB" dirty="0">
                <a:solidFill>
                  <a:srgbClr val="000000"/>
                </a:solidFill>
              </a:rPr>
            </a:br>
            <a:r>
              <a:rPr lang="nl-NL" b="1" dirty="0">
                <a:solidFill>
                  <a:srgbClr val="000000"/>
                </a:solidFill>
              </a:rPr>
              <a:t>Disclaimer</a:t>
            </a:r>
            <a:r>
              <a:rPr lang="nl-NL" dirty="0">
                <a:solidFill>
                  <a:srgbClr val="000000"/>
                </a:solidFill>
              </a:rPr>
              <a:t> </a:t>
            </a:r>
            <a:endParaRPr lang="nl-NL" dirty="0">
              <a:ea typeface="Times New Roman" panose="02020603050405020304" pitchFamily="18" charset="0"/>
            </a:endParaRPr>
          </a:p>
          <a:p>
            <a:pPr>
              <a:spcBef>
                <a:spcPts val="600"/>
              </a:spcBef>
              <a:spcAft>
                <a:spcPts val="0"/>
              </a:spcAft>
            </a:pPr>
            <a:r>
              <a:rPr lang="nl-NL" dirty="0">
                <a:solidFill>
                  <a:srgbClr val="000000"/>
                </a:solidFill>
              </a:rPr>
              <a:t>Deze diapresentatie is een implementatie tool en dient gebruikt te worden naast de gepubliceerde richtlijn. Deze informatie vervangt niet de richtlijn zelf.</a:t>
            </a:r>
          </a:p>
          <a:p>
            <a:pPr>
              <a:spcBef>
                <a:spcPts val="600"/>
              </a:spcBef>
              <a:spcAft>
                <a:spcPts val="0"/>
              </a:spcAft>
            </a:pPr>
            <a:endParaRPr lang="nl-NL" dirty="0">
              <a:latin typeface="Times New Roman" panose="02020603050405020304" pitchFamily="18" charset="0"/>
              <a:ea typeface="Times New Roman" panose="02020603050405020304" pitchFamily="18" charset="0"/>
            </a:endParaRPr>
          </a:p>
          <a:p>
            <a:pPr>
              <a:spcAft>
                <a:spcPts val="0"/>
              </a:spcAft>
            </a:pP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nl-NL" sz="2400" dirty="0">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25049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el 10">
            <a:extLst>
              <a:ext uri="{FF2B5EF4-FFF2-40B4-BE49-F238E27FC236}">
                <a16:creationId xmlns:a16="http://schemas.microsoft.com/office/drawing/2014/main" id="{5295E52C-8911-4269-99AF-36306A6033A4}"/>
              </a:ext>
            </a:extLst>
          </p:cNvPr>
          <p:cNvSpPr>
            <a:spLocks noGrp="1"/>
          </p:cNvSpPr>
          <p:nvPr>
            <p:ph type="title"/>
          </p:nvPr>
        </p:nvSpPr>
        <p:spPr>
          <a:xfrm>
            <a:off x="388620" y="742951"/>
            <a:ext cx="4137660" cy="4962524"/>
          </a:xfrm>
        </p:spPr>
        <p:txBody>
          <a:bodyPr vert="horz" lIns="91440" tIns="45720" rIns="91440" bIns="45720" rtlCol="0" anchor="ctr">
            <a:normAutofit/>
          </a:bodyPr>
          <a:lstStyle/>
          <a:p>
            <a:pPr algn="ctr"/>
            <a:r>
              <a:rPr lang="en-US" sz="4800" b="1" kern="1200" dirty="0" err="1">
                <a:solidFill>
                  <a:srgbClr val="FFFFFF"/>
                </a:solidFill>
                <a:latin typeface="+mj-lt"/>
                <a:ea typeface="+mj-ea"/>
                <a:cs typeface="+mj-cs"/>
              </a:rPr>
              <a:t>Literatuur</a:t>
            </a:r>
            <a:r>
              <a:rPr lang="en-US" sz="4800" b="1" kern="1200" dirty="0">
                <a:solidFill>
                  <a:srgbClr val="FFFFFF"/>
                </a:solidFill>
                <a:latin typeface="+mj-lt"/>
                <a:ea typeface="+mj-ea"/>
                <a:cs typeface="+mj-cs"/>
              </a:rPr>
              <a:t> search </a:t>
            </a:r>
            <a:br>
              <a:rPr lang="en-US" sz="4800" b="1" kern="1200" dirty="0">
                <a:solidFill>
                  <a:srgbClr val="FFFFFF"/>
                </a:solidFill>
                <a:latin typeface="+mj-lt"/>
                <a:ea typeface="+mj-ea"/>
                <a:cs typeface="+mj-cs"/>
              </a:rPr>
            </a:br>
            <a:r>
              <a:rPr lang="en-US" sz="4800" b="1" kern="1200" dirty="0" err="1">
                <a:solidFill>
                  <a:srgbClr val="FFFFFF"/>
                </a:solidFill>
                <a:latin typeface="+mj-lt"/>
                <a:ea typeface="+mj-ea"/>
                <a:cs typeface="+mj-cs"/>
              </a:rPr>
              <a:t>ouder</a:t>
            </a:r>
            <a:br>
              <a:rPr lang="en-US" sz="4800" b="1" kern="1200" dirty="0">
                <a:solidFill>
                  <a:srgbClr val="FFFFFF"/>
                </a:solidFill>
                <a:latin typeface="+mj-lt"/>
                <a:ea typeface="+mj-ea"/>
                <a:cs typeface="+mj-cs"/>
              </a:rPr>
            </a:br>
            <a:r>
              <a:rPr lang="en-US" sz="4800" b="1" kern="1200" dirty="0" err="1">
                <a:solidFill>
                  <a:srgbClr val="FFFFFF"/>
                </a:solidFill>
                <a:latin typeface="+mj-lt"/>
                <a:ea typeface="+mj-ea"/>
                <a:cs typeface="+mj-cs"/>
              </a:rPr>
              <a:t>participatie</a:t>
            </a:r>
            <a:br>
              <a:rPr lang="en-US" sz="41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9" name="Tekstvak 8">
            <a:extLst>
              <a:ext uri="{FF2B5EF4-FFF2-40B4-BE49-F238E27FC236}">
                <a16:creationId xmlns:a16="http://schemas.microsoft.com/office/drawing/2014/main" id="{3DF3803E-B9B1-43D7-9AB8-C96D1FEFD12F}"/>
              </a:ext>
            </a:extLst>
          </p:cNvPr>
          <p:cNvSpPr txBox="1"/>
          <p:nvPr/>
        </p:nvSpPr>
        <p:spPr>
          <a:xfrm>
            <a:off x="5116286" y="397329"/>
            <a:ext cx="5633357" cy="7848302"/>
          </a:xfrm>
          <a:prstGeom prst="rect">
            <a:avLst/>
          </a:prstGeom>
          <a:noFill/>
        </p:spPr>
        <p:txBody>
          <a:bodyPr wrap="square" rtlCol="0">
            <a:spAutoFit/>
          </a:bodyPr>
          <a:lstStyle/>
          <a:p>
            <a:r>
              <a:rPr lang="nl-NL" sz="2800" dirty="0">
                <a:solidFill>
                  <a:schemeClr val="accent2"/>
                </a:solidFill>
              </a:rPr>
              <a:t>Aantal complicerende factoren</a:t>
            </a:r>
          </a:p>
          <a:p>
            <a:endParaRPr lang="nl-NL" sz="2800" dirty="0"/>
          </a:p>
          <a:p>
            <a:r>
              <a:rPr lang="nl-NL" sz="2800" dirty="0">
                <a:solidFill>
                  <a:schemeClr val="accent2"/>
                </a:solidFill>
              </a:rPr>
              <a:t>Zwak bewijs</a:t>
            </a:r>
          </a:p>
          <a:p>
            <a:pPr marL="457200" indent="-457200">
              <a:buFontTx/>
              <a:buChar char="-"/>
            </a:pPr>
            <a:r>
              <a:rPr lang="nl-NL" sz="2800" dirty="0"/>
              <a:t>Verbeteren kennisniveau en tevredenheid</a:t>
            </a:r>
          </a:p>
          <a:p>
            <a:pPr marL="457200" indent="-457200">
              <a:buFontTx/>
              <a:buChar char="-"/>
            </a:pPr>
            <a:r>
              <a:rPr lang="nl-NL" sz="2800" dirty="0"/>
              <a:t>Ouders en leerkrachten kunnen ingezet worden om motorische prestaties van kinderen te verbeteren</a:t>
            </a:r>
          </a:p>
          <a:p>
            <a:pPr marL="457200" indent="-457200">
              <a:buFontTx/>
              <a:buChar char="-"/>
            </a:pPr>
            <a:r>
              <a:rPr lang="nl-NL" sz="2800" dirty="0"/>
              <a:t>Positief effect op ‘bevorderen cognitieve groei’ </a:t>
            </a:r>
          </a:p>
          <a:p>
            <a:pPr marL="457200" indent="-457200">
              <a:buFontTx/>
              <a:buChar char="-"/>
            </a:pPr>
            <a:endParaRPr lang="nl-NL" sz="2800" dirty="0"/>
          </a:p>
          <a:p>
            <a:r>
              <a:rPr lang="nl-NL" sz="2800" dirty="0">
                <a:solidFill>
                  <a:schemeClr val="accent2"/>
                </a:solidFill>
              </a:rPr>
              <a:t>Geen harde conclusies mogelijk </a:t>
            </a:r>
            <a:r>
              <a:rPr lang="nl-NL" sz="2800" dirty="0" err="1">
                <a:solidFill>
                  <a:schemeClr val="accent2"/>
                </a:solidFill>
              </a:rPr>
              <a:t>obv</a:t>
            </a:r>
            <a:r>
              <a:rPr lang="nl-NL" sz="2800" dirty="0">
                <a:solidFill>
                  <a:schemeClr val="accent2"/>
                </a:solidFill>
              </a:rPr>
              <a:t> literatuur</a:t>
            </a:r>
          </a:p>
          <a:p>
            <a:endParaRPr lang="nl-NL" sz="2800" dirty="0"/>
          </a:p>
          <a:p>
            <a:endParaRPr lang="nl-NL" sz="2800" dirty="0"/>
          </a:p>
          <a:p>
            <a:endParaRPr lang="nl-NL" sz="2800" dirty="0"/>
          </a:p>
          <a:p>
            <a:endParaRPr lang="nl-NL" sz="2800" dirty="0"/>
          </a:p>
        </p:txBody>
      </p:sp>
    </p:spTree>
    <p:extLst>
      <p:ext uri="{BB962C8B-B14F-4D97-AF65-F5344CB8AC3E}">
        <p14:creationId xmlns:p14="http://schemas.microsoft.com/office/powerpoint/2010/main" val="36580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el 10">
            <a:extLst>
              <a:ext uri="{FF2B5EF4-FFF2-40B4-BE49-F238E27FC236}">
                <a16:creationId xmlns:a16="http://schemas.microsoft.com/office/drawing/2014/main" id="{5295E52C-8911-4269-99AF-36306A6033A4}"/>
              </a:ext>
            </a:extLst>
          </p:cNvPr>
          <p:cNvSpPr>
            <a:spLocks noGrp="1"/>
          </p:cNvSpPr>
          <p:nvPr>
            <p:ph type="title"/>
          </p:nvPr>
        </p:nvSpPr>
        <p:spPr>
          <a:xfrm>
            <a:off x="388620" y="742951"/>
            <a:ext cx="4137660" cy="4962524"/>
          </a:xfrm>
        </p:spPr>
        <p:txBody>
          <a:bodyPr vert="horz" lIns="91440" tIns="45720" rIns="91440" bIns="45720" rtlCol="0" anchor="ctr">
            <a:normAutofit/>
          </a:bodyPr>
          <a:lstStyle/>
          <a:p>
            <a:pPr algn="ctr"/>
            <a:r>
              <a:rPr lang="en-US" sz="4800" b="1" kern="1200" dirty="0" err="1">
                <a:solidFill>
                  <a:srgbClr val="FFFFFF"/>
                </a:solidFill>
                <a:latin typeface="+mj-lt"/>
                <a:ea typeface="+mj-ea"/>
                <a:cs typeface="+mj-cs"/>
              </a:rPr>
              <a:t>Ouder</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participatie</a:t>
            </a:r>
            <a:r>
              <a:rPr lang="en-US" sz="4800" b="1" kern="1200" dirty="0">
                <a:solidFill>
                  <a:srgbClr val="FFFFFF"/>
                </a:solidFill>
                <a:latin typeface="+mj-lt"/>
                <a:ea typeface="+mj-ea"/>
                <a:cs typeface="+mj-cs"/>
              </a:rPr>
              <a:t> expert </a:t>
            </a:r>
            <a:br>
              <a:rPr lang="en-US" sz="4800" b="1" kern="1200" dirty="0">
                <a:solidFill>
                  <a:srgbClr val="FFFFFF"/>
                </a:solidFill>
                <a:latin typeface="+mj-lt"/>
                <a:ea typeface="+mj-ea"/>
                <a:cs typeface="+mj-cs"/>
              </a:rPr>
            </a:br>
            <a:r>
              <a:rPr lang="en-US" sz="4800" b="1" kern="1200" dirty="0">
                <a:solidFill>
                  <a:srgbClr val="FFFFFF"/>
                </a:solidFill>
                <a:latin typeface="+mj-lt"/>
                <a:ea typeface="+mj-ea"/>
                <a:cs typeface="+mj-cs"/>
              </a:rPr>
              <a:t>opinion</a:t>
            </a:r>
            <a:br>
              <a:rPr lang="en-US" sz="41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pic>
        <p:nvPicPr>
          <p:cNvPr id="2" name="Afbeelding 1">
            <a:extLst>
              <a:ext uri="{FF2B5EF4-FFF2-40B4-BE49-F238E27FC236}">
                <a16:creationId xmlns:a16="http://schemas.microsoft.com/office/drawing/2014/main" id="{CD3128A0-1AC0-4D0E-A1B3-F0ADBE59ABC1}"/>
              </a:ext>
            </a:extLst>
          </p:cNvPr>
          <p:cNvPicPr>
            <a:picLocks noChangeAspect="1"/>
          </p:cNvPicPr>
          <p:nvPr/>
        </p:nvPicPr>
        <p:blipFill>
          <a:blip r:embed="rId2"/>
          <a:stretch>
            <a:fillRect/>
          </a:stretch>
        </p:blipFill>
        <p:spPr>
          <a:xfrm>
            <a:off x="5175765" y="1626209"/>
            <a:ext cx="5269077" cy="3550031"/>
          </a:xfrm>
          <a:prstGeom prst="rect">
            <a:avLst/>
          </a:prstGeom>
        </p:spPr>
      </p:pic>
      <p:sp>
        <p:nvSpPr>
          <p:cNvPr id="3" name="Tekstvak 2">
            <a:extLst>
              <a:ext uri="{FF2B5EF4-FFF2-40B4-BE49-F238E27FC236}">
                <a16:creationId xmlns:a16="http://schemas.microsoft.com/office/drawing/2014/main" id="{2A4B056A-A024-4F9C-908D-A1B9E442F19A}"/>
              </a:ext>
            </a:extLst>
          </p:cNvPr>
          <p:cNvSpPr txBox="1"/>
          <p:nvPr/>
        </p:nvSpPr>
        <p:spPr>
          <a:xfrm>
            <a:off x="5274129" y="450563"/>
            <a:ext cx="4512128" cy="584775"/>
          </a:xfrm>
          <a:prstGeom prst="rect">
            <a:avLst/>
          </a:prstGeom>
          <a:noFill/>
        </p:spPr>
        <p:txBody>
          <a:bodyPr wrap="square" rtlCol="0">
            <a:spAutoFit/>
          </a:bodyPr>
          <a:lstStyle/>
          <a:p>
            <a:r>
              <a:rPr lang="nl-NL" sz="3200" dirty="0"/>
              <a:t>Participatieladder</a:t>
            </a:r>
          </a:p>
        </p:txBody>
      </p:sp>
      <p:sp>
        <p:nvSpPr>
          <p:cNvPr id="4" name="Rechthoek 3"/>
          <p:cNvSpPr/>
          <p:nvPr/>
        </p:nvSpPr>
        <p:spPr>
          <a:xfrm>
            <a:off x="5444619" y="5488072"/>
            <a:ext cx="1517916" cy="369332"/>
          </a:xfrm>
          <a:prstGeom prst="rect">
            <a:avLst/>
          </a:prstGeom>
        </p:spPr>
        <p:txBody>
          <a:bodyPr wrap="none">
            <a:spAutoFit/>
          </a:bodyPr>
          <a:lstStyle/>
          <a:p>
            <a:r>
              <a:rPr lang="nl-NL" dirty="0"/>
              <a:t>Ketelaar, 2015</a:t>
            </a:r>
          </a:p>
        </p:txBody>
      </p:sp>
    </p:spTree>
    <p:extLst>
      <p:ext uri="{BB962C8B-B14F-4D97-AF65-F5344CB8AC3E}">
        <p14:creationId xmlns:p14="http://schemas.microsoft.com/office/powerpoint/2010/main" val="124747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B483CCD-9EBE-4054-9CF2-40190AFD0F23}"/>
              </a:ext>
            </a:extLst>
          </p:cNvPr>
          <p:cNvGraphicFramePr/>
          <p:nvPr>
            <p:extLst>
              <p:ext uri="{D42A27DB-BD31-4B8C-83A1-F6EECF244321}">
                <p14:modId xmlns:p14="http://schemas.microsoft.com/office/powerpoint/2010/main" val="262538766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inhoud 3">
            <a:extLst>
              <a:ext uri="{FF2B5EF4-FFF2-40B4-BE49-F238E27FC236}">
                <a16:creationId xmlns:a16="http://schemas.microsoft.com/office/drawing/2014/main" id="{0D8BF1A7-D3BF-47E9-BE87-AE5921924093}"/>
              </a:ext>
            </a:extLst>
          </p:cNvPr>
          <p:cNvSpPr>
            <a:spLocks noGrp="1"/>
          </p:cNvSpPr>
          <p:nvPr>
            <p:ph idx="1"/>
          </p:nvPr>
        </p:nvSpPr>
        <p:spPr>
          <a:xfrm>
            <a:off x="838200" y="1825625"/>
            <a:ext cx="10515600" cy="4775200"/>
          </a:xfrm>
        </p:spPr>
        <p:txBody>
          <a:bodyPr>
            <a:normAutofit/>
          </a:bodyPr>
          <a:lstStyle/>
          <a:p>
            <a:pPr marL="0" indent="0">
              <a:buNone/>
            </a:pPr>
            <a:r>
              <a:rPr lang="nl-NL" dirty="0">
                <a:solidFill>
                  <a:schemeClr val="accent2"/>
                </a:solidFill>
              </a:rPr>
              <a:t>Uitgangsvraag 6:</a:t>
            </a:r>
          </a:p>
          <a:p>
            <a:pPr marL="0" indent="0">
              <a:buNone/>
            </a:pPr>
            <a:r>
              <a:rPr lang="nl-NL" dirty="0"/>
              <a:t>Wat is het effect van Ketenzorg op de efficiëntie en de effectiviteit van de behandeling van kinderen met DCD? Hoe kan ketenzorg voor kinderen met DCD op basis daarvan worden vormgegeven? </a:t>
            </a:r>
          </a:p>
          <a:p>
            <a:pPr marL="0" indent="0">
              <a:buNone/>
            </a:pPr>
            <a:endParaRPr lang="nl-NL" dirty="0">
              <a:solidFill>
                <a:schemeClr val="accent2"/>
              </a:solidFill>
            </a:endParaRPr>
          </a:p>
          <a:p>
            <a:pPr marL="0" indent="0">
              <a:buNone/>
            </a:pPr>
            <a:r>
              <a:rPr lang="nl-NL" dirty="0">
                <a:solidFill>
                  <a:schemeClr val="accent2"/>
                </a:solidFill>
              </a:rPr>
              <a:t>Expert opinion</a:t>
            </a:r>
            <a:endParaRPr lang="nl-NL" dirty="0"/>
          </a:p>
        </p:txBody>
      </p:sp>
    </p:spTree>
    <p:extLst>
      <p:ext uri="{BB962C8B-B14F-4D97-AF65-F5344CB8AC3E}">
        <p14:creationId xmlns:p14="http://schemas.microsoft.com/office/powerpoint/2010/main" val="2886824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el 10">
            <a:extLst>
              <a:ext uri="{FF2B5EF4-FFF2-40B4-BE49-F238E27FC236}">
                <a16:creationId xmlns:a16="http://schemas.microsoft.com/office/drawing/2014/main" id="{5295E52C-8911-4269-99AF-36306A6033A4}"/>
              </a:ext>
            </a:extLst>
          </p:cNvPr>
          <p:cNvSpPr>
            <a:spLocks noGrp="1"/>
          </p:cNvSpPr>
          <p:nvPr>
            <p:ph type="title"/>
          </p:nvPr>
        </p:nvSpPr>
        <p:spPr>
          <a:xfrm>
            <a:off x="388620" y="742951"/>
            <a:ext cx="4137660" cy="4962524"/>
          </a:xfrm>
        </p:spPr>
        <p:txBody>
          <a:bodyPr vert="horz" lIns="91440" tIns="45720" rIns="91440" bIns="45720" rtlCol="0" anchor="ctr">
            <a:normAutofit/>
          </a:bodyPr>
          <a:lstStyle/>
          <a:p>
            <a:pPr algn="ctr"/>
            <a:r>
              <a:rPr lang="en-US" sz="4800" b="1" kern="1200" dirty="0" err="1">
                <a:solidFill>
                  <a:srgbClr val="FFFFFF"/>
                </a:solidFill>
                <a:latin typeface="+mj-lt"/>
                <a:ea typeface="+mj-ea"/>
                <a:cs typeface="+mj-cs"/>
              </a:rPr>
              <a:t>Ketenzorg</a:t>
            </a:r>
            <a:br>
              <a:rPr lang="en-US" sz="4100" kern="1200" dirty="0">
                <a:solidFill>
                  <a:srgbClr val="FFFFFF"/>
                </a:solidFill>
                <a:latin typeface="+mj-lt"/>
                <a:ea typeface="+mj-ea"/>
                <a:cs typeface="+mj-cs"/>
              </a:rPr>
            </a:br>
            <a:r>
              <a:rPr lang="nl-NL" sz="3200" dirty="0">
                <a:solidFill>
                  <a:srgbClr val="FFFFFF"/>
                </a:solidFill>
              </a:rPr>
              <a:t>Oproep tot vorming regionale netwerken</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397" y="1006609"/>
            <a:ext cx="7098475" cy="464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80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el 10">
            <a:extLst>
              <a:ext uri="{FF2B5EF4-FFF2-40B4-BE49-F238E27FC236}">
                <a16:creationId xmlns:a16="http://schemas.microsoft.com/office/drawing/2014/main" id="{5295E52C-8911-4269-99AF-36306A6033A4}"/>
              </a:ext>
            </a:extLst>
          </p:cNvPr>
          <p:cNvSpPr>
            <a:spLocks noGrp="1"/>
          </p:cNvSpPr>
          <p:nvPr>
            <p:ph type="title"/>
          </p:nvPr>
        </p:nvSpPr>
        <p:spPr>
          <a:xfrm>
            <a:off x="388620" y="742951"/>
            <a:ext cx="4137660" cy="4962524"/>
          </a:xfrm>
        </p:spPr>
        <p:txBody>
          <a:bodyPr vert="horz" lIns="91440" tIns="45720" rIns="91440" bIns="45720" rtlCol="0" anchor="ctr">
            <a:normAutofit/>
          </a:bodyPr>
          <a:lstStyle/>
          <a:p>
            <a:pPr algn="ctr"/>
            <a:r>
              <a:rPr lang="en-US" sz="4800" b="1" kern="1200" dirty="0" err="1">
                <a:solidFill>
                  <a:srgbClr val="FFFFFF"/>
                </a:solidFill>
                <a:latin typeface="+mj-lt"/>
                <a:ea typeface="+mj-ea"/>
                <a:cs typeface="+mj-cs"/>
              </a:rPr>
              <a:t>Ketenzorg</a:t>
            </a:r>
            <a:br>
              <a:rPr lang="nl-NL" sz="4800" b="1" kern="1200" dirty="0">
                <a:solidFill>
                  <a:srgbClr val="FFFFFF"/>
                </a:solidFill>
                <a:latin typeface="+mj-lt"/>
                <a:ea typeface="+mj-ea"/>
                <a:cs typeface="+mj-cs"/>
              </a:rPr>
            </a:br>
            <a:r>
              <a:rPr lang="nl-NL" sz="3200" b="1">
                <a:solidFill>
                  <a:srgbClr val="FFFFFF"/>
                </a:solidFill>
              </a:rPr>
              <a:t>Bewuste evaluatiemomenten</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101" y="1157216"/>
            <a:ext cx="7317033" cy="459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B483CCD-9EBE-4054-9CF2-40190AFD0F23}"/>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inhoud 3">
            <a:extLst>
              <a:ext uri="{FF2B5EF4-FFF2-40B4-BE49-F238E27FC236}">
                <a16:creationId xmlns:a16="http://schemas.microsoft.com/office/drawing/2014/main" id="{0D8BF1A7-D3BF-47E9-BE87-AE5921924093}"/>
              </a:ext>
            </a:extLst>
          </p:cNvPr>
          <p:cNvSpPr>
            <a:spLocks noGrp="1"/>
          </p:cNvSpPr>
          <p:nvPr>
            <p:ph idx="1"/>
          </p:nvPr>
        </p:nvSpPr>
        <p:spPr>
          <a:xfrm>
            <a:off x="838200" y="1825625"/>
            <a:ext cx="10515600" cy="4775200"/>
          </a:xfrm>
        </p:spPr>
        <p:txBody>
          <a:bodyPr>
            <a:normAutofit/>
          </a:bodyPr>
          <a:lstStyle/>
          <a:p>
            <a:pPr marL="0" indent="0">
              <a:buNone/>
            </a:pPr>
            <a:r>
              <a:rPr lang="nl-NL" dirty="0">
                <a:solidFill>
                  <a:schemeClr val="accent2"/>
                </a:solidFill>
              </a:rPr>
              <a:t>Uitgangsvraag 7:</a:t>
            </a:r>
          </a:p>
          <a:p>
            <a:pPr marL="0" indent="0">
              <a:buNone/>
            </a:pPr>
            <a:r>
              <a:rPr lang="nl-NL" dirty="0"/>
              <a:t>Hoe uit DCD zich tijdens adolescentie en volwassenheid ? En hoe kan DCD in adolescentie en volwassenheid worden vastgesteld en behandeld? </a:t>
            </a:r>
          </a:p>
        </p:txBody>
      </p:sp>
    </p:spTree>
    <p:extLst>
      <p:ext uri="{BB962C8B-B14F-4D97-AF65-F5344CB8AC3E}">
        <p14:creationId xmlns:p14="http://schemas.microsoft.com/office/powerpoint/2010/main" val="11301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Huidige stand van zaken </a:t>
            </a:r>
            <a:r>
              <a:rPr lang="nl-NL" sz="2400" dirty="0"/>
              <a:t>(voorjaar 2019)</a:t>
            </a:r>
          </a:p>
        </p:txBody>
      </p:sp>
      <p:sp>
        <p:nvSpPr>
          <p:cNvPr id="7" name="Tijdelijke aanduiding voor inhoud 6"/>
          <p:cNvSpPr>
            <a:spLocks noGrp="1"/>
          </p:cNvSpPr>
          <p:nvPr>
            <p:ph idx="1"/>
          </p:nvPr>
        </p:nvSpPr>
        <p:spPr/>
        <p:txBody>
          <a:bodyPr/>
          <a:lstStyle/>
          <a:p>
            <a:r>
              <a:rPr lang="nl-NL" dirty="0"/>
              <a:t>Alle feedback is opgehaald</a:t>
            </a:r>
          </a:p>
          <a:p>
            <a:r>
              <a:rPr lang="nl-NL" dirty="0"/>
              <a:t>Laatste vergadering richtlijnwerkgroep is geweest</a:t>
            </a:r>
          </a:p>
          <a:p>
            <a:r>
              <a:rPr lang="nl-NL" dirty="0"/>
              <a:t>Laatste tekstuele wijzigingen</a:t>
            </a:r>
          </a:p>
          <a:p>
            <a:r>
              <a:rPr lang="nl-NL" dirty="0"/>
              <a:t>Ter autorisatie aangeboden op de voorjaarsvergadering van de VRA</a:t>
            </a:r>
          </a:p>
          <a:p>
            <a:r>
              <a:rPr lang="nl-NL" dirty="0"/>
              <a:t>Ter autorisatie aangeboden  aan overige beroepsverenigingen </a:t>
            </a:r>
          </a:p>
          <a:p>
            <a:r>
              <a:rPr lang="nl-NL" dirty="0"/>
              <a:t>Definitieve richtlijn wordt gepubliceerd in de richtlijndatabase (2019): </a:t>
            </a:r>
            <a:r>
              <a:rPr lang="nl-NL" dirty="0">
                <a:hlinkClick r:id="rId2"/>
              </a:rPr>
              <a:t>https://richtlijnendatabase.nl/</a:t>
            </a:r>
            <a:endParaRPr lang="nl-NL" dirty="0"/>
          </a:p>
          <a:p>
            <a:r>
              <a:rPr lang="nl-NL" dirty="0"/>
              <a:t>Implementatie</a:t>
            </a:r>
          </a:p>
        </p:txBody>
      </p:sp>
    </p:spTree>
    <p:extLst>
      <p:ext uri="{BB962C8B-B14F-4D97-AF65-F5344CB8AC3E}">
        <p14:creationId xmlns:p14="http://schemas.microsoft.com/office/powerpoint/2010/main" val="237453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854C0-EDF9-4355-8899-12A5C3408EB0}"/>
              </a:ext>
            </a:extLst>
          </p:cNvPr>
          <p:cNvSpPr>
            <a:spLocks noGrp="1"/>
          </p:cNvSpPr>
          <p:nvPr>
            <p:ph type="title"/>
          </p:nvPr>
        </p:nvSpPr>
        <p:spPr/>
        <p:txBody>
          <a:bodyPr/>
          <a:lstStyle/>
          <a:p>
            <a:r>
              <a:rPr lang="nl-NL" dirty="0"/>
              <a:t>Dank voor de aandacht, vragen?</a:t>
            </a:r>
          </a:p>
        </p:txBody>
      </p:sp>
      <p:sp>
        <p:nvSpPr>
          <p:cNvPr id="3" name="Tijdelijke aanduiding voor inhoud 2">
            <a:extLst>
              <a:ext uri="{FF2B5EF4-FFF2-40B4-BE49-F238E27FC236}">
                <a16:creationId xmlns:a16="http://schemas.microsoft.com/office/drawing/2014/main" id="{3779FCB7-F64F-4F53-A2E0-A11689C2C4F1}"/>
              </a:ext>
            </a:extLst>
          </p:cNvPr>
          <p:cNvSpPr>
            <a:spLocks noGrp="1"/>
          </p:cNvSpPr>
          <p:nvPr>
            <p:ph idx="1"/>
          </p:nvPr>
        </p:nvSpPr>
        <p:spPr>
          <a:xfrm>
            <a:off x="838200" y="1825625"/>
            <a:ext cx="10515600" cy="4351338"/>
          </a:xfrm>
        </p:spPr>
        <p:txBody>
          <a:bodyPr/>
          <a:lstStyle/>
          <a:p>
            <a:r>
              <a:rPr lang="nl-NL" dirty="0"/>
              <a:t>Interessante site:</a:t>
            </a:r>
          </a:p>
          <a:p>
            <a:pPr lvl="1"/>
            <a:r>
              <a:rPr lang="nl-NL" dirty="0">
                <a:hlinkClick r:id="rId2"/>
              </a:rPr>
              <a:t>https://www.balansdigitaal.nl/kennis/kwaliteit-en-richtlijnen-dcd/</a:t>
            </a:r>
            <a:endParaRPr lang="nl-NL" dirty="0"/>
          </a:p>
          <a:p>
            <a:pPr lvl="1"/>
            <a:endParaRPr lang="nl-NL" dirty="0"/>
          </a:p>
          <a:p>
            <a:r>
              <a:rPr lang="nl-NL" dirty="0"/>
              <a:t>E-</a:t>
            </a:r>
            <a:r>
              <a:rPr lang="nl-NL" dirty="0" err="1"/>
              <a:t>learning</a:t>
            </a:r>
            <a:r>
              <a:rPr lang="nl-NL" dirty="0"/>
              <a:t>:</a:t>
            </a:r>
          </a:p>
          <a:p>
            <a:pPr lvl="1"/>
            <a:r>
              <a:rPr lang="nl-NL" dirty="0">
                <a:hlinkClick r:id="rId3"/>
              </a:rPr>
              <a:t>https://www.canchild.ca/en/diagnoses/developmental-coordination-disorder/workshops</a:t>
            </a:r>
            <a:endParaRPr lang="nl-NL" dirty="0"/>
          </a:p>
          <a:p>
            <a:pPr marL="457200" lvl="1" indent="0">
              <a:buNone/>
            </a:pPr>
            <a:endParaRPr lang="nl-NL" dirty="0"/>
          </a:p>
          <a:p>
            <a:endParaRPr lang="nl-NL" dirty="0"/>
          </a:p>
          <a:p>
            <a:pPr marL="457200" lvl="1" indent="0">
              <a:buNone/>
            </a:pPr>
            <a:endParaRPr lang="nl-NL" dirty="0"/>
          </a:p>
        </p:txBody>
      </p:sp>
    </p:spTree>
    <p:extLst>
      <p:ext uri="{BB962C8B-B14F-4D97-AF65-F5344CB8AC3E}">
        <p14:creationId xmlns:p14="http://schemas.microsoft.com/office/powerpoint/2010/main" val="155711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3660B4-BD5F-4268-9C29-6613CB721752}"/>
              </a:ext>
            </a:extLst>
          </p:cNvPr>
          <p:cNvSpPr>
            <a:spLocks noGrp="1"/>
          </p:cNvSpPr>
          <p:nvPr>
            <p:ph type="title"/>
          </p:nvPr>
        </p:nvSpPr>
        <p:spPr>
          <a:xfrm>
            <a:off x="1524000" y="1376362"/>
            <a:ext cx="9144000" cy="2603274"/>
          </a:xfrm>
        </p:spPr>
        <p:txBody>
          <a:bodyPr vert="horz" lIns="91440" tIns="45720" rIns="91440" bIns="45720" rtlCol="0" anchor="b">
            <a:normAutofit fontScale="90000"/>
          </a:bodyPr>
          <a:lstStyle/>
          <a:p>
            <a:pPr algn="ctr"/>
            <a:r>
              <a:rPr lang="en-US" sz="4200" kern="1200" dirty="0" err="1">
                <a:solidFill>
                  <a:schemeClr val="tx1"/>
                </a:solidFill>
                <a:latin typeface="+mj-lt"/>
                <a:ea typeface="+mj-ea"/>
                <a:cs typeface="+mj-cs"/>
              </a:rPr>
              <a:t>Nederlandse</a:t>
            </a:r>
            <a:r>
              <a:rPr lang="en-US" sz="4200" kern="1200" dirty="0">
                <a:solidFill>
                  <a:schemeClr val="tx1"/>
                </a:solidFill>
                <a:latin typeface="+mj-lt"/>
                <a:ea typeface="+mj-ea"/>
                <a:cs typeface="+mj-cs"/>
              </a:rPr>
              <a:t> </a:t>
            </a:r>
            <a:r>
              <a:rPr lang="en-US" sz="4200" kern="1200" dirty="0" err="1">
                <a:solidFill>
                  <a:schemeClr val="tx1"/>
                </a:solidFill>
                <a:latin typeface="+mj-lt"/>
                <a:ea typeface="+mj-ea"/>
                <a:cs typeface="+mj-cs"/>
              </a:rPr>
              <a:t>richtlijn</a:t>
            </a:r>
            <a:r>
              <a:rPr lang="en-US" sz="4200" kern="1200" dirty="0">
                <a:solidFill>
                  <a:schemeClr val="tx1"/>
                </a:solidFill>
                <a:latin typeface="+mj-lt"/>
                <a:ea typeface="+mj-ea"/>
                <a:cs typeface="+mj-cs"/>
              </a:rPr>
              <a:t> </a:t>
            </a:r>
            <a:br>
              <a:rPr lang="en-US" sz="4200" kern="1200" dirty="0">
                <a:solidFill>
                  <a:schemeClr val="tx1"/>
                </a:solidFill>
                <a:latin typeface="+mj-lt"/>
                <a:ea typeface="+mj-ea"/>
                <a:cs typeface="+mj-cs"/>
              </a:rPr>
            </a:br>
            <a:r>
              <a:rPr lang="en-US" sz="4200" kern="1200" dirty="0" err="1">
                <a:solidFill>
                  <a:schemeClr val="tx1"/>
                </a:solidFill>
                <a:latin typeface="+mj-lt"/>
                <a:ea typeface="+mj-ea"/>
                <a:cs typeface="+mj-cs"/>
              </a:rPr>
              <a:t>voor</a:t>
            </a:r>
            <a:r>
              <a:rPr lang="en-US" sz="4200" kern="1200" dirty="0">
                <a:solidFill>
                  <a:schemeClr val="tx1"/>
                </a:solidFill>
                <a:latin typeface="+mj-lt"/>
                <a:ea typeface="+mj-ea"/>
                <a:cs typeface="+mj-cs"/>
              </a:rPr>
              <a:t> </a:t>
            </a:r>
            <a:r>
              <a:rPr lang="en-US" sz="4200" kern="1200" dirty="0" err="1">
                <a:solidFill>
                  <a:schemeClr val="tx1"/>
                </a:solidFill>
                <a:latin typeface="+mj-lt"/>
                <a:ea typeface="+mj-ea"/>
                <a:cs typeface="+mj-cs"/>
              </a:rPr>
              <a:t>diagnostiek</a:t>
            </a:r>
            <a:r>
              <a:rPr lang="en-US" sz="4200" kern="1200" dirty="0">
                <a:solidFill>
                  <a:schemeClr val="tx1"/>
                </a:solidFill>
                <a:latin typeface="+mj-lt"/>
                <a:ea typeface="+mj-ea"/>
                <a:cs typeface="+mj-cs"/>
              </a:rPr>
              <a:t> en </a:t>
            </a:r>
            <a:r>
              <a:rPr lang="en-US" sz="4200" kern="1200" dirty="0" err="1">
                <a:solidFill>
                  <a:schemeClr val="tx1"/>
                </a:solidFill>
                <a:latin typeface="+mj-lt"/>
                <a:ea typeface="+mj-ea"/>
                <a:cs typeface="+mj-cs"/>
              </a:rPr>
              <a:t>behandeling</a:t>
            </a:r>
            <a:r>
              <a:rPr lang="en-US" sz="4200" kern="1200" dirty="0">
                <a:solidFill>
                  <a:schemeClr val="tx1"/>
                </a:solidFill>
                <a:latin typeface="+mj-lt"/>
                <a:ea typeface="+mj-ea"/>
                <a:cs typeface="+mj-cs"/>
              </a:rPr>
              <a:t> </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van </a:t>
            </a:r>
            <a:r>
              <a:rPr lang="en-US" sz="4200" kern="1200" dirty="0" err="1">
                <a:solidFill>
                  <a:schemeClr val="tx1"/>
                </a:solidFill>
                <a:latin typeface="+mj-lt"/>
                <a:ea typeface="+mj-ea"/>
                <a:cs typeface="+mj-cs"/>
              </a:rPr>
              <a:t>kinderen</a:t>
            </a:r>
            <a:r>
              <a:rPr lang="en-US" sz="4200" kern="1200" dirty="0">
                <a:solidFill>
                  <a:schemeClr val="tx1"/>
                </a:solidFill>
                <a:latin typeface="+mj-lt"/>
                <a:ea typeface="+mj-ea"/>
                <a:cs typeface="+mj-cs"/>
              </a:rPr>
              <a:t>, </a:t>
            </a:r>
            <a:r>
              <a:rPr lang="en-US" sz="4200" kern="1200" dirty="0" err="1">
                <a:solidFill>
                  <a:schemeClr val="tx1"/>
                </a:solidFill>
                <a:latin typeface="+mj-lt"/>
                <a:ea typeface="+mj-ea"/>
                <a:cs typeface="+mj-cs"/>
              </a:rPr>
              <a:t>adolescenten</a:t>
            </a:r>
            <a:r>
              <a:rPr lang="en-US" sz="4200" kern="1200" dirty="0">
                <a:solidFill>
                  <a:schemeClr val="tx1"/>
                </a:solidFill>
                <a:latin typeface="+mj-lt"/>
                <a:ea typeface="+mj-ea"/>
                <a:cs typeface="+mj-cs"/>
              </a:rPr>
              <a:t> en </a:t>
            </a:r>
            <a:r>
              <a:rPr lang="en-US" sz="4200" kern="1200" dirty="0" err="1">
                <a:solidFill>
                  <a:schemeClr val="tx1"/>
                </a:solidFill>
                <a:latin typeface="+mj-lt"/>
                <a:ea typeface="+mj-ea"/>
                <a:cs typeface="+mj-cs"/>
              </a:rPr>
              <a:t>volwassenen</a:t>
            </a:r>
            <a:r>
              <a:rPr lang="en-US" sz="4200" kern="1200" dirty="0">
                <a:solidFill>
                  <a:schemeClr val="tx1"/>
                </a:solidFill>
                <a:latin typeface="+mj-lt"/>
                <a:ea typeface="+mj-ea"/>
                <a:cs typeface="+mj-cs"/>
              </a:rPr>
              <a:t> </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met Developmental Coordination Disorder</a:t>
            </a:r>
          </a:p>
        </p:txBody>
      </p:sp>
    </p:spTree>
    <p:extLst>
      <p:ext uri="{BB962C8B-B14F-4D97-AF65-F5344CB8AC3E}">
        <p14:creationId xmlns:p14="http://schemas.microsoft.com/office/powerpoint/2010/main" val="73785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68362-D1D5-4617-946F-BAD9DC0C8D33}"/>
              </a:ext>
            </a:extLst>
          </p:cNvPr>
          <p:cNvSpPr>
            <a:spLocks noGrp="1"/>
          </p:cNvSpPr>
          <p:nvPr>
            <p:ph type="title"/>
          </p:nvPr>
        </p:nvSpPr>
        <p:spPr>
          <a:xfrm>
            <a:off x="115349" y="1096360"/>
            <a:ext cx="10515600" cy="1325563"/>
          </a:xfrm>
        </p:spPr>
        <p:txBody>
          <a:bodyPr/>
          <a:lstStyle/>
          <a:p>
            <a:pPr algn="ctr"/>
            <a:r>
              <a:rPr lang="nl-NL" dirty="0"/>
              <a:t>Oorsprong richtlijn</a:t>
            </a:r>
          </a:p>
        </p:txBody>
      </p:sp>
      <p:sp>
        <p:nvSpPr>
          <p:cNvPr id="3" name="Tijdelijke aanduiding voor inhoud 2">
            <a:extLst>
              <a:ext uri="{FF2B5EF4-FFF2-40B4-BE49-F238E27FC236}">
                <a16:creationId xmlns:a16="http://schemas.microsoft.com/office/drawing/2014/main" id="{AA942376-B997-4CD8-9DDA-AECFE57C278B}"/>
              </a:ext>
            </a:extLst>
          </p:cNvPr>
          <p:cNvSpPr>
            <a:spLocks noGrp="1"/>
          </p:cNvSpPr>
          <p:nvPr>
            <p:ph idx="1"/>
          </p:nvPr>
        </p:nvSpPr>
        <p:spPr>
          <a:xfrm>
            <a:off x="1052926" y="2348146"/>
            <a:ext cx="10515600" cy="4351338"/>
          </a:xfrm>
        </p:spPr>
        <p:txBody>
          <a:bodyPr/>
          <a:lstStyle/>
          <a:p>
            <a:r>
              <a:rPr lang="nl-NL" dirty="0"/>
              <a:t>2011</a:t>
            </a:r>
            <a:r>
              <a:rPr lang="nl-NL" dirty="0">
                <a:solidFill>
                  <a:srgbClr val="FF0000"/>
                </a:solidFill>
              </a:rPr>
              <a:t> </a:t>
            </a:r>
            <a:r>
              <a:rPr lang="nl-NL" dirty="0"/>
              <a:t>EACD </a:t>
            </a:r>
            <a:r>
              <a:rPr lang="nl-NL" dirty="0" err="1"/>
              <a:t>Recommendations</a:t>
            </a:r>
            <a:endParaRPr lang="nl-NL" dirty="0"/>
          </a:p>
          <a:p>
            <a:r>
              <a:rPr lang="nl-NL" dirty="0"/>
              <a:t>2013 Nederlandse aanbevelingen</a:t>
            </a:r>
          </a:p>
          <a:p>
            <a:endParaRPr lang="nl-NL" dirty="0"/>
          </a:p>
          <a:p>
            <a:r>
              <a:rPr lang="nl-NL" dirty="0"/>
              <a:t>2018 EACD </a:t>
            </a:r>
            <a:r>
              <a:rPr lang="nl-NL" dirty="0" err="1"/>
              <a:t>Recommendations</a:t>
            </a:r>
            <a:r>
              <a:rPr lang="nl-NL" dirty="0"/>
              <a:t> (update)</a:t>
            </a:r>
          </a:p>
          <a:p>
            <a:r>
              <a:rPr lang="nl-NL" dirty="0"/>
              <a:t>2019 Nederlandse richtlijn</a:t>
            </a:r>
          </a:p>
          <a:p>
            <a:endParaRPr lang="nl-NL" dirty="0">
              <a:solidFill>
                <a:srgbClr val="FF0000"/>
              </a:solidFill>
            </a:endParaRPr>
          </a:p>
        </p:txBody>
      </p:sp>
      <p:pic>
        <p:nvPicPr>
          <p:cNvPr id="1026" name="Picture 2" descr="Afbeeldingsresultaat voor europese vlag">
            <a:extLst>
              <a:ext uri="{FF2B5EF4-FFF2-40B4-BE49-F238E27FC236}">
                <a16:creationId xmlns:a16="http://schemas.microsoft.com/office/drawing/2014/main" id="{BFC20496-F9AE-4325-A223-479B1E76C1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40" y="2367991"/>
            <a:ext cx="603036" cy="401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nederlandse vlag">
            <a:extLst>
              <a:ext uri="{FF2B5EF4-FFF2-40B4-BE49-F238E27FC236}">
                <a16:creationId xmlns:a16="http://schemas.microsoft.com/office/drawing/2014/main" id="{B2636D12-54C0-4552-8940-F4472748BA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540" y="2769441"/>
            <a:ext cx="603036" cy="6030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uropean Academy of Childhood Disability">
            <a:extLst>
              <a:ext uri="{FF2B5EF4-FFF2-40B4-BE49-F238E27FC236}">
                <a16:creationId xmlns:a16="http://schemas.microsoft.com/office/drawing/2014/main" id="{71937B58-9C66-4805-9A36-1D41C9C83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40" y="105591"/>
            <a:ext cx="3851397" cy="1003764"/>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67D01EB1-4496-48C3-9F46-7DF83ABE3F08}"/>
              </a:ext>
            </a:extLst>
          </p:cNvPr>
          <p:cNvPicPr>
            <a:picLocks noChangeAspect="1"/>
          </p:cNvPicPr>
          <p:nvPr/>
        </p:nvPicPr>
        <p:blipFill>
          <a:blip r:embed="rId5"/>
          <a:stretch>
            <a:fillRect/>
          </a:stretch>
        </p:blipFill>
        <p:spPr>
          <a:xfrm>
            <a:off x="9829374" y="105591"/>
            <a:ext cx="1560711" cy="1585097"/>
          </a:xfrm>
          <a:prstGeom prst="rect">
            <a:avLst/>
          </a:prstGeom>
        </p:spPr>
      </p:pic>
      <p:pic>
        <p:nvPicPr>
          <p:cNvPr id="5" name="Afbeelding 4">
            <a:extLst>
              <a:ext uri="{FF2B5EF4-FFF2-40B4-BE49-F238E27FC236}">
                <a16:creationId xmlns:a16="http://schemas.microsoft.com/office/drawing/2014/main" id="{30ED39BE-DF3D-4981-B815-62330501018D}"/>
              </a:ext>
            </a:extLst>
          </p:cNvPr>
          <p:cNvPicPr>
            <a:picLocks noChangeAspect="1"/>
          </p:cNvPicPr>
          <p:nvPr/>
        </p:nvPicPr>
        <p:blipFill>
          <a:blip r:embed="rId6"/>
          <a:stretch>
            <a:fillRect/>
          </a:stretch>
        </p:blipFill>
        <p:spPr>
          <a:xfrm>
            <a:off x="266540" y="3832931"/>
            <a:ext cx="603556" cy="402371"/>
          </a:xfrm>
          <a:prstGeom prst="rect">
            <a:avLst/>
          </a:prstGeom>
        </p:spPr>
      </p:pic>
      <p:pic>
        <p:nvPicPr>
          <p:cNvPr id="6" name="Afbeelding 5">
            <a:extLst>
              <a:ext uri="{FF2B5EF4-FFF2-40B4-BE49-F238E27FC236}">
                <a16:creationId xmlns:a16="http://schemas.microsoft.com/office/drawing/2014/main" id="{4D8706CD-9120-4D93-8F86-373E09B0F2C5}"/>
              </a:ext>
            </a:extLst>
          </p:cNvPr>
          <p:cNvPicPr>
            <a:picLocks noChangeAspect="1"/>
          </p:cNvPicPr>
          <p:nvPr/>
        </p:nvPicPr>
        <p:blipFill>
          <a:blip r:embed="rId7"/>
          <a:stretch>
            <a:fillRect/>
          </a:stretch>
        </p:blipFill>
        <p:spPr>
          <a:xfrm>
            <a:off x="266540" y="4241027"/>
            <a:ext cx="603556" cy="603556"/>
          </a:xfrm>
          <a:prstGeom prst="rect">
            <a:avLst/>
          </a:prstGeom>
        </p:spPr>
      </p:pic>
      <p:pic>
        <p:nvPicPr>
          <p:cNvPr id="7" name="Picture 4">
            <a:extLst>
              <a:ext uri="{FF2B5EF4-FFF2-40B4-BE49-F238E27FC236}">
                <a16:creationId xmlns:a16="http://schemas.microsoft.com/office/drawing/2014/main" id="{37728F72-9F01-6F4E-B995-F955892D5E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9374" y="4461092"/>
            <a:ext cx="1489587" cy="148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21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A47597A0-6B19-4E73-8933-077B192105A6}"/>
              </a:ext>
            </a:extLst>
          </p:cNvPr>
          <p:cNvSpPr txBox="1">
            <a:spLocks noChangeArrowheads="1"/>
          </p:cNvSpPr>
          <p:nvPr/>
        </p:nvSpPr>
        <p:spPr bwMode="auto">
          <a:xfrm>
            <a:off x="2784476" y="152401"/>
            <a:ext cx="7199313" cy="905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buClr>
                <a:srgbClr val="000000"/>
              </a:buClr>
              <a:buSzPct val="100000"/>
            </a:pPr>
            <a:r>
              <a:rPr lang="en-US" altLang="nl-NL" sz="1600" dirty="0"/>
              <a:t>International clinical practice recommendations on the definition, diagnosis, assessment, intervention, and psychosocial aspects of developmental coordination disorder</a:t>
            </a:r>
          </a:p>
        </p:txBody>
      </p:sp>
      <p:sp>
        <p:nvSpPr>
          <p:cNvPr id="3074" name="AutoShape 2">
            <a:extLst>
              <a:ext uri="{FF2B5EF4-FFF2-40B4-BE49-F238E27FC236}">
                <a16:creationId xmlns:a16="http://schemas.microsoft.com/office/drawing/2014/main" id="{E52992D4-D560-409B-AC83-2D6DD3272C69}"/>
              </a:ext>
            </a:extLst>
          </p:cNvPr>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pPr>
            <a:endParaRPr lang="nl-NL" sz="1400">
              <a:solidFill>
                <a:srgbClr val="FFFFFF"/>
              </a:solidFill>
              <a:latin typeface="arial" panose="020B0604020202020204" pitchFamily="34" charset="0"/>
              <a:ea typeface="ＭＳ Ｐゴシック" panose="020B0600070205080204" pitchFamily="34" charset="-128"/>
            </a:endParaRPr>
          </a:p>
        </p:txBody>
      </p:sp>
      <p:sp>
        <p:nvSpPr>
          <p:cNvPr id="3075" name="Text Box 3">
            <a:extLst>
              <a:ext uri="{FF2B5EF4-FFF2-40B4-BE49-F238E27FC236}">
                <a16:creationId xmlns:a16="http://schemas.microsoft.com/office/drawing/2014/main" id="{BB0B985C-2B50-43DA-B86F-DD815724BF82}"/>
              </a:ext>
            </a:extLst>
          </p:cNvPr>
          <p:cNvSpPr txBox="1">
            <a:spLocks noChangeArrowheads="1"/>
          </p:cNvSpPr>
          <p:nvPr/>
        </p:nvSpPr>
        <p:spPr bwMode="auto">
          <a:xfrm>
            <a:off x="1884363" y="5940426"/>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buClr>
                <a:srgbClr val="000000"/>
              </a:buClr>
              <a:buSzPct val="100000"/>
            </a:pPr>
            <a:r>
              <a:rPr lang="en-US" altLang="nl-NL" sz="800" b="1">
                <a:solidFill>
                  <a:srgbClr val="0054A6"/>
                </a:solidFill>
              </a:rPr>
              <a:t>Developmental Medicine &amp; Child Neurology, Volume: 61, Issue: 3, Pages: 242-285, First published: 22 January 2019, DOI: (10.1111/dmcn.14132) </a:t>
            </a:r>
          </a:p>
        </p:txBody>
      </p:sp>
      <p:pic>
        <p:nvPicPr>
          <p:cNvPr id="3076" name="Picture 4">
            <a:extLst>
              <a:ext uri="{FF2B5EF4-FFF2-40B4-BE49-F238E27FC236}">
                <a16:creationId xmlns:a16="http://schemas.microsoft.com/office/drawing/2014/main" id="{96C6BF88-93D5-4547-9ECA-36AE172EA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952" y="1325097"/>
            <a:ext cx="9146487" cy="40313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E1D4EB7A-C1AB-9246-84CE-48B8A4E24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881" y="274964"/>
            <a:ext cx="8920238" cy="6308071"/>
          </a:xfrm>
          <a:prstGeom prst="rect">
            <a:avLst/>
          </a:prstGeom>
        </p:spPr>
      </p:pic>
    </p:spTree>
    <p:extLst>
      <p:ext uri="{BB962C8B-B14F-4D97-AF65-F5344CB8AC3E}">
        <p14:creationId xmlns:p14="http://schemas.microsoft.com/office/powerpoint/2010/main" val="232687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5" name="Tijdelijke aanduiding voor inhoud 4"/>
          <p:cNvSpPr>
            <a:spLocks noGrp="1"/>
          </p:cNvSpPr>
          <p:nvPr>
            <p:ph sz="half" idx="4294967295"/>
          </p:nvPr>
        </p:nvSpPr>
        <p:spPr>
          <a:xfrm>
            <a:off x="1009967" y="4741681"/>
            <a:ext cx="6249987" cy="2116318"/>
          </a:xfrm>
        </p:spPr>
        <p:txBody>
          <a:bodyPr>
            <a:normAutofit/>
          </a:bodyPr>
          <a:lstStyle/>
          <a:p>
            <a:r>
              <a:rPr lang="nl-NL" sz="2000" dirty="0" err="1"/>
              <a:t>NVvP</a:t>
            </a:r>
            <a:r>
              <a:rPr lang="nl-NL" sz="2000" dirty="0"/>
              <a:t> (kinderpsychiaters)</a:t>
            </a:r>
          </a:p>
          <a:p>
            <a:r>
              <a:rPr lang="nl-NL" sz="2000" dirty="0" err="1"/>
              <a:t>VvOCM</a:t>
            </a:r>
            <a:r>
              <a:rPr lang="nl-NL" sz="2000" dirty="0"/>
              <a:t> (oefentherapeuten)</a:t>
            </a:r>
          </a:p>
        </p:txBody>
      </p:sp>
      <p:sp>
        <p:nvSpPr>
          <p:cNvPr id="4" name="Tijdelijke aanduiding voor inhoud 3"/>
          <p:cNvSpPr>
            <a:spLocks noGrp="1"/>
          </p:cNvSpPr>
          <p:nvPr>
            <p:ph sz="half" idx="4294967295"/>
          </p:nvPr>
        </p:nvSpPr>
        <p:spPr>
          <a:xfrm>
            <a:off x="1009968" y="2048192"/>
            <a:ext cx="4817428" cy="2693489"/>
          </a:xfrm>
        </p:spPr>
        <p:txBody>
          <a:bodyPr anchor="b">
            <a:noAutofit/>
          </a:bodyPr>
          <a:lstStyle/>
          <a:p>
            <a:r>
              <a:rPr lang="nl-NL" sz="2000" dirty="0"/>
              <a:t>VRA (revalidatieartsen)</a:t>
            </a:r>
          </a:p>
          <a:p>
            <a:r>
              <a:rPr lang="nl-NL" sz="2000" dirty="0"/>
              <a:t>AJN (jeugdartsen)</a:t>
            </a:r>
          </a:p>
          <a:p>
            <a:r>
              <a:rPr lang="nl-NL" sz="2000" dirty="0"/>
              <a:t>BALANS (oudervereniging)</a:t>
            </a:r>
          </a:p>
          <a:p>
            <a:r>
              <a:rPr lang="nl-NL" sz="2000" dirty="0"/>
              <a:t>EN (Ergotherapeuten)</a:t>
            </a:r>
          </a:p>
          <a:p>
            <a:r>
              <a:rPr lang="nl-NL" sz="2000" dirty="0"/>
              <a:t>NIP (psychologen)</a:t>
            </a:r>
          </a:p>
          <a:p>
            <a:r>
              <a:rPr lang="nl-NL" sz="2000" dirty="0"/>
              <a:t>NVFK (kinderfysiotherapeuten)</a:t>
            </a:r>
          </a:p>
          <a:p>
            <a:r>
              <a:rPr lang="nl-NL" sz="2000" dirty="0"/>
              <a:t>NVO (orthopedagogen)</a:t>
            </a:r>
          </a:p>
        </p:txBody>
      </p:sp>
      <p:sp>
        <p:nvSpPr>
          <p:cNvPr id="2" name="Titel 1"/>
          <p:cNvSpPr>
            <a:spLocks noGrp="1"/>
          </p:cNvSpPr>
          <p:nvPr>
            <p:ph type="title" idx="4294967295"/>
          </p:nvPr>
        </p:nvSpPr>
        <p:spPr>
          <a:xfrm>
            <a:off x="148590" y="348615"/>
            <a:ext cx="3682683" cy="1699578"/>
          </a:xfrm>
        </p:spPr>
        <p:txBody>
          <a:bodyPr>
            <a:normAutofit/>
          </a:bodyPr>
          <a:lstStyle/>
          <a:p>
            <a:pPr algn="r"/>
            <a:r>
              <a:rPr lang="nl-NL" sz="3700" dirty="0">
                <a:solidFill>
                  <a:schemeClr val="accent1"/>
                </a:solidFill>
              </a:rPr>
              <a:t>Multidisciplinaire werkgroep</a:t>
            </a:r>
          </a:p>
        </p:txBody>
      </p:sp>
      <p:sp>
        <p:nvSpPr>
          <p:cNvPr id="19" name="Titel 1">
            <a:extLst>
              <a:ext uri="{FF2B5EF4-FFF2-40B4-BE49-F238E27FC236}">
                <a16:creationId xmlns:a16="http://schemas.microsoft.com/office/drawing/2014/main" id="{8B6FBA55-460F-43EE-A6F8-7F14E80B19BC}"/>
              </a:ext>
            </a:extLst>
          </p:cNvPr>
          <p:cNvSpPr txBox="1">
            <a:spLocks/>
          </p:cNvSpPr>
          <p:nvPr/>
        </p:nvSpPr>
        <p:spPr>
          <a:xfrm>
            <a:off x="5827395" y="348615"/>
            <a:ext cx="3682683" cy="1699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NL" sz="3700" dirty="0">
                <a:solidFill>
                  <a:schemeClr val="accent1"/>
                </a:solidFill>
              </a:rPr>
              <a:t>Klankbordgroep</a:t>
            </a:r>
          </a:p>
        </p:txBody>
      </p:sp>
      <p:sp>
        <p:nvSpPr>
          <p:cNvPr id="22" name="Tijdelijke aanduiding voor inhoud 3">
            <a:extLst>
              <a:ext uri="{FF2B5EF4-FFF2-40B4-BE49-F238E27FC236}">
                <a16:creationId xmlns:a16="http://schemas.microsoft.com/office/drawing/2014/main" id="{B766037A-0C32-4952-879A-AE8932FA3FA4}"/>
              </a:ext>
            </a:extLst>
          </p:cNvPr>
          <p:cNvSpPr txBox="1">
            <a:spLocks/>
          </p:cNvSpPr>
          <p:nvPr/>
        </p:nvSpPr>
        <p:spPr>
          <a:xfrm>
            <a:off x="6454458" y="1230176"/>
            <a:ext cx="6249987" cy="222422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DCD Netwerk Nederland</a:t>
            </a:r>
          </a:p>
          <a:p>
            <a:pPr lvl="1"/>
            <a:r>
              <a:rPr lang="nl-NL" sz="1600" dirty="0"/>
              <a:t>Werkgroep artsen</a:t>
            </a:r>
          </a:p>
          <a:p>
            <a:pPr lvl="1"/>
            <a:r>
              <a:rPr lang="nl-NL" sz="1600" dirty="0"/>
              <a:t>Werkgroep paramedici</a:t>
            </a:r>
          </a:p>
          <a:p>
            <a:pPr lvl="1"/>
            <a:r>
              <a:rPr lang="nl-NL" sz="1600" dirty="0"/>
              <a:t>Werkgroep gedragswetenschappers</a:t>
            </a:r>
          </a:p>
          <a:p>
            <a:pPr lvl="1"/>
            <a:r>
              <a:rPr lang="nl-NL" sz="1600" dirty="0"/>
              <a:t>Stuurgroep </a:t>
            </a:r>
          </a:p>
        </p:txBody>
      </p:sp>
      <p:sp>
        <p:nvSpPr>
          <p:cNvPr id="23" name="Tijdelijke aanduiding voor inhoud 4">
            <a:extLst>
              <a:ext uri="{FF2B5EF4-FFF2-40B4-BE49-F238E27FC236}">
                <a16:creationId xmlns:a16="http://schemas.microsoft.com/office/drawing/2014/main" id="{B50400EC-E58B-4B2E-A2C4-28174E1A9D35}"/>
              </a:ext>
            </a:extLst>
          </p:cNvPr>
          <p:cNvSpPr txBox="1">
            <a:spLocks/>
          </p:cNvSpPr>
          <p:nvPr/>
        </p:nvSpPr>
        <p:spPr>
          <a:xfrm>
            <a:off x="6454457" y="3479965"/>
            <a:ext cx="6249987" cy="2116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NVK (Kinderartsen)</a:t>
            </a:r>
          </a:p>
          <a:p>
            <a:r>
              <a:rPr lang="nl-NL" sz="2000" dirty="0"/>
              <a:t>NVN (Neurologen)</a:t>
            </a:r>
          </a:p>
          <a:p>
            <a:r>
              <a:rPr lang="nl-NL" sz="2000" dirty="0"/>
              <a:t>NVLF (Logopedisten)</a:t>
            </a:r>
          </a:p>
          <a:p>
            <a:r>
              <a:rPr lang="nl-NL" sz="2000" dirty="0"/>
              <a:t>LBBO (intern en ambulant begeleiders)</a:t>
            </a:r>
          </a:p>
          <a:p>
            <a:r>
              <a:rPr lang="nl-NL" sz="2000" dirty="0"/>
              <a:t>LBRT (Remedial Teachers)</a:t>
            </a:r>
          </a:p>
        </p:txBody>
      </p:sp>
    </p:spTree>
    <p:extLst>
      <p:ext uri="{BB962C8B-B14F-4D97-AF65-F5344CB8AC3E}">
        <p14:creationId xmlns:p14="http://schemas.microsoft.com/office/powerpoint/2010/main" val="39009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Invitational</a:t>
            </a:r>
            <a:r>
              <a:rPr lang="nl-NL" dirty="0"/>
              <a:t> conference</a:t>
            </a:r>
          </a:p>
        </p:txBody>
      </p:sp>
      <p:sp>
        <p:nvSpPr>
          <p:cNvPr id="3" name="Tijdelijke aanduiding voor inhoud 2"/>
          <p:cNvSpPr>
            <a:spLocks noGrp="1"/>
          </p:cNvSpPr>
          <p:nvPr>
            <p:ph idx="1"/>
          </p:nvPr>
        </p:nvSpPr>
        <p:spPr/>
        <p:txBody>
          <a:bodyPr/>
          <a:lstStyle/>
          <a:p>
            <a:pPr marL="0" indent="0">
              <a:buNone/>
            </a:pPr>
            <a:r>
              <a:rPr lang="nl-NL" dirty="0"/>
              <a:t>Belangrijkste knelpunten</a:t>
            </a:r>
          </a:p>
          <a:p>
            <a:r>
              <a:rPr lang="nl-NL" dirty="0"/>
              <a:t>Onbekendheid van ouders, zorg- en onderwijsprofessionals met DCD. Daardoor wordt de diagnose bij kinderen vaak laat gesteld, wat het geven van gerichte behandeling en adviezen vertraagt.</a:t>
            </a:r>
          </a:p>
          <a:p>
            <a:r>
              <a:rPr lang="nl-NL" dirty="0"/>
              <a:t>Negatieve secundaire psychosociale gevolgen</a:t>
            </a:r>
          </a:p>
          <a:p>
            <a:endParaRPr lang="nl-NL" dirty="0"/>
          </a:p>
        </p:txBody>
      </p:sp>
    </p:spTree>
    <p:extLst>
      <p:ext uri="{BB962C8B-B14F-4D97-AF65-F5344CB8AC3E}">
        <p14:creationId xmlns:p14="http://schemas.microsoft.com/office/powerpoint/2010/main" val="1018490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63029" y="1012004"/>
            <a:ext cx="3416158" cy="4795408"/>
          </a:xfrm>
        </p:spPr>
        <p:txBody>
          <a:bodyPr>
            <a:normAutofit/>
          </a:bodyPr>
          <a:lstStyle/>
          <a:p>
            <a:r>
              <a:rPr lang="nl-NL" dirty="0">
                <a:solidFill>
                  <a:srgbClr val="FFFFFF"/>
                </a:solidFill>
              </a:rPr>
              <a:t>Werkwijze</a:t>
            </a:r>
          </a:p>
        </p:txBody>
      </p:sp>
      <p:graphicFrame>
        <p:nvGraphicFramePr>
          <p:cNvPr id="5" name="Tijdelijke aanduiding voor inhoud 2">
            <a:extLst>
              <a:ext uri="{FF2B5EF4-FFF2-40B4-BE49-F238E27FC236}">
                <a16:creationId xmlns:a16="http://schemas.microsoft.com/office/drawing/2014/main" id="{0E47636E-EACF-48A0-88F7-06488B1EB845}"/>
              </a:ext>
            </a:extLst>
          </p:cNvPr>
          <p:cNvGraphicFramePr>
            <a:graphicFrameLocks noGrp="1"/>
          </p:cNvGraphicFramePr>
          <p:nvPr>
            <p:ph idx="1"/>
            <p:extLst>
              <p:ext uri="{D42A27DB-BD31-4B8C-83A1-F6EECF244321}">
                <p14:modId xmlns:p14="http://schemas.microsoft.com/office/powerpoint/2010/main" val="146491927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71339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770</Words>
  <Application>Microsoft Office PowerPoint</Application>
  <PresentationFormat>Breedbeeld</PresentationFormat>
  <Paragraphs>144</Paragraphs>
  <Slides>27</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Arial</vt:lpstr>
      <vt:lpstr>Arial</vt:lpstr>
      <vt:lpstr>Calibri</vt:lpstr>
      <vt:lpstr>Calibri Light</vt:lpstr>
      <vt:lpstr>Times New Roman</vt:lpstr>
      <vt:lpstr>Kantoorthema</vt:lpstr>
      <vt:lpstr>Richtlijn DCD</vt:lpstr>
      <vt:lpstr>Deze dia’s zijn opgesteld in april 2019 met de meest recente informatie over de Nederlandse richtlijn voor diagnostiek en behandeling van kinderen, adolescenten en volwassenen met Developmental Coordination Disorder (DCD).  </vt:lpstr>
      <vt:lpstr>Nederlandse richtlijn  voor diagnostiek en behandeling  van kinderen, adolescenten en volwassenen  met Developmental Coordination Disorder</vt:lpstr>
      <vt:lpstr>Oorsprong richtlijn</vt:lpstr>
      <vt:lpstr>PowerPoint-presentatie</vt:lpstr>
      <vt:lpstr>PowerPoint-presentatie</vt:lpstr>
      <vt:lpstr>Multidisciplinaire werkgroep</vt:lpstr>
      <vt:lpstr>Invitational conference</vt:lpstr>
      <vt:lpstr>Werkwijze</vt:lpstr>
      <vt:lpstr>PowerPoint-presentatie</vt:lpstr>
      <vt:lpstr>Onderliggende mechanismen op diverse motorische en congnitieve gebieden problemen. Problemen afhankelijk van taak en omgevingseisen</vt:lpstr>
      <vt:lpstr>PowerPoint-presentatie</vt:lpstr>
      <vt:lpstr>Flowchart Diagnostiek en indicatie voor behandeling</vt:lpstr>
      <vt:lpstr>PowerPoint-presentatie</vt:lpstr>
      <vt:lpstr>Psychosociale aspecten negatieve invloed op participatie en gevolgen lange termijn </vt:lpstr>
      <vt:lpstr>Psychosociale aspecten etiologisch verband tussen DCD/slechte motoriek en psychosociale aspecten uitgebreid en complex </vt:lpstr>
      <vt:lpstr>PowerPoint-presentatie</vt:lpstr>
      <vt:lpstr>Flowchart Behandeling  </vt:lpstr>
      <vt:lpstr>PowerPoint-presentatie</vt:lpstr>
      <vt:lpstr>Literatuur search  ouder participatie  </vt:lpstr>
      <vt:lpstr>Ouder participatie expert  opinion  </vt:lpstr>
      <vt:lpstr>PowerPoint-presentatie</vt:lpstr>
      <vt:lpstr>Ketenzorg Oproep tot vorming regionale netwerken </vt:lpstr>
      <vt:lpstr>Ketenzorg Bewuste evaluatiemomenten </vt:lpstr>
      <vt:lpstr>PowerPoint-presentatie</vt:lpstr>
      <vt:lpstr>Huidige stand van zaken (voorjaar 2019)</vt:lpstr>
      <vt:lpstr>Dank voor de aandacht,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Richtlijn DCD</dc:title>
  <dc:creator>Sebastiaan Severijnen</dc:creator>
  <cp:lastModifiedBy>Eva Volmeijer</cp:lastModifiedBy>
  <cp:revision>26</cp:revision>
  <dcterms:created xsi:type="dcterms:W3CDTF">2019-02-14T21:02:12Z</dcterms:created>
  <dcterms:modified xsi:type="dcterms:W3CDTF">2019-07-19T08:04:12Z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2137977461</vt:i4>
  </property>
  <property fmtid="{D5CDD505-2E9C-101B-9397-08002B2CF9AE}" pid="3" name="_NewReviewCycle">
    <vt:lpwstr/>
  </property>
  <property fmtid="{D5CDD505-2E9C-101B-9397-08002B2CF9AE}" pid="4" name="_EmailSubject">
    <vt:lpwstr>powerpoint</vt:lpwstr>
  </property>
  <property fmtid="{D5CDD505-2E9C-101B-9397-08002B2CF9AE}" pid="5" name="_AuthorEmail">
    <vt:lpwstr>S.Severijnen@basaltrevalidatie.nl</vt:lpwstr>
  </property>
  <property fmtid="{D5CDD505-2E9C-101B-9397-08002B2CF9AE}" pid="6" name="_AuthorEmailDisplayName">
    <vt:lpwstr>Sebastiaan Severijnen</vt:lpwstr>
  </property>
  <property fmtid="{D5CDD505-2E9C-101B-9397-08002B2CF9AE}" pid="7" name="_PreviousAdHocReviewCycleID">
    <vt:i4>1233277037</vt:i4>
  </property>
</Properties>
</file>