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58" r:id="rId3"/>
    <p:sldId id="275" r:id="rId4"/>
    <p:sldId id="259" r:id="rId5"/>
    <p:sldId id="276" r:id="rId6"/>
    <p:sldId id="266" r:id="rId7"/>
    <p:sldId id="267" r:id="rId8"/>
    <p:sldId id="268" r:id="rId9"/>
    <p:sldId id="284" r:id="rId10"/>
    <p:sldId id="277" r:id="rId11"/>
    <p:sldId id="278" r:id="rId12"/>
    <p:sldId id="279" r:id="rId13"/>
    <p:sldId id="285" r:id="rId14"/>
    <p:sldId id="286" r:id="rId15"/>
    <p:sldId id="280" r:id="rId16"/>
    <p:sldId id="287" r:id="rId17"/>
    <p:sldId id="288" r:id="rId18"/>
    <p:sldId id="289" r:id="rId19"/>
    <p:sldId id="281" r:id="rId20"/>
    <p:sldId id="282" r:id="rId21"/>
    <p:sldId id="283" r:id="rId22"/>
    <p:sldId id="291" r:id="rId23"/>
    <p:sldId id="290" r:id="rId24"/>
    <p:sldId id="272" r:id="rId25"/>
    <p:sldId id="274" r:id="rId26"/>
    <p:sldId id="265" r:id="rId2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 Volmeijer" initials="EV" lastIdx="5" clrIdx="0">
    <p:extLst>
      <p:ext uri="{19B8F6BF-5375-455C-9EA6-DF929625EA0E}">
        <p15:presenceInfo xmlns:p15="http://schemas.microsoft.com/office/powerpoint/2012/main" userId="Eva Volmeij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DAABB"/>
    <a:srgbClr val="E1547D"/>
    <a:srgbClr val="F2F9FA"/>
    <a:srgbClr val="E9F6F9"/>
    <a:srgbClr val="D4EDF4"/>
    <a:srgbClr val="CCCDD5"/>
    <a:srgbClr val="CCD4D5"/>
    <a:srgbClr val="E4EAE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20"/>
    <p:restoredTop sz="46249" autoAdjust="0"/>
  </p:normalViewPr>
  <p:slideViewPr>
    <p:cSldViewPr snapToGrid="0" snapToObjects="1">
      <p:cViewPr varScale="1">
        <p:scale>
          <a:sx n="75" d="100"/>
          <a:sy n="75" d="100"/>
        </p:scale>
        <p:origin x="8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ert Burger" userId="7f4e1db3-4ab4-47dc-9467-177fe86f4266" providerId="ADAL" clId="{D0ACF46C-B25F-4997-8288-47E489AFC00F}"/>
    <pc:docChg chg="undo custSel addSld delSld modSld sldOrd">
      <pc:chgData name="Koert Burger" userId="7f4e1db3-4ab4-47dc-9467-177fe86f4266" providerId="ADAL" clId="{D0ACF46C-B25F-4997-8288-47E489AFC00F}" dt="2018-11-16T09:57:06.235" v="2932" actId="113"/>
      <pc:docMkLst>
        <pc:docMk/>
      </pc:docMkLst>
      <pc:sldChg chg="add del">
        <pc:chgData name="Koert Burger" userId="7f4e1db3-4ab4-47dc-9467-177fe86f4266" providerId="ADAL" clId="{D0ACF46C-B25F-4997-8288-47E489AFC00F}" dt="2018-11-15T16:44:44.224" v="831" actId="2696"/>
        <pc:sldMkLst>
          <pc:docMk/>
          <pc:sldMk cId="873063745" sldId="256"/>
        </pc:sldMkLst>
      </pc:sldChg>
      <pc:sldChg chg="addSp delSp modSp modNotesTx">
        <pc:chgData name="Koert Burger" userId="7f4e1db3-4ab4-47dc-9467-177fe86f4266" providerId="ADAL" clId="{D0ACF46C-B25F-4997-8288-47E489AFC00F}" dt="2018-11-16T08:59:17.357" v="2104" actId="6549"/>
        <pc:sldMkLst>
          <pc:docMk/>
          <pc:sldMk cId="1987043674" sldId="257"/>
        </pc:sldMkLst>
        <pc:spChg chg="add del">
          <ac:chgData name="Koert Burger" userId="7f4e1db3-4ab4-47dc-9467-177fe86f4266" providerId="ADAL" clId="{D0ACF46C-B25F-4997-8288-47E489AFC00F}" dt="2018-11-16T08:59:12.317" v="2099" actId="931"/>
          <ac:spMkLst>
            <pc:docMk/>
            <pc:sldMk cId="1987043674" sldId="257"/>
            <ac:spMk id="3" creationId="{00000000-0000-0000-0000-000000000000}"/>
          </ac:spMkLst>
        </pc:spChg>
        <pc:spChg chg="mod">
          <ac:chgData name="Koert Burger" userId="7f4e1db3-4ab4-47dc-9467-177fe86f4266" providerId="ADAL" clId="{D0ACF46C-B25F-4997-8288-47E489AFC00F}" dt="2018-11-12T14:53:01.287" v="8" actId="1076"/>
          <ac:spMkLst>
            <pc:docMk/>
            <pc:sldMk cId="1987043674" sldId="257"/>
            <ac:spMk id="4" creationId="{00000000-0000-0000-0000-000000000000}"/>
          </ac:spMkLst>
        </pc:spChg>
        <pc:spChg chg="del mod">
          <ac:chgData name="Koert Burger" userId="7f4e1db3-4ab4-47dc-9467-177fe86f4266" providerId="ADAL" clId="{D0ACF46C-B25F-4997-8288-47E489AFC00F}" dt="2018-11-12T14:53:32.817" v="17" actId="478"/>
          <ac:spMkLst>
            <pc:docMk/>
            <pc:sldMk cId="1987043674" sldId="257"/>
            <ac:spMk id="5" creationId="{00000000-0000-0000-0000-000000000000}"/>
          </ac:spMkLst>
        </pc:spChg>
        <pc:spChg chg="add mod">
          <ac:chgData name="Koert Burger" userId="7f4e1db3-4ab4-47dc-9467-177fe86f4266" providerId="ADAL" clId="{D0ACF46C-B25F-4997-8288-47E489AFC00F}" dt="2018-11-12T14:59:17.631" v="135" actId="1076"/>
          <ac:spMkLst>
            <pc:docMk/>
            <pc:sldMk cId="1987043674" sldId="257"/>
            <ac:spMk id="7" creationId="{23DF2752-FD7F-4751-8B7E-CBDA79AD3F7B}"/>
          </ac:spMkLst>
        </pc:spChg>
        <pc:picChg chg="add del mod">
          <ac:chgData name="Koert Burger" userId="7f4e1db3-4ab4-47dc-9467-177fe86f4266" providerId="ADAL" clId="{D0ACF46C-B25F-4997-8288-47E489AFC00F}" dt="2018-11-16T08:59:12.317" v="2099" actId="931"/>
          <ac:picMkLst>
            <pc:docMk/>
            <pc:sldMk cId="1987043674" sldId="257"/>
            <ac:picMk id="8" creationId="{07E3BC07-907F-46C5-9AFC-F809F8A9A085}"/>
          </ac:picMkLst>
        </pc:picChg>
      </pc:sldChg>
      <pc:sldChg chg="modSp modNotesTx">
        <pc:chgData name="Koert Burger" userId="7f4e1db3-4ab4-47dc-9467-177fe86f4266" providerId="ADAL" clId="{D0ACF46C-B25F-4997-8288-47E489AFC00F}" dt="2018-11-16T09:25:38.112" v="2427" actId="20577"/>
        <pc:sldMkLst>
          <pc:docMk/>
          <pc:sldMk cId="1764867963" sldId="258"/>
        </pc:sldMkLst>
        <pc:spChg chg="mod">
          <ac:chgData name="Koert Burger" userId="7f4e1db3-4ab4-47dc-9467-177fe86f4266" providerId="ADAL" clId="{D0ACF46C-B25F-4997-8288-47E489AFC00F}" dt="2018-11-15T17:44:43.021" v="2089" actId="6549"/>
          <ac:spMkLst>
            <pc:docMk/>
            <pc:sldMk cId="1764867963" sldId="258"/>
            <ac:spMk id="3" creationId="{00000000-0000-0000-0000-000000000000}"/>
          </ac:spMkLst>
        </pc:spChg>
      </pc:sldChg>
      <pc:sldChg chg="modSp modNotesTx">
        <pc:chgData name="Koert Burger" userId="7f4e1db3-4ab4-47dc-9467-177fe86f4266" providerId="ADAL" clId="{D0ACF46C-B25F-4997-8288-47E489AFC00F}" dt="2018-11-16T09:19:00.721" v="2382" actId="20577"/>
        <pc:sldMkLst>
          <pc:docMk/>
          <pc:sldMk cId="467626071" sldId="259"/>
        </pc:sldMkLst>
        <pc:spChg chg="mod">
          <ac:chgData name="Koert Burger" userId="7f4e1db3-4ab4-47dc-9467-177fe86f4266" providerId="ADAL" clId="{D0ACF46C-B25F-4997-8288-47E489AFC00F}" dt="2018-11-12T15:35:31.517" v="202" actId="113"/>
          <ac:spMkLst>
            <pc:docMk/>
            <pc:sldMk cId="467626071" sldId="259"/>
            <ac:spMk id="3" creationId="{00000000-0000-0000-0000-000000000000}"/>
          </ac:spMkLst>
        </pc:spChg>
        <pc:spChg chg="mod">
          <ac:chgData name="Koert Burger" userId="7f4e1db3-4ab4-47dc-9467-177fe86f4266" providerId="ADAL" clId="{D0ACF46C-B25F-4997-8288-47E489AFC00F}" dt="2018-11-12T15:24:04.909" v="169" actId="6549"/>
          <ac:spMkLst>
            <pc:docMk/>
            <pc:sldMk cId="467626071" sldId="259"/>
            <ac:spMk id="5" creationId="{00000000-0000-0000-0000-000000000000}"/>
          </ac:spMkLst>
        </pc:spChg>
      </pc:sldChg>
      <pc:sldChg chg="modSp modNotesTx">
        <pc:chgData name="Koert Burger" userId="7f4e1db3-4ab4-47dc-9467-177fe86f4266" providerId="ADAL" clId="{D0ACF46C-B25F-4997-8288-47E489AFC00F}" dt="2018-11-15T16:45:57.945" v="833" actId="113"/>
        <pc:sldMkLst>
          <pc:docMk/>
          <pc:sldMk cId="62779459" sldId="266"/>
        </pc:sldMkLst>
        <pc:spChg chg="mod">
          <ac:chgData name="Koert Burger" userId="7f4e1db3-4ab4-47dc-9467-177fe86f4266" providerId="ADAL" clId="{D0ACF46C-B25F-4997-8288-47E489AFC00F}" dt="2018-11-12T15:35:39.395" v="204" actId="6549"/>
          <ac:spMkLst>
            <pc:docMk/>
            <pc:sldMk cId="62779459" sldId="266"/>
            <ac:spMk id="3" creationId="{00000000-0000-0000-0000-000000000000}"/>
          </ac:spMkLst>
        </pc:spChg>
        <pc:spChg chg="mod">
          <ac:chgData name="Koert Burger" userId="7f4e1db3-4ab4-47dc-9467-177fe86f4266" providerId="ADAL" clId="{D0ACF46C-B25F-4997-8288-47E489AFC00F}" dt="2018-11-15T16:45:57.945" v="833" actId="113"/>
          <ac:spMkLst>
            <pc:docMk/>
            <pc:sldMk cId="62779459" sldId="266"/>
            <ac:spMk id="5" creationId="{00000000-0000-0000-0000-000000000000}"/>
          </ac:spMkLst>
        </pc:spChg>
      </pc:sldChg>
      <pc:sldChg chg="modSp ord modNotesTx">
        <pc:chgData name="Koert Burger" userId="7f4e1db3-4ab4-47dc-9467-177fe86f4266" providerId="ADAL" clId="{D0ACF46C-B25F-4997-8288-47E489AFC00F}" dt="2018-11-16T09:41:36.217" v="2622" actId="1036"/>
        <pc:sldMkLst>
          <pc:docMk/>
          <pc:sldMk cId="3292164995" sldId="267"/>
        </pc:sldMkLst>
        <pc:spChg chg="mod">
          <ac:chgData name="Koert Burger" userId="7f4e1db3-4ab4-47dc-9467-177fe86f4266" providerId="ADAL" clId="{D0ACF46C-B25F-4997-8288-47E489AFC00F}" dt="2018-11-12T15:35:16.349" v="200" actId="6549"/>
          <ac:spMkLst>
            <pc:docMk/>
            <pc:sldMk cId="3292164995" sldId="267"/>
            <ac:spMk id="3" creationId="{00000000-0000-0000-0000-000000000000}"/>
          </ac:spMkLst>
        </pc:spChg>
        <pc:spChg chg="mod">
          <ac:chgData name="Koert Burger" userId="7f4e1db3-4ab4-47dc-9467-177fe86f4266" providerId="ADAL" clId="{D0ACF46C-B25F-4997-8288-47E489AFC00F}" dt="2018-11-16T09:41:18.415" v="2602" actId="20577"/>
          <ac:spMkLst>
            <pc:docMk/>
            <pc:sldMk cId="3292164995" sldId="267"/>
            <ac:spMk id="4" creationId="{00000000-0000-0000-0000-000000000000}"/>
          </ac:spMkLst>
        </pc:spChg>
        <pc:spChg chg="mod">
          <ac:chgData name="Koert Burger" userId="7f4e1db3-4ab4-47dc-9467-177fe86f4266" providerId="ADAL" clId="{D0ACF46C-B25F-4997-8288-47E489AFC00F}" dt="2018-11-16T09:41:36.217" v="2622" actId="1036"/>
          <ac:spMkLst>
            <pc:docMk/>
            <pc:sldMk cId="3292164995" sldId="267"/>
            <ac:spMk id="5" creationId="{00000000-0000-0000-0000-000000000000}"/>
          </ac:spMkLst>
        </pc:spChg>
      </pc:sldChg>
      <pc:sldChg chg="addSp modSp add del modNotesTx">
        <pc:chgData name="Koert Burger" userId="7f4e1db3-4ab4-47dc-9467-177fe86f4266" providerId="ADAL" clId="{D0ACF46C-B25F-4997-8288-47E489AFC00F}" dt="2018-11-16T09:52:00.488" v="2798" actId="20577"/>
        <pc:sldMkLst>
          <pc:docMk/>
          <pc:sldMk cId="870456234" sldId="268"/>
        </pc:sldMkLst>
        <pc:spChg chg="mod">
          <ac:chgData name="Koert Burger" userId="7f4e1db3-4ab4-47dc-9467-177fe86f4266" providerId="ADAL" clId="{D0ACF46C-B25F-4997-8288-47E489AFC00F}" dt="2018-11-12T15:46:42.650" v="314" actId="113"/>
          <ac:spMkLst>
            <pc:docMk/>
            <pc:sldMk cId="870456234" sldId="268"/>
            <ac:spMk id="3" creationId="{00000000-0000-0000-0000-000000000000}"/>
          </ac:spMkLst>
        </pc:spChg>
        <pc:spChg chg="mod">
          <ac:chgData name="Koert Burger" userId="7f4e1db3-4ab4-47dc-9467-177fe86f4266" providerId="ADAL" clId="{D0ACF46C-B25F-4997-8288-47E489AFC00F}" dt="2018-11-16T09:42:15.088" v="2625" actId="14100"/>
          <ac:spMkLst>
            <pc:docMk/>
            <pc:sldMk cId="870456234" sldId="268"/>
            <ac:spMk id="4" creationId="{00000000-0000-0000-0000-000000000000}"/>
          </ac:spMkLst>
        </pc:spChg>
        <pc:spChg chg="add mod">
          <ac:chgData name="Koert Burger" userId="7f4e1db3-4ab4-47dc-9467-177fe86f4266" providerId="ADAL" clId="{D0ACF46C-B25F-4997-8288-47E489AFC00F}" dt="2018-11-16T09:27:16.574" v="2431" actId="1076"/>
          <ac:spMkLst>
            <pc:docMk/>
            <pc:sldMk cId="870456234" sldId="268"/>
            <ac:spMk id="5" creationId="{9E1DB674-D945-4AEC-967E-C521C99BE60F}"/>
          </ac:spMkLst>
        </pc:spChg>
        <pc:spChg chg="add mod">
          <ac:chgData name="Koert Burger" userId="7f4e1db3-4ab4-47dc-9467-177fe86f4266" providerId="ADAL" clId="{D0ACF46C-B25F-4997-8288-47E489AFC00F}" dt="2018-11-16T09:52:00.488" v="2798" actId="20577"/>
          <ac:spMkLst>
            <pc:docMk/>
            <pc:sldMk cId="870456234" sldId="268"/>
            <ac:spMk id="6" creationId="{FD025E78-2B81-4FE8-95D8-4EE67C5FA39B}"/>
          </ac:spMkLst>
        </pc:spChg>
      </pc:sldChg>
      <pc:sldChg chg="del">
        <pc:chgData name="Koert Burger" userId="7f4e1db3-4ab4-47dc-9467-177fe86f4266" providerId="ADAL" clId="{D0ACF46C-B25F-4997-8288-47E489AFC00F}" dt="2018-11-15T17:24:11.198" v="1622" actId="2696"/>
        <pc:sldMkLst>
          <pc:docMk/>
          <pc:sldMk cId="1009841687" sldId="270"/>
        </pc:sldMkLst>
      </pc:sldChg>
      <pc:sldChg chg="del">
        <pc:chgData name="Koert Burger" userId="7f4e1db3-4ab4-47dc-9467-177fe86f4266" providerId="ADAL" clId="{D0ACF46C-B25F-4997-8288-47E489AFC00F}" dt="2018-11-15T17:24:13.463" v="1623" actId="2696"/>
        <pc:sldMkLst>
          <pc:docMk/>
          <pc:sldMk cId="1072236434" sldId="271"/>
        </pc:sldMkLst>
      </pc:sldChg>
      <pc:sldChg chg="addSp delSp modSp modNotesTx">
        <pc:chgData name="Koert Burger" userId="7f4e1db3-4ab4-47dc-9467-177fe86f4266" providerId="ADAL" clId="{D0ACF46C-B25F-4997-8288-47E489AFC00F}" dt="2018-11-15T17:36:21.441" v="1963" actId="6549"/>
        <pc:sldMkLst>
          <pc:docMk/>
          <pc:sldMk cId="4129902572" sldId="272"/>
        </pc:sldMkLst>
        <pc:spChg chg="mod">
          <ac:chgData name="Koert Burger" userId="7f4e1db3-4ab4-47dc-9467-177fe86f4266" providerId="ADAL" clId="{D0ACF46C-B25F-4997-8288-47E489AFC00F}" dt="2018-11-15T17:24:37.832" v="1636" actId="20577"/>
          <ac:spMkLst>
            <pc:docMk/>
            <pc:sldMk cId="4129902572" sldId="272"/>
            <ac:spMk id="3" creationId="{00000000-0000-0000-0000-000000000000}"/>
          </ac:spMkLst>
        </pc:spChg>
        <pc:spChg chg="del">
          <ac:chgData name="Koert Burger" userId="7f4e1db3-4ab4-47dc-9467-177fe86f4266" providerId="ADAL" clId="{D0ACF46C-B25F-4997-8288-47E489AFC00F}" dt="2018-11-15T17:24:42.798" v="1637" actId="478"/>
          <ac:spMkLst>
            <pc:docMk/>
            <pc:sldMk cId="4129902572" sldId="272"/>
            <ac:spMk id="4" creationId="{00000000-0000-0000-0000-000000000000}"/>
          </ac:spMkLst>
        </pc:spChg>
        <pc:spChg chg="mod">
          <ac:chgData name="Koert Burger" userId="7f4e1db3-4ab4-47dc-9467-177fe86f4266" providerId="ADAL" clId="{D0ACF46C-B25F-4997-8288-47E489AFC00F}" dt="2018-11-15T17:35:57.097" v="1962" actId="20577"/>
          <ac:spMkLst>
            <pc:docMk/>
            <pc:sldMk cId="4129902572" sldId="272"/>
            <ac:spMk id="5" creationId="{00000000-0000-0000-0000-000000000000}"/>
          </ac:spMkLst>
        </pc:spChg>
        <pc:spChg chg="add mod">
          <ac:chgData name="Koert Burger" userId="7f4e1db3-4ab4-47dc-9467-177fe86f4266" providerId="ADAL" clId="{D0ACF46C-B25F-4997-8288-47E489AFC00F}" dt="2018-11-15T17:25:04.963" v="1673" actId="6549"/>
          <ac:spMkLst>
            <pc:docMk/>
            <pc:sldMk cId="4129902572" sldId="272"/>
            <ac:spMk id="7" creationId="{71D6A0DC-0B67-420F-BBB8-8334293F6D43}"/>
          </ac:spMkLst>
        </pc:spChg>
      </pc:sldChg>
      <pc:sldChg chg="del">
        <pc:chgData name="Koert Burger" userId="7f4e1db3-4ab4-47dc-9467-177fe86f4266" providerId="ADAL" clId="{D0ACF46C-B25F-4997-8288-47E489AFC00F}" dt="2018-11-15T17:37:07.582" v="1964" actId="2696"/>
        <pc:sldMkLst>
          <pc:docMk/>
          <pc:sldMk cId="3068211818" sldId="273"/>
        </pc:sldMkLst>
      </pc:sldChg>
      <pc:sldChg chg="modSp delCm">
        <pc:chgData name="Koert Burger" userId="7f4e1db3-4ab4-47dc-9467-177fe86f4266" providerId="ADAL" clId="{D0ACF46C-B25F-4997-8288-47E489AFC00F}" dt="2018-11-15T17:38:38.644" v="1969" actId="20577"/>
        <pc:sldMkLst>
          <pc:docMk/>
          <pc:sldMk cId="2841114405" sldId="274"/>
        </pc:sldMkLst>
        <pc:spChg chg="mod">
          <ac:chgData name="Koert Burger" userId="7f4e1db3-4ab4-47dc-9467-177fe86f4266" providerId="ADAL" clId="{D0ACF46C-B25F-4997-8288-47E489AFC00F}" dt="2018-11-15T17:38:38.644" v="1969" actId="20577"/>
          <ac:spMkLst>
            <pc:docMk/>
            <pc:sldMk cId="2841114405" sldId="274"/>
            <ac:spMk id="3" creationId="{00000000-0000-0000-0000-000000000000}"/>
          </ac:spMkLst>
        </pc:spChg>
      </pc:sldChg>
      <pc:sldChg chg="modSp modNotesTx">
        <pc:chgData name="Koert Burger" userId="7f4e1db3-4ab4-47dc-9467-177fe86f4266" providerId="ADAL" clId="{D0ACF46C-B25F-4997-8288-47E489AFC00F}" dt="2018-11-16T09:18:43.156" v="2380" actId="5793"/>
        <pc:sldMkLst>
          <pc:docMk/>
          <pc:sldMk cId="3173690489" sldId="275"/>
        </pc:sldMkLst>
        <pc:spChg chg="mod">
          <ac:chgData name="Koert Burger" userId="7f4e1db3-4ab4-47dc-9467-177fe86f4266" providerId="ADAL" clId="{D0ACF46C-B25F-4997-8288-47E489AFC00F}" dt="2018-11-12T15:35:26.336" v="201" actId="20577"/>
          <ac:spMkLst>
            <pc:docMk/>
            <pc:sldMk cId="3173690489" sldId="275"/>
            <ac:spMk id="3" creationId="{00000000-0000-0000-0000-000000000000}"/>
          </ac:spMkLst>
        </pc:spChg>
        <pc:spChg chg="mod">
          <ac:chgData name="Koert Burger" userId="7f4e1db3-4ab4-47dc-9467-177fe86f4266" providerId="ADAL" clId="{D0ACF46C-B25F-4997-8288-47E489AFC00F}" dt="2018-11-12T15:00:27.096" v="137" actId="20577"/>
          <ac:spMkLst>
            <pc:docMk/>
            <pc:sldMk cId="3173690489" sldId="275"/>
            <ac:spMk id="5" creationId="{00000000-0000-0000-0000-000000000000}"/>
          </ac:spMkLst>
        </pc:spChg>
      </pc:sldChg>
      <pc:sldChg chg="addSp modSp add modNotesTx">
        <pc:chgData name="Koert Burger" userId="7f4e1db3-4ab4-47dc-9467-177fe86f4266" providerId="ADAL" clId="{D0ACF46C-B25F-4997-8288-47E489AFC00F}" dt="2018-11-16T09:21:26.340" v="2391" actId="12"/>
        <pc:sldMkLst>
          <pc:docMk/>
          <pc:sldMk cId="3118425145" sldId="276"/>
        </pc:sldMkLst>
        <pc:spChg chg="mod">
          <ac:chgData name="Koert Burger" userId="7f4e1db3-4ab4-47dc-9467-177fe86f4266" providerId="ADAL" clId="{D0ACF46C-B25F-4997-8288-47E489AFC00F}" dt="2018-11-12T15:35:35.289" v="203" actId="6549"/>
          <ac:spMkLst>
            <pc:docMk/>
            <pc:sldMk cId="3118425145" sldId="276"/>
            <ac:spMk id="3" creationId="{00000000-0000-0000-0000-000000000000}"/>
          </ac:spMkLst>
        </pc:spChg>
        <pc:spChg chg="mod">
          <ac:chgData name="Koert Burger" userId="7f4e1db3-4ab4-47dc-9467-177fe86f4266" providerId="ADAL" clId="{D0ACF46C-B25F-4997-8288-47E489AFC00F}" dt="2018-11-16T09:20:30.139" v="2383" actId="14100"/>
          <ac:spMkLst>
            <pc:docMk/>
            <pc:sldMk cId="3118425145" sldId="276"/>
            <ac:spMk id="5" creationId="{00000000-0000-0000-0000-000000000000}"/>
          </ac:spMkLst>
        </pc:spChg>
        <pc:spChg chg="add mod">
          <ac:chgData name="Koert Burger" userId="7f4e1db3-4ab4-47dc-9467-177fe86f4266" providerId="ADAL" clId="{D0ACF46C-B25F-4997-8288-47E489AFC00F}" dt="2018-11-16T09:21:26.340" v="2391" actId="12"/>
          <ac:spMkLst>
            <pc:docMk/>
            <pc:sldMk cId="3118425145" sldId="276"/>
            <ac:spMk id="6" creationId="{B01DF757-48E4-4F6C-913D-F94B4C4E020D}"/>
          </ac:spMkLst>
        </pc:spChg>
      </pc:sldChg>
      <pc:sldChg chg="addSp modSp add modNotesTx">
        <pc:chgData name="Koert Burger" userId="7f4e1db3-4ab4-47dc-9467-177fe86f4266" providerId="ADAL" clId="{D0ACF46C-B25F-4997-8288-47E489AFC00F}" dt="2018-11-16T09:52:44.868" v="2840" actId="20577"/>
        <pc:sldMkLst>
          <pc:docMk/>
          <pc:sldMk cId="1060883761" sldId="277"/>
        </pc:sldMkLst>
        <pc:spChg chg="mod">
          <ac:chgData name="Koert Burger" userId="7f4e1db3-4ab4-47dc-9467-177fe86f4266" providerId="ADAL" clId="{D0ACF46C-B25F-4997-8288-47E489AFC00F}" dt="2018-11-12T15:47:57.909" v="323" actId="113"/>
          <ac:spMkLst>
            <pc:docMk/>
            <pc:sldMk cId="1060883761" sldId="277"/>
            <ac:spMk id="3" creationId="{00000000-0000-0000-0000-000000000000}"/>
          </ac:spMkLst>
        </pc:spChg>
        <pc:spChg chg="mod">
          <ac:chgData name="Koert Burger" userId="7f4e1db3-4ab4-47dc-9467-177fe86f4266" providerId="ADAL" clId="{D0ACF46C-B25F-4997-8288-47E489AFC00F}" dt="2018-11-16T09:42:48.209" v="2628" actId="14100"/>
          <ac:spMkLst>
            <pc:docMk/>
            <pc:sldMk cId="1060883761" sldId="277"/>
            <ac:spMk id="4" creationId="{00000000-0000-0000-0000-000000000000}"/>
          </ac:spMkLst>
        </pc:spChg>
        <pc:spChg chg="add mod">
          <ac:chgData name="Koert Burger" userId="7f4e1db3-4ab4-47dc-9467-177fe86f4266" providerId="ADAL" clId="{D0ACF46C-B25F-4997-8288-47E489AFC00F}" dt="2018-11-16T09:52:44.868" v="2840" actId="20577"/>
          <ac:spMkLst>
            <pc:docMk/>
            <pc:sldMk cId="1060883761" sldId="277"/>
            <ac:spMk id="5" creationId="{61EDDEA3-F5C7-4DB4-8C21-EE62019DC5AD}"/>
          </ac:spMkLst>
        </pc:spChg>
      </pc:sldChg>
      <pc:sldChg chg="addSp modSp add modNotesTx">
        <pc:chgData name="Koert Burger" userId="7f4e1db3-4ab4-47dc-9467-177fe86f4266" providerId="ADAL" clId="{D0ACF46C-B25F-4997-8288-47E489AFC00F}" dt="2018-11-16T09:53:00.922" v="2854" actId="20577"/>
        <pc:sldMkLst>
          <pc:docMk/>
          <pc:sldMk cId="1519519923" sldId="278"/>
        </pc:sldMkLst>
        <pc:spChg chg="mod">
          <ac:chgData name="Koert Burger" userId="7f4e1db3-4ab4-47dc-9467-177fe86f4266" providerId="ADAL" clId="{D0ACF46C-B25F-4997-8288-47E489AFC00F}" dt="2018-11-12T15:48:11.956" v="324" actId="6549"/>
          <ac:spMkLst>
            <pc:docMk/>
            <pc:sldMk cId="1519519923" sldId="278"/>
            <ac:spMk id="3" creationId="{00000000-0000-0000-0000-000000000000}"/>
          </ac:spMkLst>
        </pc:spChg>
        <pc:spChg chg="mod">
          <ac:chgData name="Koert Burger" userId="7f4e1db3-4ab4-47dc-9467-177fe86f4266" providerId="ADAL" clId="{D0ACF46C-B25F-4997-8288-47E489AFC00F}" dt="2018-11-16T09:42:55.328" v="2629" actId="14100"/>
          <ac:spMkLst>
            <pc:docMk/>
            <pc:sldMk cId="1519519923" sldId="278"/>
            <ac:spMk id="4" creationId="{00000000-0000-0000-0000-000000000000}"/>
          </ac:spMkLst>
        </pc:spChg>
        <pc:spChg chg="add mod">
          <ac:chgData name="Koert Burger" userId="7f4e1db3-4ab4-47dc-9467-177fe86f4266" providerId="ADAL" clId="{D0ACF46C-B25F-4997-8288-47E489AFC00F}" dt="2018-11-16T09:53:00.922" v="2854" actId="20577"/>
          <ac:spMkLst>
            <pc:docMk/>
            <pc:sldMk cId="1519519923" sldId="278"/>
            <ac:spMk id="5" creationId="{8A6F1269-4BC2-46A0-8957-D26074365364}"/>
          </ac:spMkLst>
        </pc:spChg>
      </pc:sldChg>
      <pc:sldChg chg="addSp modSp add modNotesTx">
        <pc:chgData name="Koert Burger" userId="7f4e1db3-4ab4-47dc-9467-177fe86f4266" providerId="ADAL" clId="{D0ACF46C-B25F-4997-8288-47E489AFC00F}" dt="2018-11-16T09:53:11.094" v="2868" actId="20577"/>
        <pc:sldMkLst>
          <pc:docMk/>
          <pc:sldMk cId="53636920" sldId="279"/>
        </pc:sldMkLst>
        <pc:spChg chg="mod">
          <ac:chgData name="Koert Burger" userId="7f4e1db3-4ab4-47dc-9467-177fe86f4266" providerId="ADAL" clId="{D0ACF46C-B25F-4997-8288-47E489AFC00F}" dt="2018-11-12T15:48:30.193" v="325" actId="6549"/>
          <ac:spMkLst>
            <pc:docMk/>
            <pc:sldMk cId="53636920" sldId="279"/>
            <ac:spMk id="3" creationId="{00000000-0000-0000-0000-000000000000}"/>
          </ac:spMkLst>
        </pc:spChg>
        <pc:spChg chg="mod">
          <ac:chgData name="Koert Burger" userId="7f4e1db3-4ab4-47dc-9467-177fe86f4266" providerId="ADAL" clId="{D0ACF46C-B25F-4997-8288-47E489AFC00F}" dt="2018-11-16T09:43:01.217" v="2630" actId="14100"/>
          <ac:spMkLst>
            <pc:docMk/>
            <pc:sldMk cId="53636920" sldId="279"/>
            <ac:spMk id="4" creationId="{00000000-0000-0000-0000-000000000000}"/>
          </ac:spMkLst>
        </pc:spChg>
        <pc:spChg chg="add mod">
          <ac:chgData name="Koert Burger" userId="7f4e1db3-4ab4-47dc-9467-177fe86f4266" providerId="ADAL" clId="{D0ACF46C-B25F-4997-8288-47E489AFC00F}" dt="2018-11-16T09:53:11.094" v="2868" actId="20577"/>
          <ac:spMkLst>
            <pc:docMk/>
            <pc:sldMk cId="53636920" sldId="279"/>
            <ac:spMk id="5" creationId="{A8911D7F-9428-4B7E-8CAA-7D53ECAED352}"/>
          </ac:spMkLst>
        </pc:spChg>
      </pc:sldChg>
      <pc:sldChg chg="addSp modSp add modNotesTx">
        <pc:chgData name="Koert Burger" userId="7f4e1db3-4ab4-47dc-9467-177fe86f4266" providerId="ADAL" clId="{D0ACF46C-B25F-4997-8288-47E489AFC00F}" dt="2018-11-16T09:51:12.736" v="2783" actId="20577"/>
        <pc:sldMkLst>
          <pc:docMk/>
          <pc:sldMk cId="606432464" sldId="280"/>
        </pc:sldMkLst>
        <pc:spChg chg="mod">
          <ac:chgData name="Koert Burger" userId="7f4e1db3-4ab4-47dc-9467-177fe86f4266" providerId="ADAL" clId="{D0ACF46C-B25F-4997-8288-47E489AFC00F}" dt="2018-11-15T16:54:32.781" v="867" actId="6549"/>
          <ac:spMkLst>
            <pc:docMk/>
            <pc:sldMk cId="606432464" sldId="280"/>
            <ac:spMk id="3" creationId="{00000000-0000-0000-0000-000000000000}"/>
          </ac:spMkLst>
        </pc:spChg>
        <pc:spChg chg="mod">
          <ac:chgData name="Koert Burger" userId="7f4e1db3-4ab4-47dc-9467-177fe86f4266" providerId="ADAL" clId="{D0ACF46C-B25F-4997-8288-47E489AFC00F}" dt="2018-11-16T09:43:13.916" v="2633" actId="14100"/>
          <ac:spMkLst>
            <pc:docMk/>
            <pc:sldMk cId="606432464" sldId="280"/>
            <ac:spMk id="4" creationId="{00000000-0000-0000-0000-000000000000}"/>
          </ac:spMkLst>
        </pc:spChg>
        <pc:spChg chg="add mod">
          <ac:chgData name="Koert Burger" userId="7f4e1db3-4ab4-47dc-9467-177fe86f4266" providerId="ADAL" clId="{D0ACF46C-B25F-4997-8288-47E489AFC00F}" dt="2018-11-16T09:51:12.736" v="2783" actId="20577"/>
          <ac:spMkLst>
            <pc:docMk/>
            <pc:sldMk cId="606432464" sldId="280"/>
            <ac:spMk id="5" creationId="{D8434813-6EEB-48E4-A345-31F9321FCD88}"/>
          </ac:spMkLst>
        </pc:spChg>
      </pc:sldChg>
      <pc:sldChg chg="addSp delSp modSp add modNotesTx">
        <pc:chgData name="Koert Burger" userId="7f4e1db3-4ab4-47dc-9467-177fe86f4266" providerId="ADAL" clId="{D0ACF46C-B25F-4997-8288-47E489AFC00F}" dt="2018-11-16T09:50:46.326" v="2750" actId="20577"/>
        <pc:sldMkLst>
          <pc:docMk/>
          <pc:sldMk cId="2021668613" sldId="281"/>
        </pc:sldMkLst>
        <pc:spChg chg="mod">
          <ac:chgData name="Koert Burger" userId="7f4e1db3-4ab4-47dc-9467-177fe86f4266" providerId="ADAL" clId="{D0ACF46C-B25F-4997-8288-47E489AFC00F}" dt="2018-11-12T15:49:01.327" v="327" actId="20577"/>
          <ac:spMkLst>
            <pc:docMk/>
            <pc:sldMk cId="2021668613" sldId="281"/>
            <ac:spMk id="3" creationId="{00000000-0000-0000-0000-000000000000}"/>
          </ac:spMkLst>
        </pc:spChg>
        <pc:spChg chg="mod">
          <ac:chgData name="Koert Burger" userId="7f4e1db3-4ab4-47dc-9467-177fe86f4266" providerId="ADAL" clId="{D0ACF46C-B25F-4997-8288-47E489AFC00F}" dt="2018-11-16T09:43:32.877" v="2637" actId="14100"/>
          <ac:spMkLst>
            <pc:docMk/>
            <pc:sldMk cId="2021668613" sldId="281"/>
            <ac:spMk id="4" creationId="{00000000-0000-0000-0000-000000000000}"/>
          </ac:spMkLst>
        </pc:spChg>
        <pc:spChg chg="add del mod">
          <ac:chgData name="Koert Burger" userId="7f4e1db3-4ab4-47dc-9467-177fe86f4266" providerId="ADAL" clId="{D0ACF46C-B25F-4997-8288-47E489AFC00F}" dt="2018-11-16T09:50:46.326" v="2750" actId="20577"/>
          <ac:spMkLst>
            <pc:docMk/>
            <pc:sldMk cId="2021668613" sldId="281"/>
            <ac:spMk id="5" creationId="{2BB4C54C-E154-4310-8387-5543C4A2B0E3}"/>
          </ac:spMkLst>
        </pc:spChg>
      </pc:sldChg>
      <pc:sldChg chg="addSp delSp modSp add modNotesTx">
        <pc:chgData name="Koert Burger" userId="7f4e1db3-4ab4-47dc-9467-177fe86f4266" providerId="ADAL" clId="{D0ACF46C-B25F-4997-8288-47E489AFC00F}" dt="2018-11-16T09:54:49.928" v="2910" actId="115"/>
        <pc:sldMkLst>
          <pc:docMk/>
          <pc:sldMk cId="2415787514" sldId="282"/>
        </pc:sldMkLst>
        <pc:spChg chg="mod">
          <ac:chgData name="Koert Burger" userId="7f4e1db3-4ab4-47dc-9467-177fe86f4266" providerId="ADAL" clId="{D0ACF46C-B25F-4997-8288-47E489AFC00F}" dt="2018-11-15T17:15:37.716" v="1279" actId="20577"/>
          <ac:spMkLst>
            <pc:docMk/>
            <pc:sldMk cId="2415787514" sldId="282"/>
            <ac:spMk id="3" creationId="{00000000-0000-0000-0000-000000000000}"/>
          </ac:spMkLst>
        </pc:spChg>
        <pc:spChg chg="mod">
          <ac:chgData name="Koert Burger" userId="7f4e1db3-4ab4-47dc-9467-177fe86f4266" providerId="ADAL" clId="{D0ACF46C-B25F-4997-8288-47E489AFC00F}" dt="2018-11-16T09:47:23.931" v="2681" actId="14100"/>
          <ac:spMkLst>
            <pc:docMk/>
            <pc:sldMk cId="2415787514" sldId="282"/>
            <ac:spMk id="4" creationId="{00000000-0000-0000-0000-000000000000}"/>
          </ac:spMkLst>
        </pc:spChg>
        <pc:spChg chg="add del mod">
          <ac:chgData name="Koert Burger" userId="7f4e1db3-4ab4-47dc-9467-177fe86f4266" providerId="ADAL" clId="{D0ACF46C-B25F-4997-8288-47E489AFC00F}" dt="2018-11-16T09:54:03.356" v="2871" actId="478"/>
          <ac:spMkLst>
            <pc:docMk/>
            <pc:sldMk cId="2415787514" sldId="282"/>
            <ac:spMk id="5" creationId="{EF022A30-CABB-4A5C-9F1E-8200B8AA2CA3}"/>
          </ac:spMkLst>
        </pc:spChg>
        <pc:spChg chg="add mod">
          <ac:chgData name="Koert Burger" userId="7f4e1db3-4ab4-47dc-9467-177fe86f4266" providerId="ADAL" clId="{D0ACF46C-B25F-4997-8288-47E489AFC00F}" dt="2018-11-16T09:54:18.631" v="2906" actId="20577"/>
          <ac:spMkLst>
            <pc:docMk/>
            <pc:sldMk cId="2415787514" sldId="282"/>
            <ac:spMk id="6" creationId="{A83F7B71-AA89-4C4E-A506-43D527B7AFCD}"/>
          </ac:spMkLst>
        </pc:spChg>
      </pc:sldChg>
      <pc:sldChg chg="addSp modSp add modNotesTx">
        <pc:chgData name="Koert Burger" userId="7f4e1db3-4ab4-47dc-9467-177fe86f4266" providerId="ADAL" clId="{D0ACF46C-B25F-4997-8288-47E489AFC00F}" dt="2018-11-16T09:55:54.651" v="2913" actId="113"/>
        <pc:sldMkLst>
          <pc:docMk/>
          <pc:sldMk cId="3854619912" sldId="283"/>
        </pc:sldMkLst>
        <pc:spChg chg="mod">
          <ac:chgData name="Koert Burger" userId="7f4e1db3-4ab4-47dc-9467-177fe86f4266" providerId="ADAL" clId="{D0ACF46C-B25F-4997-8288-47E489AFC00F}" dt="2018-11-15T17:17:04.335" v="1308" actId="20577"/>
          <ac:spMkLst>
            <pc:docMk/>
            <pc:sldMk cId="3854619912" sldId="283"/>
            <ac:spMk id="3" creationId="{00000000-0000-0000-0000-000000000000}"/>
          </ac:spMkLst>
        </pc:spChg>
        <pc:spChg chg="mod">
          <ac:chgData name="Koert Burger" userId="7f4e1db3-4ab4-47dc-9467-177fe86f4266" providerId="ADAL" clId="{D0ACF46C-B25F-4997-8288-47E489AFC00F}" dt="2018-11-16T09:55:54.651" v="2913" actId="113"/>
          <ac:spMkLst>
            <pc:docMk/>
            <pc:sldMk cId="3854619912" sldId="283"/>
            <ac:spMk id="4" creationId="{00000000-0000-0000-0000-000000000000}"/>
          </ac:spMkLst>
        </pc:spChg>
        <pc:spChg chg="add">
          <ac:chgData name="Koert Burger" userId="7f4e1db3-4ab4-47dc-9467-177fe86f4266" providerId="ADAL" clId="{D0ACF46C-B25F-4997-8288-47E489AFC00F}" dt="2018-11-16T09:49:50.180" v="2729" actId="113"/>
          <ac:spMkLst>
            <pc:docMk/>
            <pc:sldMk cId="3854619912" sldId="283"/>
            <ac:spMk id="5" creationId="{F45C478E-B4BA-4B99-80FA-654F2CA82B42}"/>
          </ac:spMkLst>
        </pc:spChg>
      </pc:sldChg>
      <pc:sldChg chg="addSp delSp modSp add modNotesTx">
        <pc:chgData name="Koert Burger" userId="7f4e1db3-4ab4-47dc-9467-177fe86f4266" providerId="ADAL" clId="{D0ACF46C-B25F-4997-8288-47E489AFC00F}" dt="2018-11-16T09:52:10.259" v="2799" actId="113"/>
        <pc:sldMkLst>
          <pc:docMk/>
          <pc:sldMk cId="2238770261" sldId="284"/>
        </pc:sldMkLst>
        <pc:spChg chg="mod">
          <ac:chgData name="Koert Burger" userId="7f4e1db3-4ab4-47dc-9467-177fe86f4266" providerId="ADAL" clId="{D0ACF46C-B25F-4997-8288-47E489AFC00F}" dt="2018-11-16T09:42:32.983" v="2626" actId="14100"/>
          <ac:spMkLst>
            <pc:docMk/>
            <pc:sldMk cId="2238770261" sldId="284"/>
            <ac:spMk id="4" creationId="{00000000-0000-0000-0000-000000000000}"/>
          </ac:spMkLst>
        </pc:spChg>
        <pc:spChg chg="add del mod">
          <ac:chgData name="Koert Burger" userId="7f4e1db3-4ab4-47dc-9467-177fe86f4266" providerId="ADAL" clId="{D0ACF46C-B25F-4997-8288-47E489AFC00F}" dt="2018-11-16T09:27:22.229" v="2432" actId="478"/>
          <ac:spMkLst>
            <pc:docMk/>
            <pc:sldMk cId="2238770261" sldId="284"/>
            <ac:spMk id="5" creationId="{6DB3727B-4F56-422B-AA32-79AFFA795BE7}"/>
          </ac:spMkLst>
        </pc:spChg>
        <pc:spChg chg="add mod">
          <ac:chgData name="Koert Burger" userId="7f4e1db3-4ab4-47dc-9467-177fe86f4266" providerId="ADAL" clId="{D0ACF46C-B25F-4997-8288-47E489AFC00F}" dt="2018-11-16T09:42:41.275" v="2627" actId="1076"/>
          <ac:spMkLst>
            <pc:docMk/>
            <pc:sldMk cId="2238770261" sldId="284"/>
            <ac:spMk id="6" creationId="{CBFD01C1-6BA3-4E55-9E82-13957AEE2830}"/>
          </ac:spMkLst>
        </pc:spChg>
        <pc:spChg chg="add">
          <ac:chgData name="Koert Burger" userId="7f4e1db3-4ab4-47dc-9467-177fe86f4266" providerId="ADAL" clId="{D0ACF46C-B25F-4997-8288-47E489AFC00F}" dt="2018-11-16T09:52:10.259" v="2799" actId="113"/>
          <ac:spMkLst>
            <pc:docMk/>
            <pc:sldMk cId="2238770261" sldId="284"/>
            <ac:spMk id="7" creationId="{3FB0829D-447D-4530-B4FB-C142221C3F99}"/>
          </ac:spMkLst>
        </pc:spChg>
      </pc:sldChg>
      <pc:sldChg chg="addSp modSp add modNotesTx">
        <pc:chgData name="Koert Burger" userId="7f4e1db3-4ab4-47dc-9467-177fe86f4266" providerId="ADAL" clId="{D0ACF46C-B25F-4997-8288-47E489AFC00F}" dt="2018-11-16T09:53:21.031" v="2869" actId="113"/>
        <pc:sldMkLst>
          <pc:docMk/>
          <pc:sldMk cId="1347059241" sldId="285"/>
        </pc:sldMkLst>
        <pc:spChg chg="mod">
          <ac:chgData name="Koert Burger" userId="7f4e1db3-4ab4-47dc-9467-177fe86f4266" providerId="ADAL" clId="{D0ACF46C-B25F-4997-8288-47E489AFC00F}" dt="2018-11-16T09:43:05.410" v="2631" actId="14100"/>
          <ac:spMkLst>
            <pc:docMk/>
            <pc:sldMk cId="1347059241" sldId="285"/>
            <ac:spMk id="4" creationId="{00000000-0000-0000-0000-000000000000}"/>
          </ac:spMkLst>
        </pc:spChg>
        <pc:spChg chg="add">
          <ac:chgData name="Koert Burger" userId="7f4e1db3-4ab4-47dc-9467-177fe86f4266" providerId="ADAL" clId="{D0ACF46C-B25F-4997-8288-47E489AFC00F}" dt="2018-11-16T09:53:21.031" v="2869" actId="113"/>
          <ac:spMkLst>
            <pc:docMk/>
            <pc:sldMk cId="1347059241" sldId="285"/>
            <ac:spMk id="5" creationId="{A3CC8020-04F7-4481-92BB-0203E52F9D51}"/>
          </ac:spMkLst>
        </pc:spChg>
      </pc:sldChg>
      <pc:sldChg chg="addSp modSp add modNotesTx">
        <pc:chgData name="Koert Burger" userId="7f4e1db3-4ab4-47dc-9467-177fe86f4266" providerId="ADAL" clId="{D0ACF46C-B25F-4997-8288-47E489AFC00F}" dt="2018-11-16T09:53:25.715" v="2870" actId="113"/>
        <pc:sldMkLst>
          <pc:docMk/>
          <pc:sldMk cId="1728565039" sldId="286"/>
        </pc:sldMkLst>
        <pc:spChg chg="mod">
          <ac:chgData name="Koert Burger" userId="7f4e1db3-4ab4-47dc-9467-177fe86f4266" providerId="ADAL" clId="{D0ACF46C-B25F-4997-8288-47E489AFC00F}" dt="2018-11-16T09:43:09.312" v="2632" actId="14100"/>
          <ac:spMkLst>
            <pc:docMk/>
            <pc:sldMk cId="1728565039" sldId="286"/>
            <ac:spMk id="4" creationId="{00000000-0000-0000-0000-000000000000}"/>
          </ac:spMkLst>
        </pc:spChg>
        <pc:spChg chg="add">
          <ac:chgData name="Koert Burger" userId="7f4e1db3-4ab4-47dc-9467-177fe86f4266" providerId="ADAL" clId="{D0ACF46C-B25F-4997-8288-47E489AFC00F}" dt="2018-11-16T09:53:25.715" v="2870" actId="113"/>
          <ac:spMkLst>
            <pc:docMk/>
            <pc:sldMk cId="1728565039" sldId="286"/>
            <ac:spMk id="5" creationId="{96B9EAC0-BF69-4710-9EBE-693359A9AF05}"/>
          </ac:spMkLst>
        </pc:spChg>
      </pc:sldChg>
      <pc:sldChg chg="addSp modSp add modNotesTx">
        <pc:chgData name="Koert Burger" userId="7f4e1db3-4ab4-47dc-9467-177fe86f4266" providerId="ADAL" clId="{D0ACF46C-B25F-4997-8288-47E489AFC00F}" dt="2018-11-16T09:51:28.308" v="2784" actId="113"/>
        <pc:sldMkLst>
          <pc:docMk/>
          <pc:sldMk cId="2589418640" sldId="287"/>
        </pc:sldMkLst>
        <pc:spChg chg="mod">
          <ac:chgData name="Koert Burger" userId="7f4e1db3-4ab4-47dc-9467-177fe86f4266" providerId="ADAL" clId="{D0ACF46C-B25F-4997-8288-47E489AFC00F}" dt="2018-11-15T16:54:44.178" v="868" actId="20577"/>
          <ac:spMkLst>
            <pc:docMk/>
            <pc:sldMk cId="2589418640" sldId="287"/>
            <ac:spMk id="3" creationId="{00000000-0000-0000-0000-000000000000}"/>
          </ac:spMkLst>
        </pc:spChg>
        <pc:spChg chg="mod">
          <ac:chgData name="Koert Burger" userId="7f4e1db3-4ab4-47dc-9467-177fe86f4266" providerId="ADAL" clId="{D0ACF46C-B25F-4997-8288-47E489AFC00F}" dt="2018-11-16T09:43:18.607" v="2634" actId="14100"/>
          <ac:spMkLst>
            <pc:docMk/>
            <pc:sldMk cId="2589418640" sldId="287"/>
            <ac:spMk id="4" creationId="{00000000-0000-0000-0000-000000000000}"/>
          </ac:spMkLst>
        </pc:spChg>
        <pc:spChg chg="add">
          <ac:chgData name="Koert Burger" userId="7f4e1db3-4ab4-47dc-9467-177fe86f4266" providerId="ADAL" clId="{D0ACF46C-B25F-4997-8288-47E489AFC00F}" dt="2018-11-16T09:51:28.308" v="2784" actId="113"/>
          <ac:spMkLst>
            <pc:docMk/>
            <pc:sldMk cId="2589418640" sldId="287"/>
            <ac:spMk id="5" creationId="{982BE466-3195-474A-A9FF-C7C3F0629458}"/>
          </ac:spMkLst>
        </pc:spChg>
      </pc:sldChg>
      <pc:sldChg chg="addSp modSp add modNotesTx">
        <pc:chgData name="Koert Burger" userId="7f4e1db3-4ab4-47dc-9467-177fe86f4266" providerId="ADAL" clId="{D0ACF46C-B25F-4997-8288-47E489AFC00F}" dt="2018-11-16T09:51:34.504" v="2785" actId="113"/>
        <pc:sldMkLst>
          <pc:docMk/>
          <pc:sldMk cId="25058419" sldId="288"/>
        </pc:sldMkLst>
        <pc:spChg chg="mod">
          <ac:chgData name="Koert Burger" userId="7f4e1db3-4ab4-47dc-9467-177fe86f4266" providerId="ADAL" clId="{D0ACF46C-B25F-4997-8288-47E489AFC00F}" dt="2018-11-15T16:54:49.951" v="869" actId="6549"/>
          <ac:spMkLst>
            <pc:docMk/>
            <pc:sldMk cId="25058419" sldId="288"/>
            <ac:spMk id="3" creationId="{00000000-0000-0000-0000-000000000000}"/>
          </ac:spMkLst>
        </pc:spChg>
        <pc:spChg chg="mod">
          <ac:chgData name="Koert Burger" userId="7f4e1db3-4ab4-47dc-9467-177fe86f4266" providerId="ADAL" clId="{D0ACF46C-B25F-4997-8288-47E489AFC00F}" dt="2018-11-16T09:43:23.193" v="2635" actId="14100"/>
          <ac:spMkLst>
            <pc:docMk/>
            <pc:sldMk cId="25058419" sldId="288"/>
            <ac:spMk id="4" creationId="{00000000-0000-0000-0000-000000000000}"/>
          </ac:spMkLst>
        </pc:spChg>
        <pc:spChg chg="add">
          <ac:chgData name="Koert Burger" userId="7f4e1db3-4ab4-47dc-9467-177fe86f4266" providerId="ADAL" clId="{D0ACF46C-B25F-4997-8288-47E489AFC00F}" dt="2018-11-16T09:51:34.504" v="2785" actId="113"/>
          <ac:spMkLst>
            <pc:docMk/>
            <pc:sldMk cId="25058419" sldId="288"/>
            <ac:spMk id="5" creationId="{2353350C-197B-49C2-9B93-041112D59AA0}"/>
          </ac:spMkLst>
        </pc:spChg>
      </pc:sldChg>
      <pc:sldChg chg="addSp modSp add modNotesTx">
        <pc:chgData name="Koert Burger" userId="7f4e1db3-4ab4-47dc-9467-177fe86f4266" providerId="ADAL" clId="{D0ACF46C-B25F-4997-8288-47E489AFC00F}" dt="2018-11-16T09:51:38.998" v="2786" actId="113"/>
        <pc:sldMkLst>
          <pc:docMk/>
          <pc:sldMk cId="541213644" sldId="289"/>
        </pc:sldMkLst>
        <pc:spChg chg="mod">
          <ac:chgData name="Koert Burger" userId="7f4e1db3-4ab4-47dc-9467-177fe86f4266" providerId="ADAL" clId="{D0ACF46C-B25F-4997-8288-47E489AFC00F}" dt="2018-11-15T16:55:22.304" v="874" actId="6549"/>
          <ac:spMkLst>
            <pc:docMk/>
            <pc:sldMk cId="541213644" sldId="289"/>
            <ac:spMk id="3" creationId="{00000000-0000-0000-0000-000000000000}"/>
          </ac:spMkLst>
        </pc:spChg>
        <pc:spChg chg="mod">
          <ac:chgData name="Koert Burger" userId="7f4e1db3-4ab4-47dc-9467-177fe86f4266" providerId="ADAL" clId="{D0ACF46C-B25F-4997-8288-47E489AFC00F}" dt="2018-11-16T09:43:27.296" v="2636" actId="14100"/>
          <ac:spMkLst>
            <pc:docMk/>
            <pc:sldMk cId="541213644" sldId="289"/>
            <ac:spMk id="4" creationId="{00000000-0000-0000-0000-000000000000}"/>
          </ac:spMkLst>
        </pc:spChg>
        <pc:spChg chg="add">
          <ac:chgData name="Koert Burger" userId="7f4e1db3-4ab4-47dc-9467-177fe86f4266" providerId="ADAL" clId="{D0ACF46C-B25F-4997-8288-47E489AFC00F}" dt="2018-11-16T09:51:38.998" v="2786" actId="113"/>
          <ac:spMkLst>
            <pc:docMk/>
            <pc:sldMk cId="541213644" sldId="289"/>
            <ac:spMk id="5" creationId="{066758D4-F55D-406F-BA1D-FF44C4809977}"/>
          </ac:spMkLst>
        </pc:spChg>
      </pc:sldChg>
      <pc:sldChg chg="addSp delSp modSp add modNotesTx">
        <pc:chgData name="Koert Burger" userId="7f4e1db3-4ab4-47dc-9467-177fe86f4266" providerId="ADAL" clId="{D0ACF46C-B25F-4997-8288-47E489AFC00F}" dt="2018-11-16T09:57:06.235" v="2932" actId="113"/>
        <pc:sldMkLst>
          <pc:docMk/>
          <pc:sldMk cId="1330036740" sldId="290"/>
        </pc:sldMkLst>
        <pc:spChg chg="mod">
          <ac:chgData name="Koert Burger" userId="7f4e1db3-4ab4-47dc-9467-177fe86f4266" providerId="ADAL" clId="{D0ACF46C-B25F-4997-8288-47E489AFC00F}" dt="2018-11-15T17:19:42.741" v="1369" actId="20577"/>
          <ac:spMkLst>
            <pc:docMk/>
            <pc:sldMk cId="1330036740" sldId="290"/>
            <ac:spMk id="3" creationId="{00000000-0000-0000-0000-000000000000}"/>
          </ac:spMkLst>
        </pc:spChg>
        <pc:spChg chg="mod">
          <ac:chgData name="Koert Burger" userId="7f4e1db3-4ab4-47dc-9467-177fe86f4266" providerId="ADAL" clId="{D0ACF46C-B25F-4997-8288-47E489AFC00F}" dt="2018-11-16T09:44:00.155" v="2640" actId="14100"/>
          <ac:spMkLst>
            <pc:docMk/>
            <pc:sldMk cId="1330036740" sldId="290"/>
            <ac:spMk id="4" creationId="{00000000-0000-0000-0000-000000000000}"/>
          </ac:spMkLst>
        </pc:spChg>
        <pc:spChg chg="add del">
          <ac:chgData name="Koert Burger" userId="7f4e1db3-4ab4-47dc-9467-177fe86f4266" providerId="ADAL" clId="{D0ACF46C-B25F-4997-8288-47E489AFC00F}" dt="2018-11-16T09:56:39.750" v="2918" actId="113"/>
          <ac:spMkLst>
            <pc:docMk/>
            <pc:sldMk cId="1330036740" sldId="290"/>
            <ac:spMk id="5" creationId="{1FB3CC3A-6B57-45E5-BFAE-EB82166A0CE4}"/>
          </ac:spMkLst>
        </pc:spChg>
        <pc:spChg chg="add mod">
          <ac:chgData name="Koert Burger" userId="7f4e1db3-4ab4-47dc-9467-177fe86f4266" providerId="ADAL" clId="{D0ACF46C-B25F-4997-8288-47E489AFC00F}" dt="2018-11-16T09:56:57.870" v="2931" actId="20577"/>
          <ac:spMkLst>
            <pc:docMk/>
            <pc:sldMk cId="1330036740" sldId="290"/>
            <ac:spMk id="6" creationId="{E9A55843-26C5-4B57-8D78-2AC976B5F375}"/>
          </ac:spMkLst>
        </pc:spChg>
      </pc:sldChg>
      <pc:sldChg chg="modSp add">
        <pc:chgData name="Koert Burger" userId="7f4e1db3-4ab4-47dc-9467-177fe86f4266" providerId="ADAL" clId="{D0ACF46C-B25F-4997-8288-47E489AFC00F}" dt="2018-11-16T09:56:17.875" v="2916" actId="20577"/>
        <pc:sldMkLst>
          <pc:docMk/>
          <pc:sldMk cId="2323789981" sldId="291"/>
        </pc:sldMkLst>
        <pc:spChg chg="mod">
          <ac:chgData name="Koert Burger" userId="7f4e1db3-4ab4-47dc-9467-177fe86f4266" providerId="ADAL" clId="{D0ACF46C-B25F-4997-8288-47E489AFC00F}" dt="2018-11-16T09:56:17.875" v="2916" actId="20577"/>
          <ac:spMkLst>
            <pc:docMk/>
            <pc:sldMk cId="2323789981" sldId="291"/>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04C073-D6EE-8844-A60D-12C395887D60}" type="datetimeFigureOut">
              <a:rPr lang="nl-NL" smtClean="0"/>
              <a:t>16-11-2018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1CEFE-6B44-4848-A041-C1428E4BABDA}" type="slidenum">
              <a:rPr lang="nl-NL" smtClean="0"/>
              <a:t>‹nr.›</a:t>
            </a:fld>
            <a:endParaRPr lang="nl-NL"/>
          </a:p>
        </p:txBody>
      </p:sp>
    </p:spTree>
    <p:extLst>
      <p:ext uri="{BB962C8B-B14F-4D97-AF65-F5344CB8AC3E}">
        <p14:creationId xmlns:p14="http://schemas.microsoft.com/office/powerpoint/2010/main" val="1817847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richtlijnendatabase.nl/richtlijn/polyfarmacie_bij_ouderen"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600"/>
              </a:spcBef>
            </a:pP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dia’s</a:t>
            </a:r>
            <a:r>
              <a:rPr lang="en-GB" altLang="nl-NL" b="1" dirty="0">
                <a:latin typeface="Arial" panose="020B0604020202020204" pitchFamily="34" charset="0"/>
              </a:rPr>
              <a:t> </a:t>
            </a:r>
            <a:r>
              <a:rPr lang="en-GB" altLang="nl-NL" b="1" dirty="0" err="1">
                <a:latin typeface="Arial" panose="020B0604020202020204" pitchFamily="34" charset="0"/>
              </a:rPr>
              <a:t>zijn</a:t>
            </a:r>
            <a:r>
              <a:rPr lang="en-GB" altLang="nl-NL" b="1" dirty="0">
                <a:latin typeface="Arial" panose="020B0604020202020204" pitchFamily="34" charset="0"/>
              </a:rPr>
              <a:t> </a:t>
            </a:r>
            <a:r>
              <a:rPr lang="en-GB" altLang="nl-NL" b="1" dirty="0" err="1">
                <a:latin typeface="Arial" panose="020B0604020202020204" pitchFamily="34" charset="0"/>
              </a:rPr>
              <a:t>opgesteld</a:t>
            </a:r>
            <a:r>
              <a:rPr lang="en-GB" altLang="nl-NL" b="1" dirty="0">
                <a:latin typeface="Arial" panose="020B0604020202020204" pitchFamily="34" charset="0"/>
              </a:rPr>
              <a:t> 16 </a:t>
            </a:r>
            <a:r>
              <a:rPr lang="en-GB" altLang="nl-NL" b="1" dirty="0" err="1">
                <a:latin typeface="Arial" panose="020B0604020202020204" pitchFamily="34" charset="0"/>
              </a:rPr>
              <a:t>november</a:t>
            </a:r>
            <a:r>
              <a:rPr lang="en-GB" altLang="nl-NL" b="1" dirty="0">
                <a:latin typeface="Arial" panose="020B0604020202020204" pitchFamily="34" charset="0"/>
              </a:rPr>
              <a:t> 2018 met de </a:t>
            </a:r>
            <a:r>
              <a:rPr lang="en-GB" altLang="nl-NL" b="1" dirty="0" err="1">
                <a:latin typeface="Arial" panose="020B0604020202020204" pitchFamily="34" charset="0"/>
              </a:rPr>
              <a:t>meest</a:t>
            </a:r>
            <a:r>
              <a:rPr lang="en-GB" altLang="nl-NL" b="1" dirty="0">
                <a:latin typeface="Arial" panose="020B0604020202020204" pitchFamily="34" charset="0"/>
              </a:rPr>
              <a:t> </a:t>
            </a:r>
            <a:r>
              <a:rPr lang="en-GB" altLang="nl-NL" b="1" dirty="0" err="1">
                <a:latin typeface="Arial" panose="020B0604020202020204" pitchFamily="34" charset="0"/>
              </a:rPr>
              <a:t>recente</a:t>
            </a:r>
            <a:r>
              <a:rPr lang="en-GB" altLang="nl-NL" b="1" dirty="0">
                <a:latin typeface="Arial" panose="020B0604020202020204" pitchFamily="34" charset="0"/>
              </a:rPr>
              <a:t> </a:t>
            </a:r>
            <a:r>
              <a:rPr lang="en-GB" altLang="nl-NL" b="1" dirty="0" err="1">
                <a:latin typeface="Arial" panose="020B0604020202020204" pitchFamily="34" charset="0"/>
              </a:rPr>
              <a:t>informatie</a:t>
            </a:r>
            <a:r>
              <a:rPr lang="en-GB" altLang="nl-NL" b="1" dirty="0">
                <a:latin typeface="Arial" panose="020B0604020202020204" pitchFamily="34" charset="0"/>
              </a:rPr>
              <a:t> over de richtlijn </a:t>
            </a:r>
            <a:r>
              <a:rPr lang="en-GB" altLang="nl-NL" b="1" dirty="0" err="1">
                <a:latin typeface="Arial" panose="020B0604020202020204" pitchFamily="34" charset="0"/>
              </a:rPr>
              <a:t>Artrose</a:t>
            </a:r>
            <a:r>
              <a:rPr lang="en-GB" altLang="nl-NL" b="1" dirty="0">
                <a:latin typeface="Arial" panose="020B0604020202020204" pitchFamily="34" charset="0"/>
              </a:rPr>
              <a:t> </a:t>
            </a:r>
            <a:r>
              <a:rPr lang="en-GB" altLang="nl-NL" b="1" dirty="0" err="1">
                <a:latin typeface="Arial" panose="020B0604020202020204" pitchFamily="34" charset="0"/>
              </a:rPr>
              <a:t>heup</a:t>
            </a:r>
            <a:r>
              <a:rPr lang="en-GB" altLang="nl-NL" b="1" dirty="0">
                <a:latin typeface="Arial" panose="020B0604020202020204" pitchFamily="34" charset="0"/>
              </a:rPr>
              <a:t> </a:t>
            </a:r>
            <a:r>
              <a:rPr lang="en-GB" altLang="nl-NL" b="1" dirty="0" err="1">
                <a:latin typeface="Arial" panose="020B0604020202020204" pitchFamily="34" charset="0"/>
              </a:rPr>
              <a:t>knie</a:t>
            </a:r>
            <a:r>
              <a:rPr lang="en-GB" altLang="nl-NL" b="1" dirty="0">
                <a:latin typeface="Arial" panose="020B0604020202020204" pitchFamily="34" charset="0"/>
              </a:rPr>
              <a:t> – </a:t>
            </a:r>
            <a:r>
              <a:rPr lang="en-GB" altLang="nl-NL" b="1" dirty="0" err="1">
                <a:latin typeface="Arial" panose="020B0604020202020204" pitchFamily="34" charset="0"/>
              </a:rPr>
              <a:t>conservatieve</a:t>
            </a:r>
            <a:r>
              <a:rPr lang="en-GB" altLang="nl-NL" b="1" dirty="0">
                <a:latin typeface="Arial" panose="020B0604020202020204" pitchFamily="34" charset="0"/>
              </a:rPr>
              <a:t> </a:t>
            </a:r>
            <a:r>
              <a:rPr lang="en-GB" altLang="nl-NL" b="1" dirty="0" err="1">
                <a:latin typeface="Arial" panose="020B0604020202020204" pitchFamily="34" charset="0"/>
              </a:rPr>
              <a:t>behandeling</a:t>
            </a:r>
            <a:r>
              <a:rPr lang="en-GB" altLang="nl-NL" b="1" dirty="0">
                <a:latin typeface="Arial" panose="020B0604020202020204" pitchFamily="34" charset="0"/>
              </a:rPr>
              <a:t>. </a:t>
            </a: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b="1" dirty="0">
                <a:latin typeface="Arial" panose="020B0604020202020204" pitchFamily="34" charset="0"/>
              </a:rPr>
              <a:t>Over </a:t>
            </a: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presentatie</a:t>
            </a:r>
            <a:r>
              <a:rPr lang="en-GB" altLang="nl-NL" b="1" dirty="0">
                <a:latin typeface="Arial" panose="020B0604020202020204" pitchFamily="34" charset="0"/>
              </a:rPr>
              <a:t>:</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is </a:t>
            </a:r>
            <a:r>
              <a:rPr lang="en-GB" altLang="nl-NL" b="0" dirty="0" err="1">
                <a:latin typeface="Arial" panose="020B0604020202020204" pitchFamily="34" charset="0"/>
              </a:rPr>
              <a:t>opgesteld</a:t>
            </a:r>
            <a:r>
              <a:rPr lang="en-GB" altLang="nl-NL" b="0" dirty="0">
                <a:latin typeface="Arial" panose="020B0604020202020204" pitchFamily="34" charset="0"/>
              </a:rPr>
              <a:t> om u te </a:t>
            </a:r>
            <a:r>
              <a:rPr lang="en-GB" altLang="nl-NL" b="0" dirty="0" err="1">
                <a:latin typeface="Arial" panose="020B0604020202020204" pitchFamily="34" charset="0"/>
              </a:rPr>
              <a:t>helpen</a:t>
            </a:r>
            <a:r>
              <a:rPr lang="en-GB" altLang="nl-NL" b="0" dirty="0">
                <a:latin typeface="Arial" panose="020B0604020202020204" pitchFamily="34" charset="0"/>
              </a:rPr>
              <a:t> </a:t>
            </a:r>
            <a:r>
              <a:rPr lang="en-GB" altLang="nl-NL" b="0" dirty="0" err="1">
                <a:latin typeface="Arial" panose="020B0604020202020204" pitchFamily="34" charset="0"/>
              </a:rPr>
              <a:t>aandacht</a:t>
            </a:r>
            <a:r>
              <a:rPr lang="en-GB" altLang="nl-NL" b="0" dirty="0">
                <a:latin typeface="Arial" panose="020B0604020202020204" pitchFamily="34" charset="0"/>
              </a:rPr>
              <a:t> te </a:t>
            </a:r>
            <a:r>
              <a:rPr lang="en-GB" altLang="nl-NL" b="0" dirty="0" err="1">
                <a:latin typeface="Arial" panose="020B0604020202020204" pitchFamily="34" charset="0"/>
              </a:rPr>
              <a:t>vragen</a:t>
            </a:r>
            <a:r>
              <a:rPr lang="en-GB" altLang="nl-NL" b="0" dirty="0">
                <a:latin typeface="Arial" panose="020B0604020202020204" pitchFamily="34" charset="0"/>
              </a:rPr>
              <a:t> voor de richtlijn </a:t>
            </a:r>
            <a:r>
              <a:rPr lang="en-GB" altLang="nl-NL" b="0" dirty="0" err="1">
                <a:latin typeface="Arial" panose="020B0604020202020204" pitchFamily="34" charset="0"/>
              </a:rPr>
              <a:t>Artrose</a:t>
            </a:r>
            <a:r>
              <a:rPr lang="en-GB" altLang="nl-NL" b="0" dirty="0">
                <a:latin typeface="Arial" panose="020B0604020202020204" pitchFamily="34" charset="0"/>
              </a:rPr>
              <a:t> </a:t>
            </a:r>
            <a:r>
              <a:rPr lang="en-GB" altLang="nl-NL" b="0" dirty="0" err="1">
                <a:latin typeface="Arial" panose="020B0604020202020204" pitchFamily="34" charset="0"/>
              </a:rPr>
              <a:t>heup</a:t>
            </a:r>
            <a:r>
              <a:rPr lang="en-GB" altLang="nl-NL" b="0" dirty="0">
                <a:latin typeface="Arial" panose="020B0604020202020204" pitchFamily="34" charset="0"/>
              </a:rPr>
              <a:t> </a:t>
            </a:r>
            <a:r>
              <a:rPr lang="en-GB" altLang="nl-NL" b="0" dirty="0" err="1">
                <a:latin typeface="Arial" panose="020B0604020202020204" pitchFamily="34" charset="0"/>
              </a:rPr>
              <a:t>knie</a:t>
            </a:r>
            <a:r>
              <a:rPr lang="en-GB" altLang="nl-NL" b="0" dirty="0">
                <a:latin typeface="Arial" panose="020B0604020202020204" pitchFamily="34" charset="0"/>
              </a:rPr>
              <a:t> – </a:t>
            </a:r>
            <a:r>
              <a:rPr lang="en-GB" altLang="nl-NL" b="0" dirty="0" err="1">
                <a:latin typeface="Arial" panose="020B0604020202020204" pitchFamily="34" charset="0"/>
              </a:rPr>
              <a:t>conservatieve</a:t>
            </a:r>
            <a:r>
              <a:rPr lang="en-GB" altLang="nl-NL" b="0" dirty="0">
                <a:latin typeface="Arial" panose="020B0604020202020204" pitchFamily="34" charset="0"/>
              </a:rPr>
              <a:t> </a:t>
            </a:r>
            <a:r>
              <a:rPr lang="en-GB" altLang="nl-NL" b="0" dirty="0" err="1">
                <a:latin typeface="Arial" panose="020B0604020202020204" pitchFamily="34" charset="0"/>
              </a:rPr>
              <a:t>behandeling</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richtlijn is </a:t>
            </a:r>
            <a:r>
              <a:rPr lang="en-GB" altLang="nl-NL" b="0" dirty="0" err="1">
                <a:latin typeface="Arial" panose="020B0604020202020204" pitchFamily="34" charset="0"/>
              </a:rPr>
              <a:t>geschreven</a:t>
            </a:r>
            <a:r>
              <a:rPr lang="en-GB" altLang="nl-NL" b="0" dirty="0">
                <a:latin typeface="Arial" panose="020B0604020202020204" pitchFamily="34" charset="0"/>
              </a:rPr>
              <a:t> voor </a:t>
            </a:r>
            <a:r>
              <a:rPr lang="en-GB" altLang="nl-NL" b="0" dirty="0" err="1">
                <a:latin typeface="Arial" panose="020B0604020202020204" pitchFamily="34" charset="0"/>
              </a:rPr>
              <a:t>alle</a:t>
            </a:r>
            <a:r>
              <a:rPr lang="en-GB" altLang="nl-NL" b="0" dirty="0">
                <a:latin typeface="Arial" panose="020B0604020202020204" pitchFamily="34" charset="0"/>
              </a:rPr>
              <a:t> </a:t>
            </a:r>
            <a:r>
              <a:rPr lang="en-GB" altLang="nl-NL" b="0" dirty="0" err="1">
                <a:latin typeface="Arial" panose="020B0604020202020204" pitchFamily="34" charset="0"/>
              </a:rPr>
              <a:t>zorgverleners</a:t>
            </a:r>
            <a:r>
              <a:rPr lang="en-GB" altLang="nl-NL" b="0" dirty="0">
                <a:latin typeface="Arial" panose="020B0604020202020204" pitchFamily="34" charset="0"/>
              </a:rPr>
              <a:t> </a:t>
            </a:r>
            <a:r>
              <a:rPr lang="en-GB" altLang="nl-NL" b="0" dirty="0" err="1">
                <a:latin typeface="Arial" panose="020B0604020202020204" pitchFamily="34" charset="0"/>
              </a:rPr>
              <a:t>betrokken</a:t>
            </a:r>
            <a:r>
              <a:rPr lang="en-GB" altLang="nl-NL" b="0" dirty="0">
                <a:latin typeface="Arial" panose="020B0604020202020204" pitchFamily="34" charset="0"/>
              </a:rPr>
              <a:t> </a:t>
            </a:r>
            <a:r>
              <a:rPr lang="en-GB" altLang="nl-NL" b="0" dirty="0" err="1">
                <a:latin typeface="Arial" panose="020B0604020202020204" pitchFamily="34" charset="0"/>
              </a:rPr>
              <a:t>bij</a:t>
            </a:r>
            <a:r>
              <a:rPr lang="en-GB" altLang="nl-NL" b="0" dirty="0">
                <a:latin typeface="Arial" panose="020B0604020202020204" pitchFamily="34" charset="0"/>
              </a:rPr>
              <a:t> de </a:t>
            </a:r>
            <a:r>
              <a:rPr lang="en-GB" altLang="nl-NL" b="0" dirty="0" err="1">
                <a:latin typeface="Arial" panose="020B0604020202020204" pitchFamily="34" charset="0"/>
              </a:rPr>
              <a:t>zorg</a:t>
            </a:r>
            <a:r>
              <a:rPr lang="en-GB" altLang="nl-NL" b="0" dirty="0">
                <a:latin typeface="Arial" panose="020B0604020202020204" pitchFamily="34" charset="0"/>
              </a:rPr>
              <a:t> </a:t>
            </a:r>
            <a:r>
              <a:rPr lang="en-GB" altLang="nl-NL" b="0" dirty="0" err="1">
                <a:latin typeface="Arial" panose="020B0604020202020204" pitchFamily="34" charset="0"/>
              </a:rPr>
              <a:t>voor</a:t>
            </a:r>
            <a:r>
              <a:rPr lang="en-GB" altLang="nl-NL" b="0" dirty="0">
                <a:latin typeface="Arial" panose="020B0604020202020204" pitchFamily="34" charset="0"/>
              </a:rPr>
              <a:t> </a:t>
            </a:r>
            <a:r>
              <a:rPr lang="en-GB" altLang="nl-NL" b="0" dirty="0" err="1">
                <a:latin typeface="Arial" panose="020B0604020202020204" pitchFamily="34" charset="0"/>
              </a:rPr>
              <a:t>patienten</a:t>
            </a:r>
            <a:r>
              <a:rPr lang="en-GB" altLang="nl-NL" b="0" dirty="0">
                <a:latin typeface="Arial" panose="020B0604020202020204" pitchFamily="34" charset="0"/>
              </a:rPr>
              <a:t> met (</a:t>
            </a:r>
            <a:r>
              <a:rPr lang="en-GB" altLang="nl-NL" b="0" dirty="0" err="1">
                <a:latin typeface="Arial" panose="020B0604020202020204" pitchFamily="34" charset="0"/>
              </a:rPr>
              <a:t>verdenking</a:t>
            </a:r>
            <a:r>
              <a:rPr lang="en-GB" altLang="nl-NL" b="0" dirty="0">
                <a:latin typeface="Arial" panose="020B0604020202020204" pitchFamily="34" charset="0"/>
              </a:rPr>
              <a:t> op) </a:t>
            </a:r>
            <a:r>
              <a:rPr lang="en-GB" altLang="nl-NL" b="0" dirty="0" err="1">
                <a:latin typeface="Arial" panose="020B0604020202020204" pitchFamily="34" charset="0"/>
              </a:rPr>
              <a:t>artrose</a:t>
            </a:r>
            <a:r>
              <a:rPr lang="en-GB" altLang="nl-NL" b="0" dirty="0">
                <a:latin typeface="Arial" panose="020B0604020202020204" pitchFamily="34" charset="0"/>
              </a:rPr>
              <a:t> </a:t>
            </a:r>
            <a:r>
              <a:rPr lang="en-GB" altLang="nl-NL" b="0" dirty="0" err="1">
                <a:latin typeface="Arial" panose="020B0604020202020204" pitchFamily="34" charset="0"/>
              </a:rPr>
              <a:t>aan</a:t>
            </a:r>
            <a:r>
              <a:rPr lang="en-GB" altLang="nl-NL" b="0" dirty="0">
                <a:latin typeface="Arial" panose="020B0604020202020204" pitchFamily="34" charset="0"/>
              </a:rPr>
              <a:t> </a:t>
            </a:r>
            <a:r>
              <a:rPr lang="en-GB" altLang="nl-NL" b="0" dirty="0" err="1">
                <a:latin typeface="Arial" panose="020B0604020202020204" pitchFamily="34" charset="0"/>
              </a:rPr>
              <a:t>heup</a:t>
            </a:r>
            <a:r>
              <a:rPr lang="en-GB" altLang="nl-NL" b="0" dirty="0">
                <a:latin typeface="Arial" panose="020B0604020202020204" pitchFamily="34" charset="0"/>
              </a:rPr>
              <a:t> of </a:t>
            </a:r>
            <a:r>
              <a:rPr lang="en-GB" altLang="nl-NL" b="0" dirty="0" err="1">
                <a:latin typeface="Arial" panose="020B0604020202020204" pitchFamily="34" charset="0"/>
              </a:rPr>
              <a:t>knie</a:t>
            </a:r>
            <a:r>
              <a:rPr lang="en-GB" altLang="nl-NL" b="0" dirty="0">
                <a:latin typeface="Arial" panose="020B0604020202020204" pitchFamily="34" charset="0"/>
              </a:rPr>
              <a:t>, </a:t>
            </a:r>
            <a:r>
              <a:rPr lang="en-GB" altLang="nl-NL" b="0" dirty="0" err="1">
                <a:latin typeface="Arial" panose="020B0604020202020204" pitchFamily="34" charset="0"/>
              </a:rPr>
              <a:t>waaronder</a:t>
            </a:r>
            <a:r>
              <a:rPr lang="en-GB" altLang="nl-NL" b="0" dirty="0">
                <a:latin typeface="Arial" panose="020B0604020202020204" pitchFamily="34" charset="0"/>
              </a:rPr>
              <a:t>: </a:t>
            </a:r>
            <a:r>
              <a:rPr lang="en-GB" altLang="nl-NL" b="0" dirty="0" err="1">
                <a:latin typeface="Arial" panose="020B0604020202020204" pitchFamily="34" charset="0"/>
              </a:rPr>
              <a:t>orthopedisch</a:t>
            </a:r>
            <a:r>
              <a:rPr lang="en-GB" altLang="nl-NL" b="0" dirty="0">
                <a:latin typeface="Arial" panose="020B0604020202020204" pitchFamily="34" charset="0"/>
              </a:rPr>
              <a:t> </a:t>
            </a:r>
            <a:r>
              <a:rPr lang="en-GB" altLang="nl-NL" b="0" dirty="0" err="1">
                <a:latin typeface="Arial" panose="020B0604020202020204" pitchFamily="34" charset="0"/>
              </a:rPr>
              <a:t>chirurgen</a:t>
            </a:r>
            <a:r>
              <a:rPr lang="en-GB" altLang="nl-NL" b="0" dirty="0">
                <a:latin typeface="Arial" panose="020B0604020202020204" pitchFamily="34" charset="0"/>
              </a:rPr>
              <a:t>, </a:t>
            </a:r>
            <a:r>
              <a:rPr lang="en-GB" altLang="nl-NL" b="0" dirty="0" err="1">
                <a:latin typeface="Arial" panose="020B0604020202020204" pitchFamily="34" charset="0"/>
              </a:rPr>
              <a:t>reumatologen</a:t>
            </a:r>
            <a:r>
              <a:rPr lang="en-GB" altLang="nl-NL" b="0" dirty="0">
                <a:latin typeface="Arial" panose="020B0604020202020204" pitchFamily="34" charset="0"/>
              </a:rPr>
              <a:t>, </a:t>
            </a:r>
            <a:r>
              <a:rPr lang="en-GB" altLang="nl-NL" b="0" dirty="0" err="1">
                <a:latin typeface="Arial" panose="020B0604020202020204" pitchFamily="34" charset="0"/>
              </a:rPr>
              <a:t>radiologen</a:t>
            </a:r>
            <a:r>
              <a:rPr lang="en-GB" altLang="nl-NL" b="0" dirty="0">
                <a:latin typeface="Arial" panose="020B0604020202020204" pitchFamily="34" charset="0"/>
              </a:rPr>
              <a:t>, </a:t>
            </a:r>
            <a:r>
              <a:rPr lang="en-GB" altLang="nl-NL" b="0" dirty="0" err="1">
                <a:latin typeface="Arial" panose="020B0604020202020204" pitchFamily="34" charset="0"/>
              </a:rPr>
              <a:t>revalidatieartsen</a:t>
            </a:r>
            <a:r>
              <a:rPr lang="en-GB" altLang="nl-NL" b="0" dirty="0">
                <a:latin typeface="Arial" panose="020B0604020202020204" pitchFamily="34" charset="0"/>
              </a:rPr>
              <a:t>, </a:t>
            </a:r>
            <a:r>
              <a:rPr lang="en-GB" altLang="nl-NL" b="0" dirty="0" err="1">
                <a:latin typeface="Arial" panose="020B0604020202020204" pitchFamily="34" charset="0"/>
              </a:rPr>
              <a:t>apothekers</a:t>
            </a:r>
            <a:r>
              <a:rPr lang="en-GB" altLang="nl-NL" b="0" dirty="0">
                <a:latin typeface="Arial" panose="020B0604020202020204" pitchFamily="34" charset="0"/>
              </a:rPr>
              <a:t>, </a:t>
            </a:r>
            <a:r>
              <a:rPr lang="en-GB" altLang="nl-NL" b="0" dirty="0" err="1">
                <a:latin typeface="Arial" panose="020B0604020202020204" pitchFamily="34" charset="0"/>
              </a:rPr>
              <a:t>fysiotherapeuten</a:t>
            </a:r>
            <a:r>
              <a:rPr lang="en-GB" altLang="nl-NL" b="0" dirty="0">
                <a:latin typeface="Arial" panose="020B0604020202020204" pitchFamily="34" charset="0"/>
              </a:rPr>
              <a:t>, </a:t>
            </a:r>
            <a:r>
              <a:rPr lang="en-GB" altLang="nl-NL" b="0" dirty="0" err="1">
                <a:latin typeface="Arial" panose="020B0604020202020204" pitchFamily="34" charset="0"/>
              </a:rPr>
              <a:t>oefentherapeuten</a:t>
            </a:r>
            <a:r>
              <a:rPr lang="en-GB" altLang="nl-NL" b="0" dirty="0">
                <a:latin typeface="Arial" panose="020B0604020202020204" pitchFamily="34" charset="0"/>
              </a:rPr>
              <a:t> Cesar of </a:t>
            </a:r>
            <a:r>
              <a:rPr lang="en-GB" altLang="nl-NL" b="0" dirty="0" err="1">
                <a:latin typeface="Arial" panose="020B0604020202020204" pitchFamily="34" charset="0"/>
              </a:rPr>
              <a:t>Mensendieck</a:t>
            </a:r>
            <a:r>
              <a:rPr lang="en-GB" altLang="nl-NL" b="0" dirty="0">
                <a:latin typeface="Arial" panose="020B0604020202020204" pitchFamily="34" charset="0"/>
              </a:rPr>
              <a:t>, </a:t>
            </a:r>
            <a:r>
              <a:rPr lang="en-GB" altLang="nl-NL" b="0" dirty="0" err="1">
                <a:latin typeface="Arial" panose="020B0604020202020204" pitchFamily="34" charset="0"/>
              </a:rPr>
              <a:t>ergotherapeuten</a:t>
            </a:r>
            <a:r>
              <a:rPr lang="en-GB" altLang="nl-NL" b="0" dirty="0">
                <a:latin typeface="Arial" panose="020B0604020202020204" pitchFamily="34" charset="0"/>
              </a:rPr>
              <a:t>, </a:t>
            </a:r>
            <a:r>
              <a:rPr lang="en-GB" altLang="nl-NL" b="0" dirty="0" err="1">
                <a:latin typeface="Arial" panose="020B0604020202020204" pitchFamily="34" charset="0"/>
              </a:rPr>
              <a:t>huisartsen</a:t>
            </a:r>
            <a:r>
              <a:rPr lang="en-GB" altLang="nl-NL" b="0" dirty="0">
                <a:latin typeface="Arial" panose="020B0604020202020204" pitchFamily="34" charset="0"/>
              </a:rPr>
              <a:t>, </a:t>
            </a:r>
            <a:r>
              <a:rPr lang="en-GB" altLang="nl-NL" b="0" dirty="0" err="1">
                <a:latin typeface="Arial" panose="020B0604020202020204" pitchFamily="34" charset="0"/>
              </a:rPr>
              <a:t>klinisch</a:t>
            </a:r>
            <a:r>
              <a:rPr lang="en-GB" altLang="nl-NL" b="0" dirty="0">
                <a:latin typeface="Arial" panose="020B0604020202020204" pitchFamily="34" charset="0"/>
              </a:rPr>
              <a:t> </a:t>
            </a:r>
            <a:r>
              <a:rPr lang="en-GB" altLang="nl-NL" b="0" dirty="0" err="1">
                <a:latin typeface="Arial" panose="020B0604020202020204" pitchFamily="34" charset="0"/>
              </a:rPr>
              <a:t>geriaters</a:t>
            </a:r>
            <a:r>
              <a:rPr lang="en-GB" altLang="nl-NL" b="0" dirty="0">
                <a:latin typeface="Arial" panose="020B0604020202020204" pitchFamily="34" charset="0"/>
              </a:rPr>
              <a:t>, </a:t>
            </a:r>
            <a:r>
              <a:rPr lang="en-GB" altLang="nl-NL" b="0" dirty="0" err="1">
                <a:latin typeface="Arial" panose="020B0604020202020204" pitchFamily="34" charset="0"/>
              </a:rPr>
              <a:t>specialisten</a:t>
            </a:r>
            <a:r>
              <a:rPr lang="en-GB" altLang="nl-NL" b="0" dirty="0">
                <a:latin typeface="Arial" panose="020B0604020202020204" pitchFamily="34" charset="0"/>
              </a:rPr>
              <a:t> </a:t>
            </a:r>
            <a:r>
              <a:rPr lang="en-GB" altLang="nl-NL" b="0" dirty="0" err="1">
                <a:latin typeface="Arial" panose="020B0604020202020204" pitchFamily="34" charset="0"/>
              </a:rPr>
              <a:t>ouderengeneeskunde</a:t>
            </a:r>
            <a:r>
              <a:rPr lang="en-GB" altLang="nl-NL" b="0" dirty="0">
                <a:latin typeface="Arial" panose="020B0604020202020204" pitchFamily="34" charset="0"/>
              </a:rPr>
              <a:t>, </a:t>
            </a:r>
            <a:r>
              <a:rPr lang="en-GB" altLang="nl-NL" b="0" dirty="0" err="1">
                <a:latin typeface="Arial" panose="020B0604020202020204" pitchFamily="34" charset="0"/>
              </a:rPr>
              <a:t>anesthesiologen</a:t>
            </a:r>
            <a:r>
              <a:rPr lang="en-GB" altLang="nl-NL" b="0" dirty="0">
                <a:latin typeface="Arial" panose="020B0604020202020204" pitchFamily="34" charset="0"/>
              </a:rPr>
              <a:t>, </a:t>
            </a:r>
            <a:r>
              <a:rPr lang="en-GB" altLang="nl-NL" b="0" dirty="0" err="1">
                <a:latin typeface="Arial" panose="020B0604020202020204" pitchFamily="34" charset="0"/>
              </a:rPr>
              <a:t>sportartsen</a:t>
            </a:r>
            <a:r>
              <a:rPr lang="en-GB" altLang="nl-NL" b="0" dirty="0">
                <a:latin typeface="Arial" panose="020B0604020202020204" pitchFamily="34" charset="0"/>
              </a:rPr>
              <a:t>, </a:t>
            </a:r>
            <a:r>
              <a:rPr lang="en-GB" altLang="nl-NL" b="0" dirty="0" err="1">
                <a:latin typeface="Arial" panose="020B0604020202020204" pitchFamily="34" charset="0"/>
              </a:rPr>
              <a:t>arbo-artsen</a:t>
            </a:r>
            <a:r>
              <a:rPr lang="en-GB" altLang="nl-NL" b="0" dirty="0">
                <a:latin typeface="Arial" panose="020B0604020202020204" pitchFamily="34" charset="0"/>
              </a:rPr>
              <a:t> en </a:t>
            </a:r>
            <a:r>
              <a:rPr lang="en-GB" altLang="nl-NL" b="0" dirty="0" err="1">
                <a:latin typeface="Arial" panose="020B0604020202020204" pitchFamily="34" charset="0"/>
              </a:rPr>
              <a:t>bedrijfsartsen</a:t>
            </a:r>
            <a:r>
              <a:rPr lang="en-GB" altLang="nl-NL" b="0" dirty="0">
                <a:latin typeface="Arial" panose="020B0604020202020204" pitchFamily="34" charset="0"/>
              </a:rPr>
              <a:t>, </a:t>
            </a:r>
            <a:r>
              <a:rPr lang="en-GB" altLang="nl-NL" b="0" dirty="0" err="1">
                <a:latin typeface="Arial" panose="020B0604020202020204" pitchFamily="34" charset="0"/>
              </a:rPr>
              <a:t>alle</a:t>
            </a:r>
            <a:r>
              <a:rPr lang="en-GB" altLang="nl-NL" b="0" dirty="0">
                <a:latin typeface="Arial" panose="020B0604020202020204" pitchFamily="34" charset="0"/>
              </a:rPr>
              <a:t> </a:t>
            </a:r>
            <a:r>
              <a:rPr lang="en-GB" altLang="nl-NL" b="0" dirty="0" err="1">
                <a:latin typeface="Arial" panose="020B0604020202020204" pitchFamily="34" charset="0"/>
              </a:rPr>
              <a:t>artsen</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dirty="0">
                <a:latin typeface="Arial" panose="020B0604020202020204" pitchFamily="34" charset="0"/>
              </a:rPr>
              <a:t>) in </a:t>
            </a:r>
            <a:r>
              <a:rPr lang="en-GB" altLang="nl-NL" b="0" dirty="0" err="1">
                <a:latin typeface="Arial" panose="020B0604020202020204" pitchFamily="34" charset="0"/>
              </a:rPr>
              <a:t>opleiding</a:t>
            </a:r>
            <a:r>
              <a:rPr lang="en-GB" altLang="nl-NL" b="0" dirty="0">
                <a:latin typeface="Arial" panose="020B0604020202020204" pitchFamily="34" charset="0"/>
              </a:rPr>
              <a:t> </a:t>
            </a:r>
            <a:r>
              <a:rPr lang="en-GB" altLang="nl-NL" b="0" dirty="0" err="1">
                <a:latin typeface="Arial" panose="020B0604020202020204" pitchFamily="34" charset="0"/>
              </a:rPr>
              <a:t>voor</a:t>
            </a:r>
            <a:r>
              <a:rPr lang="en-GB" altLang="nl-NL" b="0" dirty="0">
                <a:latin typeface="Arial" panose="020B0604020202020204" pitchFamily="34" charset="0"/>
              </a:rPr>
              <a:t> huisarts en </a:t>
            </a:r>
            <a:r>
              <a:rPr lang="en-GB" altLang="nl-NL" b="0" dirty="0" err="1">
                <a:latin typeface="Arial" panose="020B0604020202020204" pitchFamily="34" charset="0"/>
              </a:rPr>
              <a:t>genoemde</a:t>
            </a:r>
            <a:r>
              <a:rPr lang="en-GB" altLang="nl-NL" b="0" dirty="0">
                <a:latin typeface="Arial" panose="020B0604020202020204" pitchFamily="34" charset="0"/>
              </a:rPr>
              <a:t> </a:t>
            </a:r>
            <a:r>
              <a:rPr lang="en-GB" altLang="nl-NL" b="0" dirty="0" err="1">
                <a:latin typeface="Arial" panose="020B0604020202020204" pitchFamily="34" charset="0"/>
              </a:rPr>
              <a:t>specialisten</a:t>
            </a:r>
            <a:r>
              <a:rPr lang="en-GB" altLang="nl-NL" b="0" dirty="0">
                <a:latin typeface="Arial" panose="020B0604020202020204" pitchFamily="34" charset="0"/>
              </a:rPr>
              <a:t>, en </a:t>
            </a:r>
            <a:r>
              <a:rPr lang="en-GB" altLang="nl-NL" b="0" dirty="0" err="1">
                <a:latin typeface="Arial" panose="020B0604020202020204" pitchFamily="34" charset="0"/>
              </a:rPr>
              <a:t>verpleegkundig</a:t>
            </a:r>
            <a:r>
              <a:rPr lang="en-GB" altLang="nl-NL" b="0" dirty="0">
                <a:latin typeface="Arial" panose="020B0604020202020204" pitchFamily="34" charset="0"/>
              </a:rPr>
              <a:t> </a:t>
            </a:r>
            <a:r>
              <a:rPr lang="en-GB" altLang="nl-NL" b="0" dirty="0" err="1">
                <a:latin typeface="Arial" panose="020B0604020202020204" pitchFamily="34" charset="0"/>
              </a:rPr>
              <a:t>specialisten</a:t>
            </a:r>
            <a:r>
              <a:rPr lang="en-GB" altLang="nl-NL" b="0" dirty="0">
                <a:latin typeface="Arial" panose="020B0604020202020204" pitchFamily="34" charset="0"/>
              </a:rPr>
              <a:t> en de physician assistants op </a:t>
            </a:r>
            <a:r>
              <a:rPr lang="en-GB" altLang="nl-NL" b="0" dirty="0" err="1">
                <a:latin typeface="Arial" panose="020B0604020202020204" pitchFamily="34" charset="0"/>
              </a:rPr>
              <a:t>dit</a:t>
            </a:r>
            <a:r>
              <a:rPr lang="en-GB" altLang="nl-NL" b="0" dirty="0">
                <a:latin typeface="Arial" panose="020B0604020202020204" pitchFamily="34" charset="0"/>
              </a:rPr>
              <a:t> </a:t>
            </a:r>
            <a:r>
              <a:rPr lang="en-GB" altLang="nl-NL" b="0" dirty="0" err="1">
                <a:latin typeface="Arial" panose="020B0604020202020204" pitchFamily="34" charset="0"/>
              </a:rPr>
              <a:t>gebied</a:t>
            </a:r>
            <a:r>
              <a:rPr lang="en-GB" altLang="nl-NL" b="0" dirty="0">
                <a:latin typeface="Arial" panose="020B0604020202020204" pitchFamily="34" charset="0"/>
              </a:rPr>
              <a:t>.</a:t>
            </a:r>
          </a:p>
          <a:p>
            <a:pPr eaLnBrk="1" hangingPunct="1">
              <a:spcBef>
                <a:spcPts val="600"/>
              </a:spcBef>
            </a:pPr>
            <a:endParaRPr lang="en-GB" altLang="nl-NL" b="0" dirty="0">
              <a:latin typeface="Arial" panose="020B0604020202020204" pitchFamily="34" charset="0"/>
            </a:endParaRPr>
          </a:p>
          <a:p>
            <a:pPr eaLnBrk="1" hangingPunct="1">
              <a:spcBef>
                <a:spcPts val="600"/>
              </a:spcBef>
            </a:pPr>
            <a:r>
              <a:rPr lang="en-GB" altLang="nl-NL" b="0" dirty="0">
                <a:latin typeface="Arial" panose="020B0604020202020204" pitchFamily="34" charset="0"/>
              </a:rPr>
              <a:t>De richtlijn is </a:t>
            </a:r>
            <a:r>
              <a:rPr lang="en-GB" altLang="nl-NL" b="0" dirty="0" err="1">
                <a:latin typeface="Arial" panose="020B0604020202020204" pitchFamily="34" charset="0"/>
              </a:rPr>
              <a:t>beschikbaar</a:t>
            </a:r>
            <a:r>
              <a:rPr lang="en-GB" altLang="nl-NL" b="0" dirty="0">
                <a:latin typeface="Arial" panose="020B0604020202020204" pitchFamily="34" charset="0"/>
              </a:rPr>
              <a:t> op de richtlijnendatabase via de </a:t>
            </a:r>
            <a:r>
              <a:rPr lang="en-GB" altLang="nl-NL" b="0" dirty="0" err="1">
                <a:latin typeface="Arial" panose="020B0604020202020204" pitchFamily="34" charset="0"/>
              </a:rPr>
              <a:t>volgende</a:t>
            </a:r>
            <a:r>
              <a:rPr lang="en-GB" altLang="nl-NL" b="0" dirty="0">
                <a:latin typeface="Arial" panose="020B0604020202020204" pitchFamily="34" charset="0"/>
              </a:rPr>
              <a:t> link: </a:t>
            </a:r>
            <a:r>
              <a:rPr lang="en-GB" altLang="nl-NL" b="1" dirty="0">
                <a:latin typeface="Arial" panose="020B0604020202020204" pitchFamily="34" charset="0"/>
              </a:rPr>
              <a:t>NOG IN TE VOEREN</a:t>
            </a:r>
          </a:p>
          <a:p>
            <a:pPr eaLnBrk="1" hangingPunct="1">
              <a:spcBef>
                <a:spcPts val="600"/>
              </a:spcBef>
            </a:pPr>
            <a:r>
              <a:rPr lang="en-GB" altLang="nl-NL" b="0" dirty="0">
                <a:latin typeface="Arial" panose="020B0604020202020204" pitchFamily="34" charset="0"/>
              </a:rPr>
              <a:t>In de richtlijnendatabase </a:t>
            </a:r>
            <a:r>
              <a:rPr lang="en-GB" altLang="nl-NL" b="0" dirty="0" err="1">
                <a:latin typeface="Arial" panose="020B0604020202020204" pitchFamily="34" charset="0"/>
              </a:rPr>
              <a:t>kunt</a:t>
            </a:r>
            <a:r>
              <a:rPr lang="en-GB" altLang="nl-NL" b="0" dirty="0">
                <a:latin typeface="Arial" panose="020B0604020202020204" pitchFamily="34" charset="0"/>
              </a:rPr>
              <a:t> u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uitdraai</a:t>
            </a:r>
            <a:r>
              <a:rPr lang="en-GB" altLang="nl-NL" b="0" dirty="0">
                <a:latin typeface="Arial" panose="020B0604020202020204" pitchFamily="34" charset="0"/>
              </a:rPr>
              <a:t> </a:t>
            </a:r>
            <a:r>
              <a:rPr lang="en-GB" altLang="nl-NL" b="0" dirty="0" err="1">
                <a:latin typeface="Arial" panose="020B0604020202020204" pitchFamily="34" charset="0"/>
              </a:rPr>
              <a:t>maken</a:t>
            </a:r>
            <a:r>
              <a:rPr lang="en-GB" altLang="nl-NL" b="0" dirty="0">
                <a:latin typeface="Arial" panose="020B0604020202020204" pitchFamily="34" charset="0"/>
              </a:rPr>
              <a:t> van </a:t>
            </a:r>
            <a:r>
              <a:rPr lang="en-GB" altLang="nl-NL" b="0" dirty="0" err="1">
                <a:latin typeface="Arial" panose="020B0604020202020204" pitchFamily="34" charset="0"/>
              </a:rPr>
              <a:t>alle</a:t>
            </a:r>
            <a:r>
              <a:rPr lang="en-GB" altLang="nl-NL" b="0" dirty="0">
                <a:latin typeface="Arial" panose="020B0604020202020204" pitchFamily="34" charset="0"/>
              </a:rPr>
              <a:t> </a:t>
            </a:r>
            <a:r>
              <a:rPr lang="en-GB" altLang="nl-NL" b="0" dirty="0" err="1">
                <a:latin typeface="Arial" panose="020B0604020202020204" pitchFamily="34" charset="0"/>
              </a:rPr>
              <a:t>aanbevelingen</a:t>
            </a:r>
            <a:r>
              <a:rPr lang="en-GB" altLang="nl-NL" b="0" dirty="0">
                <a:latin typeface="Arial" panose="020B0604020202020204" pitchFamily="34" charset="0"/>
              </a:rPr>
              <a:t> in de richtlijn. </a:t>
            </a:r>
            <a:r>
              <a:rPr lang="en-GB" altLang="nl-NL" b="0" dirty="0" err="1">
                <a:latin typeface="Arial" panose="020B0604020202020204" pitchFamily="34" charset="0"/>
              </a:rPr>
              <a:t>Wellicht</a:t>
            </a:r>
            <a:r>
              <a:rPr lang="en-GB" altLang="nl-NL" b="0" dirty="0">
                <a:latin typeface="Arial" panose="020B0604020202020204" pitchFamily="34" charset="0"/>
              </a:rPr>
              <a:t> wilt u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kopie</a:t>
            </a:r>
            <a:r>
              <a:rPr lang="en-GB" altLang="nl-NL" b="0" dirty="0">
                <a:latin typeface="Arial" panose="020B0604020202020204" pitchFamily="34" charset="0"/>
              </a:rPr>
              <a:t> van de </a:t>
            </a:r>
            <a:r>
              <a:rPr lang="en-GB" altLang="nl-NL" b="0" dirty="0" err="1">
                <a:latin typeface="Arial" panose="020B0604020202020204" pitchFamily="34" charset="0"/>
              </a:rPr>
              <a:t>aanbevelingen</a:t>
            </a:r>
            <a:r>
              <a:rPr lang="en-GB" altLang="nl-NL" b="0" dirty="0">
                <a:latin typeface="Arial" panose="020B0604020202020204" pitchFamily="34" charset="0"/>
              </a:rPr>
              <a:t> </a:t>
            </a:r>
            <a:r>
              <a:rPr lang="en-GB" altLang="nl-NL" b="0" dirty="0" err="1">
                <a:latin typeface="Arial" panose="020B0604020202020204" pitchFamily="34" charset="0"/>
              </a:rPr>
              <a:t>printen</a:t>
            </a:r>
            <a:r>
              <a:rPr lang="en-GB" altLang="nl-NL" b="0" dirty="0">
                <a:latin typeface="Arial" panose="020B0604020202020204" pitchFamily="34" charset="0"/>
              </a:rPr>
              <a:t> voor </a:t>
            </a:r>
            <a:r>
              <a:rPr lang="en-GB" altLang="nl-NL" b="0" dirty="0" err="1">
                <a:latin typeface="Arial" panose="020B0604020202020204" pitchFamily="34" charset="0"/>
              </a:rPr>
              <a:t>gebruik</a:t>
            </a:r>
            <a:r>
              <a:rPr lang="en-GB" altLang="nl-NL" b="0" dirty="0">
                <a:latin typeface="Arial" panose="020B0604020202020204" pitchFamily="34" charset="0"/>
              </a:rPr>
              <a:t> </a:t>
            </a:r>
            <a:r>
              <a:rPr lang="en-GB" altLang="nl-NL" b="0" dirty="0" err="1">
                <a:latin typeface="Arial" panose="020B0604020202020204" pitchFamily="34" charset="0"/>
              </a:rPr>
              <a:t>tijdens</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of de richtlijn op de richtlijnendatabase </a:t>
            </a:r>
            <a:r>
              <a:rPr lang="en-GB" altLang="nl-NL" b="0" dirty="0" err="1">
                <a:latin typeface="Arial" panose="020B0604020202020204" pitchFamily="34" charset="0"/>
              </a:rPr>
              <a:t>bezoeken</a:t>
            </a:r>
            <a:r>
              <a:rPr lang="en-GB" altLang="nl-NL" b="0" dirty="0">
                <a:latin typeface="Arial" panose="020B0604020202020204" pitchFamily="34" charset="0"/>
              </a:rPr>
              <a:t> </a:t>
            </a:r>
            <a:r>
              <a:rPr lang="en-GB" altLang="nl-NL" b="0" dirty="0" err="1">
                <a:latin typeface="Arial" panose="020B0604020202020204" pitchFamily="34" charset="0"/>
              </a:rPr>
              <a:t>tijdens</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zie</a:t>
            </a:r>
            <a:r>
              <a:rPr lang="en-GB" altLang="nl-NL" b="0" dirty="0">
                <a:latin typeface="Arial" panose="020B0604020202020204" pitchFamily="34" charset="0"/>
              </a:rPr>
              <a:t> link). U </a:t>
            </a:r>
            <a:r>
              <a:rPr lang="en-GB" altLang="nl-NL" b="0" dirty="0" err="1">
                <a:latin typeface="Arial" panose="020B0604020202020204" pitchFamily="34" charset="0"/>
              </a:rPr>
              <a:t>kunt</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eigen logo </a:t>
            </a:r>
            <a:r>
              <a:rPr lang="en-GB" altLang="nl-NL" b="0" dirty="0" err="1">
                <a:latin typeface="Arial" panose="020B0604020202020204" pitchFamily="34" charset="0"/>
              </a:rPr>
              <a:t>aan</a:t>
            </a:r>
            <a:r>
              <a:rPr lang="en-GB" altLang="nl-NL" b="0" dirty="0">
                <a:latin typeface="Arial" panose="020B0604020202020204" pitchFamily="34" charset="0"/>
              </a:rPr>
              <a:t> de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toevoegen</a:t>
            </a:r>
            <a:r>
              <a:rPr lang="en-GB" altLang="nl-NL" b="0" dirty="0">
                <a:latin typeface="Arial" panose="020B0604020202020204" pitchFamily="34" charset="0"/>
              </a:rPr>
              <a:t>. </a:t>
            </a:r>
            <a:r>
              <a:rPr lang="en-GB" altLang="nl-NL" b="0" dirty="0" err="1">
                <a:latin typeface="Arial" panose="020B0604020202020204" pitchFamily="34" charset="0"/>
              </a:rPr>
              <a:t>Voel</a:t>
            </a:r>
            <a:r>
              <a:rPr lang="en-GB" altLang="nl-NL" b="0" dirty="0">
                <a:latin typeface="Arial" panose="020B0604020202020204" pitchFamily="34" charset="0"/>
              </a:rPr>
              <a:t> u </a:t>
            </a:r>
            <a:r>
              <a:rPr lang="en-GB" altLang="nl-NL" b="0" dirty="0" err="1">
                <a:latin typeface="Arial" panose="020B0604020202020204" pitchFamily="34" charset="0"/>
              </a:rPr>
              <a:t>vrij</a:t>
            </a:r>
            <a:r>
              <a:rPr lang="en-GB" altLang="nl-NL" b="0" dirty="0">
                <a:latin typeface="Arial" panose="020B0604020202020204" pitchFamily="34" charset="0"/>
              </a:rPr>
              <a:t> om de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aan</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passen</a:t>
            </a:r>
            <a:r>
              <a:rPr lang="en-GB" altLang="nl-NL" b="0" dirty="0">
                <a:latin typeface="Arial" panose="020B0604020202020204" pitchFamily="34" charset="0"/>
              </a:rPr>
              <a:t> of </a:t>
            </a:r>
            <a:r>
              <a:rPr lang="en-GB" altLang="nl-NL" b="0" dirty="0" err="1">
                <a:latin typeface="Arial" panose="020B0604020202020204" pitchFamily="34" charset="0"/>
              </a:rPr>
              <a:t>uit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breiden</a:t>
            </a:r>
            <a:r>
              <a:rPr lang="en-GB" altLang="nl-NL" b="0" dirty="0">
                <a:latin typeface="Arial" panose="020B0604020202020204" pitchFamily="34" charset="0"/>
              </a:rPr>
              <a:t>. </a:t>
            </a: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dirty="0" err="1">
                <a:latin typeface="Arial" panose="020B0604020202020204" pitchFamily="34" charset="0"/>
              </a:rPr>
              <a:t>Aan</a:t>
            </a:r>
            <a:r>
              <a:rPr lang="en-GB" altLang="nl-NL" dirty="0">
                <a:latin typeface="Arial" panose="020B0604020202020204" pitchFamily="34" charset="0"/>
              </a:rPr>
              <a:t>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zijn</a:t>
            </a:r>
            <a:r>
              <a:rPr lang="en-GB" altLang="nl-NL" dirty="0">
                <a:latin typeface="Arial" panose="020B0604020202020204" pitchFamily="34" charset="0"/>
              </a:rPr>
              <a:t> </a:t>
            </a:r>
            <a:r>
              <a:rPr lang="en-GB" altLang="nl-NL" dirty="0" err="1">
                <a:latin typeface="Arial" panose="020B0604020202020204" pitchFamily="34" charset="0"/>
              </a:rPr>
              <a:t>opmerkingen</a:t>
            </a:r>
            <a:r>
              <a:rPr lang="en-GB" altLang="nl-NL" dirty="0">
                <a:latin typeface="Arial" panose="020B0604020202020204" pitchFamily="34" charset="0"/>
              </a:rPr>
              <a:t> voor </a:t>
            </a:r>
            <a:r>
              <a:rPr lang="en-GB" altLang="nl-NL" dirty="0" err="1">
                <a:latin typeface="Arial" panose="020B0604020202020204" pitchFamily="34" charset="0"/>
              </a:rPr>
              <a:t>presentatoren</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om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helpen</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het </a:t>
            </a:r>
            <a:r>
              <a:rPr lang="en-GB" altLang="nl-NL" dirty="0" err="1">
                <a:latin typeface="Arial" panose="020B0604020202020204" pitchFamily="34" charset="0"/>
              </a:rPr>
              <a:t>onder</a:t>
            </a:r>
            <a:r>
              <a:rPr lang="en-GB" altLang="nl-NL" dirty="0">
                <a:latin typeface="Arial" panose="020B0604020202020204" pitchFamily="34" charset="0"/>
              </a:rPr>
              <a:t> de </a:t>
            </a:r>
            <a:r>
              <a:rPr lang="en-GB" altLang="nl-NL" dirty="0" err="1">
                <a:latin typeface="Arial" panose="020B0604020202020204" pitchFamily="34" charset="0"/>
              </a:rPr>
              <a:t>aandacht</a:t>
            </a:r>
            <a:r>
              <a:rPr lang="en-GB" altLang="nl-NL" dirty="0">
                <a:latin typeface="Arial" panose="020B0604020202020204" pitchFamily="34" charset="0"/>
              </a:rPr>
              <a:t> </a:t>
            </a:r>
            <a:r>
              <a:rPr lang="en-GB" altLang="nl-NL" dirty="0" err="1">
                <a:latin typeface="Arial" panose="020B0604020202020204" pitchFamily="34" charset="0"/>
              </a:rPr>
              <a:t>brengen</a:t>
            </a:r>
            <a:r>
              <a:rPr lang="en-GB" altLang="nl-NL" dirty="0">
                <a:latin typeface="Arial" panose="020B0604020202020204" pitchFamily="34" charset="0"/>
              </a:rPr>
              <a:t> van de </a:t>
            </a:r>
            <a:r>
              <a:rPr lang="en-GB" altLang="nl-NL" dirty="0" err="1">
                <a:latin typeface="Arial" panose="020B0604020202020204" pitchFamily="34" charset="0"/>
              </a:rPr>
              <a:t>belangrijkste</a:t>
            </a:r>
            <a:r>
              <a:rPr lang="en-GB" altLang="nl-NL" dirty="0">
                <a:latin typeface="Arial" panose="020B0604020202020204" pitchFamily="34" charset="0"/>
              </a:rPr>
              <a:t> </a:t>
            </a:r>
            <a:r>
              <a:rPr lang="en-GB" altLang="nl-NL" dirty="0" err="1">
                <a:latin typeface="Arial" panose="020B0604020202020204" pitchFamily="34" charset="0"/>
              </a:rPr>
              <a:t>punten</a:t>
            </a:r>
            <a:r>
              <a:rPr lang="en-GB" altLang="nl-NL" dirty="0">
                <a:latin typeface="Arial" panose="020B0604020202020204" pitchFamily="34" charset="0"/>
              </a:rPr>
              <a:t> in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om </a:t>
            </a:r>
            <a:r>
              <a:rPr lang="en-GB" altLang="nl-NL" dirty="0" err="1">
                <a:latin typeface="Arial" panose="020B0604020202020204" pitchFamily="34" charset="0"/>
              </a:rPr>
              <a:t>aanvullende</a:t>
            </a:r>
            <a:r>
              <a:rPr lang="en-GB" altLang="nl-NL" dirty="0">
                <a:latin typeface="Arial" panose="020B0604020202020204" pitchFamily="34" charset="0"/>
              </a:rPr>
              <a:t> </a:t>
            </a:r>
            <a:r>
              <a:rPr lang="en-GB" altLang="nl-NL" dirty="0" err="1">
                <a:latin typeface="Arial" panose="020B0604020202020204" pitchFamily="34" charset="0"/>
              </a:rPr>
              <a:t>informatie</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slides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geven</a:t>
            </a:r>
            <a:r>
              <a:rPr lang="en-GB" altLang="nl-NL" dirty="0">
                <a:latin typeface="Arial" panose="020B0604020202020204" pitchFamily="34" charset="0"/>
              </a:rPr>
              <a:t>. </a:t>
            </a:r>
            <a:r>
              <a:rPr lang="en-GB" altLang="nl-NL" dirty="0" err="1">
                <a:latin typeface="Arial" panose="020B0604020202020204" pitchFamily="34" charset="0"/>
              </a:rPr>
              <a:t>Waar</a:t>
            </a:r>
            <a:r>
              <a:rPr lang="en-GB" altLang="nl-NL" dirty="0">
                <a:latin typeface="Arial" panose="020B0604020202020204" pitchFamily="34" charset="0"/>
              </a:rPr>
              <a:t> </a:t>
            </a:r>
            <a:r>
              <a:rPr lang="en-GB" altLang="nl-NL" dirty="0" err="1">
                <a:latin typeface="Arial" panose="020B0604020202020204" pitchFamily="34" charset="0"/>
              </a:rPr>
              <a:t>nodig</a:t>
            </a:r>
            <a:r>
              <a:rPr lang="en-GB" altLang="nl-NL" dirty="0">
                <a:latin typeface="Arial" panose="020B0604020202020204" pitchFamily="34" charset="0"/>
              </a:rPr>
              <a:t> is de </a:t>
            </a:r>
            <a:r>
              <a:rPr lang="en-GB" altLang="nl-NL" dirty="0" err="1">
                <a:latin typeface="Arial" panose="020B0604020202020204" pitchFamily="34" charset="0"/>
              </a:rPr>
              <a:t>gehele</a:t>
            </a:r>
            <a:r>
              <a:rPr lang="en-GB" altLang="nl-NL" dirty="0">
                <a:latin typeface="Arial" panose="020B0604020202020204" pitchFamily="34" charset="0"/>
              </a:rPr>
              <a:t> </a:t>
            </a:r>
            <a:r>
              <a:rPr lang="en-GB" altLang="nl-NL" dirty="0" err="1">
                <a:latin typeface="Arial" panose="020B0604020202020204" pitchFamily="34" charset="0"/>
              </a:rPr>
              <a:t>aanbeveling</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a:t>
            </a:r>
          </a:p>
          <a:p>
            <a:pPr eaLnBrk="1" hangingPunct="1">
              <a:spcBef>
                <a:spcPts val="600"/>
              </a:spcBef>
            </a:pPr>
            <a:br>
              <a:rPr lang="en-GB" altLang="nl-NL" dirty="0">
                <a:latin typeface="Arial" panose="020B0604020202020204" pitchFamily="34" charset="0"/>
              </a:rPr>
            </a:br>
            <a:r>
              <a:rPr lang="en-GB" altLang="nl-NL" b="1" dirty="0">
                <a:latin typeface="Arial" panose="020B0604020202020204" pitchFamily="34" charset="0"/>
              </a:rPr>
              <a:t>Disclaimer</a:t>
            </a:r>
            <a:r>
              <a:rPr lang="en-GB" altLang="nl-NL" dirty="0">
                <a:latin typeface="Arial" panose="020B0604020202020204" pitchFamily="34" charset="0"/>
              </a:rPr>
              <a:t> </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diapresentatie</a:t>
            </a:r>
            <a:r>
              <a:rPr lang="en-GB" altLang="nl-NL" b="0" dirty="0">
                <a:latin typeface="Arial" panose="020B0604020202020204" pitchFamily="34" charset="0"/>
              </a:rPr>
              <a:t> is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implementatie</a:t>
            </a:r>
            <a:r>
              <a:rPr lang="en-GB" altLang="nl-NL" b="0" dirty="0">
                <a:latin typeface="Arial" panose="020B0604020202020204" pitchFamily="34" charset="0"/>
              </a:rPr>
              <a:t> tool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dient</a:t>
            </a:r>
            <a:r>
              <a:rPr lang="en-GB" altLang="nl-NL" b="0" dirty="0">
                <a:latin typeface="Arial" panose="020B0604020202020204" pitchFamily="34" charset="0"/>
              </a:rPr>
              <a:t> </a:t>
            </a:r>
            <a:r>
              <a:rPr lang="en-GB" altLang="nl-NL" b="0" dirty="0" err="1">
                <a:latin typeface="Arial" panose="020B0604020202020204" pitchFamily="34" charset="0"/>
              </a:rPr>
              <a:t>gebruikt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worden</a:t>
            </a:r>
            <a:r>
              <a:rPr lang="en-GB" altLang="nl-NL" b="0" dirty="0">
                <a:latin typeface="Arial" panose="020B0604020202020204" pitchFamily="34" charset="0"/>
              </a:rPr>
              <a:t> </a:t>
            </a:r>
            <a:r>
              <a:rPr lang="en-GB" altLang="nl-NL" b="0" dirty="0" err="1">
                <a:latin typeface="Arial" panose="020B0604020202020204" pitchFamily="34" charset="0"/>
              </a:rPr>
              <a:t>naast</a:t>
            </a:r>
            <a:r>
              <a:rPr lang="en-GB" altLang="nl-NL" b="0" dirty="0">
                <a:latin typeface="Arial" panose="020B0604020202020204" pitchFamily="34" charset="0"/>
              </a:rPr>
              <a:t> de </a:t>
            </a:r>
            <a:r>
              <a:rPr lang="en-GB" altLang="nl-NL" b="0" dirty="0" err="1">
                <a:latin typeface="Arial" panose="020B0604020202020204" pitchFamily="34" charset="0"/>
              </a:rPr>
              <a:t>gepubliceerde</a:t>
            </a:r>
            <a:r>
              <a:rPr lang="en-GB" altLang="nl-NL" b="0" dirty="0">
                <a:latin typeface="Arial" panose="020B0604020202020204" pitchFamily="34" charset="0"/>
              </a:rPr>
              <a:t> richtlijn.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informatie</a:t>
            </a:r>
            <a:r>
              <a:rPr lang="en-GB" altLang="nl-NL" b="0" dirty="0">
                <a:latin typeface="Arial" panose="020B0604020202020204" pitchFamily="34" charset="0"/>
              </a:rPr>
              <a:t> </a:t>
            </a:r>
            <a:r>
              <a:rPr lang="en-GB" altLang="nl-NL" b="0" dirty="0" err="1">
                <a:latin typeface="Arial" panose="020B0604020202020204" pitchFamily="34" charset="0"/>
              </a:rPr>
              <a:t>vervangt</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dirty="0">
                <a:latin typeface="Arial" panose="020B0604020202020204" pitchFamily="34" charset="0"/>
              </a:rPr>
              <a:t> de richtlijn </a:t>
            </a:r>
            <a:r>
              <a:rPr lang="en-GB" altLang="nl-NL" b="0" dirty="0" err="1">
                <a:latin typeface="Arial" panose="020B0604020202020204" pitchFamily="34" charset="0"/>
              </a:rPr>
              <a:t>zelf</a:t>
            </a:r>
            <a:r>
              <a:rPr lang="en-GB" altLang="nl-NL" b="0" dirty="0">
                <a:latin typeface="Arial" panose="020B0604020202020204" pitchFamily="34" charset="0"/>
              </a:rPr>
              <a:t>. </a:t>
            </a:r>
          </a:p>
          <a:p>
            <a:pPr eaLnBrk="1" hangingPunct="1"/>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a:t>
            </a:fld>
            <a:endParaRPr lang="nl-NL"/>
          </a:p>
        </p:txBody>
      </p:sp>
    </p:spTree>
    <p:extLst>
      <p:ext uri="{BB962C8B-B14F-4D97-AF65-F5344CB8AC3E}">
        <p14:creationId xmlns:p14="http://schemas.microsoft.com/office/powerpoint/2010/main" val="1212368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0" dirty="0" err="1">
                <a:latin typeface="Arial" panose="020B0604020202020204" pitchFamily="34" charset="0"/>
              </a:rPr>
              <a:t>Volledige</a:t>
            </a:r>
            <a:r>
              <a:rPr lang="en-GB" altLang="nl-NL" b="0" dirty="0">
                <a:latin typeface="Arial" panose="020B0604020202020204" pitchFamily="34" charset="0"/>
              </a:rPr>
              <a:t> </a:t>
            </a:r>
            <a:r>
              <a:rPr lang="en-GB" altLang="nl-NL" b="0" dirty="0" err="1">
                <a:latin typeface="Arial" panose="020B0604020202020204" pitchFamily="34" charset="0"/>
              </a:rPr>
              <a:t>aanbevelingen</a:t>
            </a:r>
            <a:r>
              <a:rPr lang="en-GB" altLang="nl-NL" b="0" dirty="0">
                <a:latin typeface="Arial" panose="020B0604020202020204" pitchFamily="34" charset="0"/>
              </a:rPr>
              <a:t> </a:t>
            </a:r>
            <a:r>
              <a:rPr lang="en-GB" altLang="nl-NL" b="0" dirty="0" err="1">
                <a:latin typeface="Arial" panose="020B0604020202020204" pitchFamily="34" charset="0"/>
              </a:rPr>
              <a:t>luiden</a:t>
            </a:r>
            <a:r>
              <a:rPr lang="en-GB" altLang="nl-NL" b="0" dirty="0">
                <a:latin typeface="Arial" panose="020B0604020202020204" pitchFamily="34" charset="0"/>
              </a:rPr>
              <a:t>:</a:t>
            </a:r>
          </a:p>
          <a:p>
            <a:pPr eaLnBrk="1" hangingPunct="1"/>
            <a:r>
              <a:rPr lang="nl-NL" altLang="nl-NL" b="0" dirty="0">
                <a:latin typeface="Arial" panose="020B0604020202020204" pitchFamily="34" charset="0"/>
              </a:rPr>
              <a:t>Geef informatie en educatie over artrose bij patiënten met symptomatische knie- en/of heupartrose, en besteed hierbij aandacht aan tenminste de volgende onderwerpen:</a:t>
            </a:r>
          </a:p>
          <a:p>
            <a:pPr eaLnBrk="1" hangingPunct="1"/>
            <a:r>
              <a:rPr lang="nl-NL" altLang="nl-NL" b="0" dirty="0">
                <a:latin typeface="Arial" panose="020B0604020202020204" pitchFamily="34" charset="0"/>
              </a:rPr>
              <a:t>•	aard van artrose;</a:t>
            </a:r>
          </a:p>
          <a:p>
            <a:pPr eaLnBrk="1" hangingPunct="1"/>
            <a:r>
              <a:rPr lang="nl-NL" altLang="nl-NL" b="0" dirty="0">
                <a:latin typeface="Arial" panose="020B0604020202020204" pitchFamily="34" charset="0"/>
              </a:rPr>
              <a:t>•	oorzaken van artrose;</a:t>
            </a:r>
          </a:p>
          <a:p>
            <a:pPr eaLnBrk="1" hangingPunct="1"/>
            <a:r>
              <a:rPr lang="nl-NL" altLang="nl-NL" b="0" dirty="0">
                <a:latin typeface="Arial" panose="020B0604020202020204" pitchFamily="34" charset="0"/>
              </a:rPr>
              <a:t>•	consequenties van artrose (met betrekking tot leefstijl, werk- en sportbelasting, balans tussen belasting en belastbaarheid); </a:t>
            </a:r>
          </a:p>
          <a:p>
            <a:pPr eaLnBrk="1" hangingPunct="1"/>
            <a:r>
              <a:rPr lang="nl-NL" altLang="nl-NL" b="0" dirty="0">
                <a:latin typeface="Arial" panose="020B0604020202020204" pitchFamily="34" charset="0"/>
              </a:rPr>
              <a:t>•	prognose van artrose;</a:t>
            </a:r>
          </a:p>
          <a:p>
            <a:pPr eaLnBrk="1" hangingPunct="1"/>
            <a:r>
              <a:rPr lang="nl-NL" altLang="nl-NL" b="0" dirty="0">
                <a:latin typeface="Arial" panose="020B0604020202020204" pitchFamily="34" charset="0"/>
              </a:rPr>
              <a:t>•	voor- en nadelen van de relevante behandelopties;</a:t>
            </a:r>
          </a:p>
          <a:p>
            <a:pPr eaLnBrk="1" hangingPunct="1"/>
            <a:r>
              <a:rPr lang="nl-NL" altLang="nl-NL" b="0" dirty="0">
                <a:latin typeface="Arial" panose="020B0604020202020204" pitchFamily="34" charset="0"/>
              </a:rPr>
              <a:t>•	goed en veilig medicatiegebruik;</a:t>
            </a:r>
          </a:p>
          <a:p>
            <a:pPr eaLnBrk="1" hangingPunct="1"/>
            <a:r>
              <a:rPr lang="nl-NL" altLang="nl-NL" b="0" dirty="0">
                <a:latin typeface="Arial" panose="020B0604020202020204" pitchFamily="34" charset="0"/>
              </a:rPr>
              <a:t>•	mogelijkheden en belang van zelfmanagement;</a:t>
            </a:r>
          </a:p>
          <a:p>
            <a:pPr eaLnBrk="1" hangingPunct="1"/>
            <a:r>
              <a:rPr lang="nl-NL" altLang="nl-NL" b="0" dirty="0">
                <a:latin typeface="Arial" panose="020B0604020202020204" pitchFamily="34" charset="0"/>
              </a:rPr>
              <a:t>•	voordelen van een gezond gewicht en voldoende bewegen;</a:t>
            </a:r>
          </a:p>
          <a:p>
            <a:pPr eaLnBrk="1" hangingPunct="1"/>
            <a:r>
              <a:rPr lang="nl-NL" altLang="nl-NL" b="0" dirty="0">
                <a:latin typeface="Arial" panose="020B0604020202020204" pitchFamily="34" charset="0"/>
              </a:rPr>
              <a:t>•	loophulpmiddelen, indien geïndiceerd (zoals wandelstok, rollator).</a:t>
            </a:r>
          </a:p>
          <a:p>
            <a:pPr eaLnBrk="1" hangingPunct="1"/>
            <a:r>
              <a:rPr lang="nl-NL" altLang="nl-NL" b="0" dirty="0">
                <a:latin typeface="Arial" panose="020B0604020202020204" pitchFamily="34" charset="0"/>
              </a:rPr>
              <a:t>Houd bij het geven van informatie en educatie rekening met het opleidingsniveau en de ziektepercepties van de patiënt. </a:t>
            </a:r>
          </a:p>
          <a:p>
            <a:pPr eaLnBrk="1" hangingPunct="1"/>
            <a:r>
              <a:rPr lang="nl-NL" altLang="nl-NL" b="0" dirty="0">
                <a:latin typeface="Arial" panose="020B0604020202020204" pitchFamily="34" charset="0"/>
              </a:rPr>
              <a:t>Betrek bij de voorlichting indien geïndiceerd familieleden of mantelzorgers.</a:t>
            </a:r>
          </a:p>
          <a:p>
            <a:pPr eaLnBrk="1" hangingPunct="1"/>
            <a:r>
              <a:rPr lang="nl-NL" altLang="nl-NL" b="0" dirty="0">
                <a:latin typeface="Arial" panose="020B0604020202020204" pitchFamily="34" charset="0"/>
              </a:rPr>
              <a:t>Bied naast mondeling informatie ook informatie via een andere routes aan, afgestemd op de informatiebehoefte van de patiënt (bijvoorbeeld een brochure, website of groepsbijeenkomst).</a:t>
            </a:r>
          </a:p>
          <a:p>
            <a:pPr eaLnBrk="1" hangingPunct="1"/>
            <a:r>
              <a:rPr lang="nl-NL" altLang="nl-NL" b="0" dirty="0">
                <a:latin typeface="Arial" panose="020B0604020202020204" pitchFamily="34" charset="0"/>
              </a:rPr>
              <a:t>Betrouwbare </a:t>
            </a:r>
            <a:r>
              <a:rPr lang="nl-NL" altLang="nl-NL" b="0" dirty="0" err="1">
                <a:latin typeface="Arial" panose="020B0604020202020204" pitchFamily="34" charset="0"/>
              </a:rPr>
              <a:t>patiënteninformatie</a:t>
            </a:r>
            <a:r>
              <a:rPr lang="nl-NL" altLang="nl-NL" b="0" dirty="0">
                <a:latin typeface="Arial" panose="020B0604020202020204" pitchFamily="34" charset="0"/>
              </a:rPr>
              <a:t> over artrose is te vinden op:</a:t>
            </a:r>
          </a:p>
          <a:p>
            <a:pPr eaLnBrk="1" hangingPunct="1"/>
            <a:r>
              <a:rPr lang="nl-NL" altLang="nl-NL" b="0" dirty="0">
                <a:latin typeface="Arial" panose="020B0604020202020204" pitchFamily="34" charset="0"/>
              </a:rPr>
              <a:t>•	Handboek voor mensen met artrose: https://www.poly-artrose.nl/bestanden/handboek-artrose-web.pdf?cd=i; </a:t>
            </a:r>
          </a:p>
          <a:p>
            <a:pPr eaLnBrk="1" hangingPunct="1"/>
            <a:r>
              <a:rPr lang="nl-NL" altLang="nl-NL" b="0" dirty="0">
                <a:latin typeface="Arial" panose="020B0604020202020204" pitchFamily="34" charset="0"/>
              </a:rPr>
              <a:t>•	Patiëntinformatie van </a:t>
            </a:r>
            <a:r>
              <a:rPr lang="nl-NL" altLang="nl-NL" b="0" dirty="0" err="1">
                <a:latin typeface="Arial" panose="020B0604020202020204" pitchFamily="34" charset="0"/>
              </a:rPr>
              <a:t>ReumaNederland</a:t>
            </a:r>
            <a:r>
              <a:rPr lang="nl-NL" altLang="nl-NL" b="0" dirty="0">
                <a:latin typeface="Arial" panose="020B0604020202020204" pitchFamily="34" charset="0"/>
              </a:rPr>
              <a:t>: https://reumanederland.nl/reuma/vormen-van-reuma/artrose/;</a:t>
            </a:r>
          </a:p>
          <a:p>
            <a:pPr eaLnBrk="1" hangingPunct="1"/>
            <a:r>
              <a:rPr lang="nl-NL" altLang="nl-NL" b="0" dirty="0">
                <a:latin typeface="Arial" panose="020B0604020202020204" pitchFamily="34" charset="0"/>
              </a:rPr>
              <a:t>•	Thuisarts: https://www.thuisarts.nl/artrose;</a:t>
            </a:r>
          </a:p>
          <a:p>
            <a:pPr eaLnBrk="1" hangingPunct="1"/>
            <a:r>
              <a:rPr lang="nl-NL" altLang="nl-NL" b="0" dirty="0">
                <a:latin typeface="Arial" panose="020B0604020202020204" pitchFamily="34" charset="0"/>
              </a:rPr>
              <a:t>•	Patiëntinformatie van het KNGF: https://www.defysiotherapeut.com/aandoeningen-en-klachten/artrose.html </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Adviseer niet routinematig een speciaal programma ter bevordering van zelfmanagement voor pijnvermindering en verbetering van fysiek functioneren bij symptomatische patiënten met heup- of knieartrose.</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Adviseer in het kader van algemene gezondheidsadviezen bij alle patiënten met heup- of knieartrose om op gezond gewicht te komen en om voldoende te bewegen. </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Adviseer patiënten met symptomatische knieartrose en overgewicht of obesitas minstens 10% van hun gewicht te verliezen en fysieke trainingen te volgen.</a:t>
            </a:r>
          </a:p>
          <a:p>
            <a:pPr eaLnBrk="1" hangingPunct="1"/>
            <a:endParaRPr lang="nl-NL" altLang="nl-NL" b="1"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10</a:t>
            </a:fld>
            <a:endParaRPr lang="nl-NL"/>
          </a:p>
        </p:txBody>
      </p:sp>
    </p:spTree>
    <p:extLst>
      <p:ext uri="{BB962C8B-B14F-4D97-AF65-F5344CB8AC3E}">
        <p14:creationId xmlns:p14="http://schemas.microsoft.com/office/powerpoint/2010/main" val="2500273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0" dirty="0">
                <a:latin typeface="Arial" panose="020B0604020202020204" pitchFamily="34" charset="0"/>
              </a:rPr>
              <a:t> </a:t>
            </a: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11</a:t>
            </a:fld>
            <a:endParaRPr lang="nl-NL"/>
          </a:p>
        </p:txBody>
      </p:sp>
    </p:spTree>
    <p:extLst>
      <p:ext uri="{BB962C8B-B14F-4D97-AF65-F5344CB8AC3E}">
        <p14:creationId xmlns:p14="http://schemas.microsoft.com/office/powerpoint/2010/main" val="574428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a:latin typeface="Arial" panose="020B0604020202020204" pitchFamily="34" charset="0"/>
              </a:rPr>
              <a:t>Additionele </a:t>
            </a:r>
            <a:r>
              <a:rPr lang="en-GB" altLang="nl-NL" b="1" dirty="0" err="1">
                <a:latin typeface="Arial" panose="020B0604020202020204" pitchFamily="34" charset="0"/>
              </a:rPr>
              <a:t>informatie</a:t>
            </a:r>
            <a:r>
              <a:rPr lang="en-GB" altLang="nl-NL" b="1" dirty="0">
                <a:latin typeface="Arial" panose="020B0604020202020204" pitchFamily="34" charset="0"/>
              </a:rPr>
              <a:t>:</a:t>
            </a:r>
          </a:p>
          <a:p>
            <a:pPr eaLnBrk="1" hangingPunct="1"/>
            <a:r>
              <a:rPr lang="en-GB" altLang="nl-NL" b="0" dirty="0">
                <a:latin typeface="Arial" panose="020B0604020202020204" pitchFamily="34" charset="0"/>
              </a:rPr>
              <a:t>Rationale van </a:t>
            </a:r>
            <a:r>
              <a:rPr lang="en-GB" altLang="nl-NL" b="0" dirty="0" err="1">
                <a:latin typeface="Arial" panose="020B0604020202020204" pitchFamily="34" charset="0"/>
              </a:rPr>
              <a:t>stappenplan</a:t>
            </a:r>
            <a:r>
              <a:rPr lang="en-GB" altLang="nl-NL" b="0" dirty="0">
                <a:latin typeface="Arial" panose="020B0604020202020204" pitchFamily="34" charset="0"/>
              </a:rPr>
              <a:t>: </a:t>
            </a:r>
            <a:r>
              <a:rPr lang="nl-NL" altLang="nl-NL" b="0" dirty="0">
                <a:latin typeface="Arial" panose="020B0604020202020204" pitchFamily="34" charset="0"/>
              </a:rPr>
              <a:t>Paracetamol heeft een gering effect op pijn en fysiek functioneren ten opzichte van placebo maar ten opzichte van geen behandeling zou het effect van paracetamol vrijwel zeker klinisch relevant zijn. De kosten zijn laag, en gebruik van paracetamol is relatief veilig, zeker in vergelijking met orale NSAID’s. Dermale NSAID’s hebben bij knieartrose mogelijk een vergelijkbare effectiviteit als orale NSAID’s maar met een (veel) kleiner risico op ernstige bijwerkingen. Het niet onaanzienlijke placebo-effect van orale en (met name) dermale pijnmedicatie kan in het voordeel van de patiënt uitvallen. Orale NSAID’s resulteren in een aanzienlijke, klinisch relevante, pijnreductie en verbetering van fysiek functioneren maar kunnen ernstige bijwerkingen met zich meebrengen. </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Volledige aanbeveling luidt:</a:t>
            </a:r>
          </a:p>
          <a:p>
            <a:pPr eaLnBrk="1" hangingPunct="1"/>
            <a:endParaRPr lang="en-GB" altLang="nl-NL" b="0" dirty="0">
              <a:latin typeface="Arial" panose="020B0604020202020204" pitchFamily="34" charset="0"/>
            </a:endParaRPr>
          </a:p>
          <a:p>
            <a:pPr eaLnBrk="1" hangingPunct="1"/>
            <a:r>
              <a:rPr lang="nl-NL" altLang="nl-NL" b="0" dirty="0">
                <a:latin typeface="Arial" panose="020B0604020202020204" pitchFamily="34" charset="0"/>
              </a:rPr>
              <a:t>Bepreek met de patiënt met symptomatische knie- of heupartrose:</a:t>
            </a:r>
          </a:p>
          <a:p>
            <a:pPr eaLnBrk="1" hangingPunct="1"/>
            <a:r>
              <a:rPr lang="nl-NL" altLang="nl-NL" b="0" dirty="0">
                <a:latin typeface="Arial" panose="020B0604020202020204" pitchFamily="34" charset="0"/>
              </a:rPr>
              <a:t>•	de voor- en nadelen van de pijnmedicatie inclusief de mogelijke risico’s van gebruik van pijnmedicatie;</a:t>
            </a:r>
          </a:p>
          <a:p>
            <a:pPr eaLnBrk="1" hangingPunct="1"/>
            <a:r>
              <a:rPr lang="nl-NL" altLang="nl-NL" b="0" dirty="0">
                <a:latin typeface="Arial" panose="020B0604020202020204" pitchFamily="34" charset="0"/>
              </a:rPr>
              <a:t>•	de te verwachten werkzaamheid van pijnmedicatie; </a:t>
            </a:r>
          </a:p>
          <a:p>
            <a:pPr eaLnBrk="1" hangingPunct="1"/>
            <a:r>
              <a:rPr lang="nl-NL" altLang="nl-NL" b="0" dirty="0">
                <a:latin typeface="Arial" panose="020B0604020202020204" pitchFamily="34" charset="0"/>
              </a:rPr>
              <a:t>•	de overige mogelijkheden om pijn te verlichten (gezond bewegen, oefentherapie, gewichtsverlies bij overgewicht; zie de modules ‘Oefentherapie’, ‘Educatie en informatie’ en ‘Geïntegreerd beleid’). </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Beslis samen met de patiënt wat de best passende pijnmedicatie is, volg hierbij onderstaande stappen. Ga bij onvoldoende pijnstilling, contra-indicaties of een specifieke indicatie over naar de volgende stap. </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1.	start bij heupartrose met paracetamol, en bij knieartrose met paracetamol of een dermale NSAID (eventueel in combinatie met paracetamol);</a:t>
            </a:r>
          </a:p>
          <a:p>
            <a:pPr eaLnBrk="1" hangingPunct="1"/>
            <a:r>
              <a:rPr lang="nl-NL" altLang="nl-NL" b="0" dirty="0">
                <a:latin typeface="Arial" panose="020B0604020202020204" pitchFamily="34" charset="0"/>
              </a:rPr>
              <a:t>2.	wissel naar een orale NSAID en bij risicogroepen naar een orale NSAID in combinatie met een maagbeschermer*1,2;</a:t>
            </a:r>
          </a:p>
          <a:p>
            <a:pPr eaLnBrk="1" hangingPunct="1"/>
            <a:r>
              <a:rPr lang="nl-NL" altLang="nl-NL" b="0" dirty="0">
                <a:latin typeface="Arial" panose="020B0604020202020204" pitchFamily="34" charset="0"/>
              </a:rPr>
              <a:t>3.	overweeg bij onvoldoende effect om te wisselen naar een alternatieve NSAID;</a:t>
            </a:r>
          </a:p>
          <a:p>
            <a:pPr eaLnBrk="1" hangingPunct="1"/>
            <a:r>
              <a:rPr lang="nl-NL" altLang="nl-NL" b="0" dirty="0">
                <a:latin typeface="Arial" panose="020B0604020202020204" pitchFamily="34" charset="0"/>
              </a:rPr>
              <a:t>4.	bouw de pijnmedicatie af bij het (grotendeels) verdwijnen van symptomen, bij voorkeur binnen tien dagen na start van de behandeling.</a:t>
            </a: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12</a:t>
            </a:fld>
            <a:endParaRPr lang="nl-NL"/>
          </a:p>
        </p:txBody>
      </p:sp>
    </p:spTree>
    <p:extLst>
      <p:ext uri="{BB962C8B-B14F-4D97-AF65-F5344CB8AC3E}">
        <p14:creationId xmlns:p14="http://schemas.microsoft.com/office/powerpoint/2010/main" val="3711247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a:latin typeface="Arial" panose="020B0604020202020204" pitchFamily="34" charset="0"/>
              </a:rPr>
              <a:t>Additionele </a:t>
            </a:r>
            <a:r>
              <a:rPr lang="en-GB" altLang="nl-NL" b="1" dirty="0" err="1">
                <a:latin typeface="Arial" panose="020B0604020202020204" pitchFamily="34" charset="0"/>
              </a:rPr>
              <a:t>informatie</a:t>
            </a:r>
            <a:r>
              <a:rPr lang="en-GB" altLang="nl-NL" b="1" dirty="0">
                <a:latin typeface="Arial" panose="020B0604020202020204" pitchFamily="34" charset="0"/>
              </a:rPr>
              <a:t>:</a:t>
            </a:r>
          </a:p>
          <a:p>
            <a:pPr eaLnBrk="1" hangingPunct="1"/>
            <a:r>
              <a:rPr lang="en-GB" altLang="nl-NL" b="0" dirty="0">
                <a:latin typeface="Arial" panose="020B0604020202020204" pitchFamily="34" charset="0"/>
              </a:rPr>
              <a:t>Rationale: </a:t>
            </a:r>
            <a:r>
              <a:rPr lang="nl-NL" altLang="nl-NL" b="0" dirty="0">
                <a:latin typeface="Arial" panose="020B0604020202020204" pitchFamily="34" charset="0"/>
              </a:rPr>
              <a:t>Wanneer bij patiënten met heup- of knieartrose NSAID’s onvoldoende pijnstilling of functieverbetering geven of wanneer NSAID’s gecontra-indiceerd zijn, kan overwogen worden om tramadol voor te schrijven. Vanwege bijwerkingen, de geringe effecten en het risico op verslaving is er vrijwel geen plaats voor sterkwerkende opiaten bij de behandeling van patiënten met knie- of heupartrose. Terughoudendheid bij het voorschrijven van (orale) NSAID’s en opiaten (inclusief tramadol) bij kwetsbare oudere patiënten is noodzakelijk vanwege een verhoogde gevoeligheid voor bijwerkingen. Duloxetine kan leiden tot een klinisch relevante pijnreductie maar is primair een antidepressivum, en kent ook veel bijwerkingen. Bij patiënten met ernstige symptomen van heup- of knieartrose die refractair zijn voor reguliere pijnmedicatie kan een proefbehandeling met duloxetine worden overwogen.</a:t>
            </a: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13</a:t>
            </a:fld>
            <a:endParaRPr lang="nl-NL"/>
          </a:p>
        </p:txBody>
      </p:sp>
    </p:spTree>
    <p:extLst>
      <p:ext uri="{BB962C8B-B14F-4D97-AF65-F5344CB8AC3E}">
        <p14:creationId xmlns:p14="http://schemas.microsoft.com/office/powerpoint/2010/main" val="492607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a:latin typeface="Arial" panose="020B0604020202020204" pitchFamily="34" charset="0"/>
              </a:rPr>
              <a:t>Additionele </a:t>
            </a:r>
            <a:r>
              <a:rPr lang="en-GB" altLang="nl-NL" b="1" dirty="0" err="1">
                <a:latin typeface="Arial" panose="020B0604020202020204" pitchFamily="34" charset="0"/>
              </a:rPr>
              <a:t>informatie</a:t>
            </a:r>
            <a:r>
              <a:rPr lang="en-GB" altLang="nl-NL" b="1" dirty="0">
                <a:latin typeface="Arial" panose="020B0604020202020204" pitchFamily="34" charset="0"/>
              </a:rPr>
              <a:t>:</a:t>
            </a:r>
          </a:p>
          <a:p>
            <a:pPr eaLnBrk="1" hangingPunct="1"/>
            <a:r>
              <a:rPr lang="en-GB" altLang="nl-NL" b="0" dirty="0">
                <a:latin typeface="Arial" panose="020B0604020202020204" pitchFamily="34" charset="0"/>
              </a:rPr>
              <a:t>Rationale: </a:t>
            </a:r>
            <a:r>
              <a:rPr lang="nl-NL" altLang="nl-NL" b="0" dirty="0">
                <a:latin typeface="Arial" panose="020B0604020202020204" pitchFamily="34" charset="0"/>
              </a:rPr>
              <a:t>Verwijs de patiënt met ernstige en chronische pijn van heup- of knieartrose bij onvoldoende resultaat van de behandeling naar een pijnbehandelcentrum met specifieke expertise op het gebied van de behandeling van mensen met chronische pijnklachten van het bewegingsapparaat (: conservatieve en invasieve behandelopties; zie NHG-Standaard Pijn, NHG 2018). </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Belangrijk: pijnmedicatie is slechts een van de onderdelen van het behandelplan voor patiënten met artrose aan heup- of knie: gezond bewegen, oefentherapie en gewichtsverlies bij overgewicht moeten de basis vormen van het behandelplan.</a:t>
            </a: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14</a:t>
            </a:fld>
            <a:endParaRPr lang="nl-NL"/>
          </a:p>
        </p:txBody>
      </p:sp>
    </p:spTree>
    <p:extLst>
      <p:ext uri="{BB962C8B-B14F-4D97-AF65-F5344CB8AC3E}">
        <p14:creationId xmlns:p14="http://schemas.microsoft.com/office/powerpoint/2010/main" val="1531598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endParaRPr lang="en-GB" altLang="nl-NL" b="1" dirty="0">
              <a:latin typeface="Arial" panose="020B0604020202020204" pitchFamily="34" charset="0"/>
            </a:endParaRPr>
          </a:p>
          <a:p>
            <a:pPr eaLnBrk="1" hangingPunct="1"/>
            <a:r>
              <a:rPr lang="en-GB" altLang="nl-NL" b="1" dirty="0">
                <a:latin typeface="Arial" panose="020B0604020202020204" pitchFamily="34" charset="0"/>
              </a:rPr>
              <a:t>De richtlijn </a:t>
            </a:r>
            <a:r>
              <a:rPr lang="en-GB" altLang="nl-NL" b="1" dirty="0" err="1">
                <a:latin typeface="Arial" panose="020B0604020202020204" pitchFamily="34" charset="0"/>
              </a:rPr>
              <a:t>beperkt</a:t>
            </a:r>
            <a:r>
              <a:rPr lang="en-GB" altLang="nl-NL" b="1" dirty="0">
                <a:latin typeface="Arial" panose="020B0604020202020204" pitchFamily="34" charset="0"/>
              </a:rPr>
              <a:t> </a:t>
            </a:r>
            <a:r>
              <a:rPr lang="en-GB" altLang="nl-NL" b="1" dirty="0" err="1">
                <a:latin typeface="Arial" panose="020B0604020202020204" pitchFamily="34" charset="0"/>
              </a:rPr>
              <a:t>zich</a:t>
            </a:r>
            <a:r>
              <a:rPr lang="en-GB" altLang="nl-NL" b="1" dirty="0">
                <a:latin typeface="Arial" panose="020B0604020202020204" pitchFamily="34" charset="0"/>
              </a:rPr>
              <a:t> tot IA </a:t>
            </a:r>
            <a:r>
              <a:rPr lang="en-GB" altLang="nl-NL" b="1" dirty="0" err="1">
                <a:latin typeface="Arial" panose="020B0604020202020204" pitchFamily="34" charset="0"/>
              </a:rPr>
              <a:t>corticosteroidinjecties</a:t>
            </a:r>
            <a:r>
              <a:rPr lang="en-GB" altLang="nl-NL" b="1" dirty="0">
                <a:latin typeface="Arial" panose="020B0604020202020204" pitchFamily="34" charset="0"/>
              </a:rPr>
              <a:t> en IA </a:t>
            </a:r>
            <a:r>
              <a:rPr lang="en-GB" altLang="nl-NL" b="1" dirty="0" err="1">
                <a:latin typeface="Arial" panose="020B0604020202020204" pitchFamily="34" charset="0"/>
              </a:rPr>
              <a:t>injecties</a:t>
            </a:r>
            <a:r>
              <a:rPr lang="en-GB" altLang="nl-NL" b="1" dirty="0">
                <a:latin typeface="Arial" panose="020B0604020202020204" pitchFamily="34" charset="0"/>
              </a:rPr>
              <a:t> met </a:t>
            </a:r>
            <a:r>
              <a:rPr lang="en-GB" altLang="nl-NL" b="1" dirty="0" err="1">
                <a:latin typeface="Arial" panose="020B0604020202020204" pitchFamily="34" charset="0"/>
              </a:rPr>
              <a:t>bloedplaatjes</a:t>
            </a:r>
            <a:r>
              <a:rPr lang="en-GB" altLang="nl-NL" b="1" dirty="0">
                <a:latin typeface="Arial" panose="020B0604020202020204" pitchFamily="34" charset="0"/>
              </a:rPr>
              <a:t> (</a:t>
            </a:r>
            <a:r>
              <a:rPr lang="en-GB" altLang="nl-NL" b="1" dirty="0" err="1">
                <a:latin typeface="Arial" panose="020B0604020202020204" pitchFamily="34" charset="0"/>
              </a:rPr>
              <a:t>autoloog</a:t>
            </a:r>
            <a:r>
              <a:rPr lang="en-GB" altLang="nl-NL" b="1" dirty="0">
                <a:latin typeface="Arial" panose="020B0604020202020204" pitchFamily="34" charset="0"/>
              </a:rPr>
              <a:t> </a:t>
            </a:r>
            <a:r>
              <a:rPr lang="en-GB" altLang="nl-NL" b="1" dirty="0" err="1">
                <a:latin typeface="Arial" panose="020B0604020202020204" pitchFamily="34" charset="0"/>
              </a:rPr>
              <a:t>bloedplaatjes-rijk</a:t>
            </a:r>
            <a:r>
              <a:rPr lang="en-GB" altLang="nl-NL" b="1" dirty="0">
                <a:latin typeface="Arial" panose="020B0604020202020204" pitchFamily="34" charset="0"/>
              </a:rPr>
              <a:t> plasma): </a:t>
            </a:r>
            <a:r>
              <a:rPr lang="en-GB" altLang="nl-NL" b="0" dirty="0">
                <a:latin typeface="Arial" panose="020B0604020202020204" pitchFamily="34" charset="0"/>
              </a:rPr>
              <a:t>v</a:t>
            </a:r>
            <a:r>
              <a:rPr lang="nl-NL" sz="1200" b="0" kern="1200" dirty="0">
                <a:solidFill>
                  <a:schemeClr val="tx1"/>
                </a:solidFill>
                <a:effectLst/>
                <a:latin typeface="+mn-lt"/>
                <a:ea typeface="+mn-ea"/>
                <a:cs typeface="+mn-cs"/>
              </a:rPr>
              <a:t>oor de behandeling met IA injecties met hyaluronzuur heeft de NOV recentelijk een standpunt ingenomen (NOV 2013). Men kwam hierin tot de conclusie dat op basis van de stand van de wetenschap tot augustus 2013 voor hyaluronzuur injecties in het kniegewricht geen tot een beperkt positief effect kon worden aangetoond op vermindering van klachten bij de behandeling van artrose van de knie, en het effect op de lange termijn onbekend is. Daarnaast waren hyaluronzuur injecties in het kniegewricht bij artrose tot dan toe nog niet kosteneffectief gebleken. Op basis van het bovenstaande werden IA </a:t>
            </a:r>
            <a:r>
              <a:rPr lang="nl-NL" sz="1200" b="0" kern="1200" dirty="0" err="1">
                <a:solidFill>
                  <a:schemeClr val="tx1"/>
                </a:solidFill>
                <a:effectLst/>
                <a:latin typeface="+mn-lt"/>
                <a:ea typeface="+mn-ea"/>
                <a:cs typeface="+mn-cs"/>
              </a:rPr>
              <a:t>hyaluronzuurinjecties</a:t>
            </a:r>
            <a:r>
              <a:rPr lang="nl-NL" sz="1200" b="0" kern="1200" dirty="0">
                <a:solidFill>
                  <a:schemeClr val="tx1"/>
                </a:solidFill>
                <a:effectLst/>
                <a:latin typeface="+mn-lt"/>
                <a:ea typeface="+mn-ea"/>
                <a:cs typeface="+mn-cs"/>
              </a:rPr>
              <a:t> niet aanbevolen als standaard primaire behandeling van artrose van de knie. Vanwege dit recente standpunt zal de waarde van </a:t>
            </a:r>
            <a:r>
              <a:rPr lang="nl-NL" sz="1200" b="0" kern="1200" dirty="0" err="1">
                <a:solidFill>
                  <a:schemeClr val="tx1"/>
                </a:solidFill>
                <a:effectLst/>
                <a:latin typeface="+mn-lt"/>
                <a:ea typeface="+mn-ea"/>
                <a:cs typeface="+mn-cs"/>
              </a:rPr>
              <a:t>hyaluronzuurinjecties</a:t>
            </a:r>
            <a:r>
              <a:rPr lang="nl-NL" sz="1200" b="0" kern="1200" dirty="0">
                <a:solidFill>
                  <a:schemeClr val="tx1"/>
                </a:solidFill>
                <a:effectLst/>
                <a:latin typeface="+mn-lt"/>
                <a:ea typeface="+mn-ea"/>
                <a:cs typeface="+mn-cs"/>
              </a:rPr>
              <a:t> bij behandeling van artrose aan heup of knie pas bij een volgende herziening van de richtlijnmodule opnieuw worden beoordeeld</a:t>
            </a:r>
            <a:r>
              <a:rPr lang="nl-NL" sz="1200" kern="1200" dirty="0">
                <a:solidFill>
                  <a:schemeClr val="tx1"/>
                </a:solidFill>
                <a:effectLst/>
                <a:latin typeface="+mn-lt"/>
                <a:ea typeface="+mn-ea"/>
                <a:cs typeface="+mn-cs"/>
              </a:rPr>
              <a:t>. </a:t>
            </a: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15</a:t>
            </a:fld>
            <a:endParaRPr lang="nl-NL"/>
          </a:p>
        </p:txBody>
      </p:sp>
    </p:spTree>
    <p:extLst>
      <p:ext uri="{BB962C8B-B14F-4D97-AF65-F5344CB8AC3E}">
        <p14:creationId xmlns:p14="http://schemas.microsoft.com/office/powerpoint/2010/main" val="2831447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a:latin typeface="Arial" panose="020B0604020202020204" pitchFamily="34" charset="0"/>
              </a:rPr>
              <a:t>Additionele </a:t>
            </a:r>
            <a:r>
              <a:rPr lang="en-GB" altLang="nl-NL" b="1" dirty="0" err="1">
                <a:latin typeface="Arial" panose="020B0604020202020204" pitchFamily="34" charset="0"/>
              </a:rPr>
              <a:t>informatie</a:t>
            </a:r>
            <a:r>
              <a:rPr lang="en-GB" altLang="nl-NL" b="1" dirty="0">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nl-NL" b="0" dirty="0">
                <a:latin typeface="Arial" panose="020B0604020202020204" pitchFamily="34" charset="0"/>
              </a:rPr>
              <a:t>Rationale: </a:t>
            </a:r>
            <a:r>
              <a:rPr lang="nl-NL" altLang="nl-NL" b="0" dirty="0">
                <a:latin typeface="Arial" panose="020B0604020202020204" pitchFamily="34" charset="0"/>
              </a:rPr>
              <a:t>vanwege de onzekerheid over de eventueel nadelige invloed op kraakbeen zal men de frequentie van deze injecties beperken tot het hoogstnoodzakelijke en zeker niet vaker dan eens in de drie maanden. Vanwege de onzekerheid over het mogelijk verhoogde risico op een prothese infectie wanneer de corticosteroïdinjecties binnen een jaar voor het plaatsen van de prothese plaatsvinden, zullen deze injecties bij patiënten die op een wachtlijst staan voor een dergelijke operatie achterwege moeten worden gelaten, en er bij voorkeur een periode van tenminste een jaar in acht worden genomen tussen de laatste IA injectie en de gewrichtsvervanging. Patiënten moeten in alle gevallen goed op de hoogte worden gebracht van het uiterst kleine risico op een septische infectie direct na de injectie, en worden geïnstrueerd om direct contact op te nemen met de behandelaar bij verdenking op een infectie: dat wil zeggen het acuut ontstaan van een pijnlijke zwelling van het gewricht binnen een tot enkele dagen na de injectie (</a:t>
            </a:r>
            <a:r>
              <a:rPr lang="nl-NL" altLang="nl-NL" b="0" dirty="0" err="1">
                <a:latin typeface="Arial" panose="020B0604020202020204" pitchFamily="34" charset="0"/>
              </a:rPr>
              <a:t>Shemesh</a:t>
            </a:r>
            <a:r>
              <a:rPr lang="nl-NL" altLang="nl-NL" b="0" dirty="0">
                <a:latin typeface="Arial" panose="020B0604020202020204" pitchFamily="34" charset="0"/>
              </a:rPr>
              <a:t> 2011). De pijnlijke zwelling voelt vaak ook warm aan, en in de helft van de gevallen gaat een dergelijke septische </a:t>
            </a:r>
            <a:r>
              <a:rPr lang="nl-NL" altLang="nl-NL" b="0" dirty="0" err="1">
                <a:latin typeface="Arial" panose="020B0604020202020204" pitchFamily="34" charset="0"/>
              </a:rPr>
              <a:t>arthritis</a:t>
            </a:r>
            <a:r>
              <a:rPr lang="nl-NL" altLang="nl-NL" b="0" dirty="0">
                <a:latin typeface="Arial" panose="020B0604020202020204" pitchFamily="34" charset="0"/>
              </a:rPr>
              <a:t> gepaard met koorts (Hassan 2017). </a:t>
            </a:r>
            <a:endParaRPr lang="en-GB" altLang="nl-NL" b="0"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16</a:t>
            </a:fld>
            <a:endParaRPr lang="nl-NL"/>
          </a:p>
        </p:txBody>
      </p:sp>
    </p:spTree>
    <p:extLst>
      <p:ext uri="{BB962C8B-B14F-4D97-AF65-F5344CB8AC3E}">
        <p14:creationId xmlns:p14="http://schemas.microsoft.com/office/powerpoint/2010/main" val="869029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a:latin typeface="Arial" panose="020B0604020202020204" pitchFamily="34" charset="0"/>
              </a:rPr>
              <a:t>Additionele </a:t>
            </a:r>
            <a:r>
              <a:rPr lang="en-GB" altLang="nl-NL" b="1" dirty="0" err="1">
                <a:latin typeface="Arial" panose="020B0604020202020204" pitchFamily="34" charset="0"/>
              </a:rPr>
              <a:t>informatie</a:t>
            </a:r>
            <a:r>
              <a:rPr lang="en-GB" altLang="nl-NL" b="1" dirty="0">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nl-NL" b="0" dirty="0">
                <a:latin typeface="Arial" panose="020B0604020202020204" pitchFamily="34" charset="0"/>
              </a:rPr>
              <a:t>Rationale: v</a:t>
            </a:r>
            <a:r>
              <a:rPr lang="nl-NL" altLang="nl-NL" b="0" dirty="0" err="1">
                <a:latin typeface="Arial" panose="020B0604020202020204" pitchFamily="34" charset="0"/>
              </a:rPr>
              <a:t>anwege</a:t>
            </a:r>
            <a:r>
              <a:rPr lang="nl-NL" altLang="nl-NL" b="0" dirty="0">
                <a:latin typeface="Arial" panose="020B0604020202020204" pitchFamily="34" charset="0"/>
              </a:rPr>
              <a:t> de onzekerheid over de eventueel nadelige invloed op kraakbeen zal men de frequentie van deze injecties beperken tot het hoogstnoodzakelijke en zeker niet vaker dan eens in de drie maanden. Vanwege de onzekerheid over het mogelijk verhoogde risico op een prothese infectie wanneer de corticosteroïdinjecties binnen een jaar voor het plaatsen van de prothese plaatsvinden, zullen deze injecties bij patiënten die op een wachtlijst staan voor een dergelijke operatie achterwege moeten worden gelaten, en er bij voorkeur een periode van tenminste een jaar in acht worden genomen tussen de laatste IA injectie en de gewrichtsvervanging. </a:t>
            </a:r>
            <a:endParaRPr lang="en-GB" altLang="nl-NL" b="0"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17</a:t>
            </a:fld>
            <a:endParaRPr lang="nl-NL"/>
          </a:p>
        </p:txBody>
      </p:sp>
    </p:spTree>
    <p:extLst>
      <p:ext uri="{BB962C8B-B14F-4D97-AF65-F5344CB8AC3E}">
        <p14:creationId xmlns:p14="http://schemas.microsoft.com/office/powerpoint/2010/main" val="2959898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a:latin typeface="Arial" panose="020B0604020202020204" pitchFamily="34" charset="0"/>
              </a:rPr>
              <a:t>Additionele </a:t>
            </a:r>
            <a:r>
              <a:rPr lang="en-GB" altLang="nl-NL" b="1" dirty="0" err="1">
                <a:latin typeface="Arial" panose="020B0604020202020204" pitchFamily="34" charset="0"/>
              </a:rPr>
              <a:t>informatie</a:t>
            </a:r>
            <a:r>
              <a:rPr lang="en-GB" altLang="nl-NL" b="1" dirty="0">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nl-NL" b="0" dirty="0">
                <a:latin typeface="Arial" panose="020B0604020202020204" pitchFamily="34" charset="0"/>
              </a:rPr>
              <a:t>Rationale: </a:t>
            </a:r>
            <a:r>
              <a:rPr lang="nl-NL" sz="1200" kern="1200" dirty="0">
                <a:solidFill>
                  <a:schemeClr val="tx1"/>
                </a:solidFill>
                <a:effectLst/>
                <a:latin typeface="+mn-lt"/>
                <a:ea typeface="+mn-ea"/>
                <a:cs typeface="+mn-cs"/>
              </a:rPr>
              <a:t>er is onvoldoende onderzoek gedaan naar de effectiviteit van deze interventies bij knieartrose, en onderzoek bij heup-artrose ontbreekt geheel. Kwalitatief betere studies zullen nodig zijn om uitspraken te doen over effectiviteit. Er worden weinig bijwerkingen van deze interventie gerapporteerd, maar de beschikbare studies zijn vaak te klein en niet opgezet om dit goed te bestuderen. De werkgroep is derhalve van mening dat intra-articulaire injecties met PRP voor de behandeling van artrose aan heup of knie niet kunnen worden aanbevolen, tenzij dit gebeurt in het kader van goed opgezet wetenschappelijk onderzoek.</a:t>
            </a: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18</a:t>
            </a:fld>
            <a:endParaRPr lang="nl-NL"/>
          </a:p>
        </p:txBody>
      </p:sp>
    </p:spTree>
    <p:extLst>
      <p:ext uri="{BB962C8B-B14F-4D97-AF65-F5344CB8AC3E}">
        <p14:creationId xmlns:p14="http://schemas.microsoft.com/office/powerpoint/2010/main" val="1196166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a:latin typeface="Arial" panose="020B0604020202020204" pitchFamily="34" charset="0"/>
              </a:rPr>
              <a:t>Additionele </a:t>
            </a:r>
            <a:r>
              <a:rPr lang="en-GB" altLang="nl-NL" b="1" dirty="0" err="1">
                <a:latin typeface="Arial" panose="020B0604020202020204" pitchFamily="34" charset="0"/>
              </a:rPr>
              <a:t>informatie</a:t>
            </a:r>
            <a:r>
              <a:rPr lang="en-GB" altLang="nl-NL" b="1" dirty="0">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nl-NL" b="0" dirty="0">
                <a:latin typeface="Arial" panose="020B0604020202020204" pitchFamily="34" charset="0"/>
              </a:rPr>
              <a:t>Rationale: d</a:t>
            </a:r>
            <a:r>
              <a:rPr lang="nl-NL" altLang="nl-NL" b="0" dirty="0">
                <a:latin typeface="Arial" panose="020B0604020202020204" pitchFamily="34" charset="0"/>
              </a:rPr>
              <a:t>e </a:t>
            </a:r>
            <a:r>
              <a:rPr lang="nl-NL" altLang="nl-NL" b="0" dirty="0" err="1">
                <a:latin typeface="Arial" panose="020B0604020202020204" pitchFamily="34" charset="0"/>
              </a:rPr>
              <a:t>valgiserende</a:t>
            </a:r>
            <a:r>
              <a:rPr lang="nl-NL" altLang="nl-NL" b="0" dirty="0">
                <a:latin typeface="Arial" panose="020B0604020202020204" pitchFamily="34" charset="0"/>
              </a:rPr>
              <a:t> kniebrace heeft mogelijk positieve effecten op pijn en fysiek functioneren, en heeft vrijwel zeker geen bijwerkingen. Hoewel de kniebrace relatief duur is, is deze in ieder geval vergeleken met een operatieve ingreep aanzienlijk goedkoper en niet invasief of onomkeerbaar.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altLang="nl-NL" b="0"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altLang="nl-NL" b="0" dirty="0">
                <a:latin typeface="Arial" panose="020B0604020202020204" pitchFamily="34" charset="0"/>
              </a:rPr>
              <a:t>De wigvormige inlegzool is relatief goedkoop maar lijkt geen effecten op pijn en fysiek functioneren te hebben en geeft bovendien veelvuldig nadelige neveneffecten zoals pijn in de voet of de rug en een slechte fit in de schoen.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altLang="nl-NL" b="0"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altLang="nl-NL" b="0" dirty="0">
                <a:latin typeface="Arial" panose="020B0604020202020204" pitchFamily="34" charset="0"/>
              </a:rPr>
              <a:t>De werkgroep is dan ook van mening dat een </a:t>
            </a:r>
            <a:r>
              <a:rPr lang="nl-NL" altLang="nl-NL" b="0" dirty="0" err="1">
                <a:latin typeface="Arial" panose="020B0604020202020204" pitchFamily="34" charset="0"/>
              </a:rPr>
              <a:t>valgiserende</a:t>
            </a:r>
            <a:r>
              <a:rPr lang="nl-NL" altLang="nl-NL" b="0" dirty="0">
                <a:latin typeface="Arial" panose="020B0604020202020204" pitchFamily="34" charset="0"/>
              </a:rPr>
              <a:t> kniebrace bij patiënten met mediale tibiofemorale artrose, en een </a:t>
            </a:r>
            <a:r>
              <a:rPr lang="nl-NL" altLang="nl-NL" b="0" dirty="0" err="1">
                <a:latin typeface="Arial" panose="020B0604020202020204" pitchFamily="34" charset="0"/>
              </a:rPr>
              <a:t>patellabrace</a:t>
            </a:r>
            <a:r>
              <a:rPr lang="nl-NL" altLang="nl-NL" b="0" dirty="0">
                <a:latin typeface="Arial" panose="020B0604020202020204" pitchFamily="34" charset="0"/>
              </a:rPr>
              <a:t> bij patiënten met patellofemorale artrose kan worden overwogen, vooral in het geval andere conservatieve behandelingen zijn geprobeerd en niet voldoende lijken op te leveren. De werkgroep adviseert geen wigvormige inlegzolen voor te schrijven bij patiënten met mediale tibiofemorale artrose. </a:t>
            </a:r>
            <a:endParaRPr lang="en-GB" altLang="nl-NL" b="0"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19</a:t>
            </a:fld>
            <a:endParaRPr lang="nl-NL"/>
          </a:p>
        </p:txBody>
      </p:sp>
    </p:spTree>
    <p:extLst>
      <p:ext uri="{BB962C8B-B14F-4D97-AF65-F5344CB8AC3E}">
        <p14:creationId xmlns:p14="http://schemas.microsoft.com/office/powerpoint/2010/main" val="2955507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600"/>
              </a:spcBef>
            </a:pPr>
            <a:r>
              <a:rPr lang="en-GB" altLang="nl-NL" b="1" dirty="0" err="1">
                <a:latin typeface="Arial" panose="020B0604020202020204" pitchFamily="34" charset="0"/>
              </a:rPr>
              <a:t>Notities</a:t>
            </a:r>
            <a:r>
              <a:rPr lang="en-GB" altLang="nl-NL" b="1" dirty="0">
                <a:latin typeface="Arial" panose="020B0604020202020204" pitchFamily="34" charset="0"/>
              </a:rPr>
              <a:t> </a:t>
            </a:r>
            <a:r>
              <a:rPr lang="en-GB" altLang="nl-NL" b="1" dirty="0" err="1">
                <a:latin typeface="Arial" panose="020B0604020202020204" pitchFamily="34" charset="0"/>
              </a:rPr>
              <a:t>voor</a:t>
            </a:r>
            <a:r>
              <a:rPr lang="en-GB" altLang="nl-NL" b="1" dirty="0">
                <a:latin typeface="Arial" panose="020B0604020202020204" pitchFamily="34" charset="0"/>
              </a:rPr>
              <a:t>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spcBef>
                <a:spcPts val="600"/>
              </a:spcBef>
            </a:pPr>
            <a:endParaRPr lang="nl-NL" sz="1200" kern="1200" dirty="0">
              <a:solidFill>
                <a:schemeClr val="tx1"/>
              </a:solidFill>
              <a:effectLst/>
              <a:latin typeface="+mn-lt"/>
              <a:ea typeface="+mn-ea"/>
              <a:cs typeface="+mn-cs"/>
            </a:endParaRPr>
          </a:p>
          <a:p>
            <a:pPr eaLnBrk="1" hangingPunct="1">
              <a:spcBef>
                <a:spcPts val="600"/>
              </a:spcBef>
            </a:pPr>
            <a:r>
              <a:rPr lang="nl-NL" sz="1200" kern="1200" dirty="0">
                <a:solidFill>
                  <a:schemeClr val="tx1"/>
                </a:solidFill>
                <a:effectLst/>
                <a:latin typeface="+mn-lt"/>
                <a:ea typeface="+mn-ea"/>
                <a:cs typeface="+mn-cs"/>
              </a:rPr>
              <a:t>Actualisatie van de richtlijn Diagnostiek en Behandeling van Artrose van Heup en Knie (NOV 2007).</a:t>
            </a:r>
          </a:p>
          <a:p>
            <a:pPr eaLnBrk="1" hangingPunct="1">
              <a:spcBef>
                <a:spcPts val="600"/>
              </a:spcBef>
            </a:pPr>
            <a:r>
              <a:rPr lang="nl-NL" sz="1200" kern="1200" dirty="0">
                <a:solidFill>
                  <a:schemeClr val="tx1"/>
                </a:solidFill>
                <a:effectLst/>
                <a:latin typeface="+mn-lt"/>
                <a:ea typeface="+mn-ea"/>
                <a:cs typeface="+mn-cs"/>
              </a:rPr>
              <a:t> </a:t>
            </a:r>
          </a:p>
          <a:p>
            <a:pPr eaLnBrk="1" hangingPunct="1">
              <a:spcBef>
                <a:spcPts val="600"/>
              </a:spcBef>
            </a:pPr>
            <a:r>
              <a:rPr lang="en-GB" altLang="nl-NL" dirty="0">
                <a:latin typeface="Arial" panose="020B0604020202020204" pitchFamily="34" charset="0"/>
              </a:rPr>
              <a:t>De (</a:t>
            </a:r>
            <a:r>
              <a:rPr lang="en-GB" altLang="nl-NL" dirty="0" err="1">
                <a:latin typeface="Arial" panose="020B0604020202020204" pitchFamily="34" charset="0"/>
              </a:rPr>
              <a:t>herziene</a:t>
            </a:r>
            <a:r>
              <a:rPr lang="en-GB" altLang="nl-NL" dirty="0">
                <a:latin typeface="Arial" panose="020B0604020202020204" pitchFamily="34" charset="0"/>
              </a:rPr>
              <a:t>) richtlijn is </a:t>
            </a:r>
            <a:r>
              <a:rPr lang="en-GB" altLang="nl-NL" dirty="0" err="1">
                <a:latin typeface="Arial" panose="020B0604020202020204" pitchFamily="34" charset="0"/>
              </a:rPr>
              <a:t>opgesteld</a:t>
            </a:r>
            <a:r>
              <a:rPr lang="en-GB" altLang="nl-NL" dirty="0">
                <a:latin typeface="Arial" panose="020B0604020202020204" pitchFamily="34" charset="0"/>
              </a:rPr>
              <a:t> in 2018. </a:t>
            </a:r>
            <a:r>
              <a:rPr lang="en-GB" altLang="nl-NL" dirty="0" err="1">
                <a:latin typeface="Arial" panose="020B0604020202020204" pitchFamily="34" charset="0"/>
              </a:rPr>
              <a:t>Herbeoordeling</a:t>
            </a:r>
            <a:r>
              <a:rPr lang="en-GB" altLang="nl-NL" dirty="0">
                <a:latin typeface="Arial" panose="020B0604020202020204" pitchFamily="34" charset="0"/>
              </a:rPr>
              <a:t> en </a:t>
            </a:r>
            <a:r>
              <a:rPr lang="en-GB" altLang="nl-NL" dirty="0" err="1">
                <a:latin typeface="Arial" panose="020B0604020202020204" pitchFamily="34" charset="0"/>
              </a:rPr>
              <a:t>volgende</a:t>
            </a:r>
            <a:r>
              <a:rPr lang="en-GB" altLang="nl-NL" dirty="0">
                <a:latin typeface="Arial" panose="020B0604020202020204" pitchFamily="34" charset="0"/>
              </a:rPr>
              <a:t> </a:t>
            </a:r>
            <a:r>
              <a:rPr lang="en-GB" altLang="nl-NL" dirty="0" err="1">
                <a:latin typeface="Arial" panose="020B0604020202020204" pitchFamily="34" charset="0"/>
              </a:rPr>
              <a:t>herziening</a:t>
            </a:r>
            <a:r>
              <a:rPr lang="en-GB" altLang="nl-NL" dirty="0">
                <a:latin typeface="Arial" panose="020B0604020202020204" pitchFamily="34" charset="0"/>
              </a:rPr>
              <a:t> </a:t>
            </a:r>
            <a:r>
              <a:rPr lang="en-GB" altLang="nl-NL" dirty="0" err="1">
                <a:latin typeface="Arial" panose="020B0604020202020204" pitchFamily="34" charset="0"/>
              </a:rPr>
              <a:t>zal</a:t>
            </a:r>
            <a:r>
              <a:rPr lang="en-GB" altLang="nl-NL" dirty="0">
                <a:latin typeface="Arial" panose="020B0604020202020204" pitchFamily="34" charset="0"/>
              </a:rPr>
              <a:t> </a:t>
            </a:r>
            <a:r>
              <a:rPr lang="en-GB" altLang="nl-NL" dirty="0" err="1">
                <a:latin typeface="Arial" panose="020B0604020202020204" pitchFamily="34" charset="0"/>
              </a:rPr>
              <a:t>plaatsvinden</a:t>
            </a:r>
            <a:r>
              <a:rPr lang="en-GB" altLang="nl-NL" dirty="0">
                <a:latin typeface="Arial" panose="020B0604020202020204" pitchFamily="34" charset="0"/>
              </a:rPr>
              <a:t> op </a:t>
            </a:r>
            <a:r>
              <a:rPr lang="en-GB" altLang="nl-NL" dirty="0" err="1">
                <a:latin typeface="Arial" panose="020B0604020202020204" pitchFamily="34" charset="0"/>
              </a:rPr>
              <a:t>modulair</a:t>
            </a:r>
            <a:r>
              <a:rPr lang="en-GB" altLang="nl-NL" dirty="0">
                <a:latin typeface="Arial" panose="020B0604020202020204" pitchFamily="34" charset="0"/>
              </a:rPr>
              <a:t> </a:t>
            </a:r>
            <a:r>
              <a:rPr lang="en-GB" altLang="nl-NL" dirty="0" err="1">
                <a:latin typeface="Arial" panose="020B0604020202020204" pitchFamily="34" charset="0"/>
              </a:rPr>
              <a:t>niveau</a:t>
            </a:r>
            <a:r>
              <a:rPr lang="en-GB" altLang="nl-NL" dirty="0">
                <a:latin typeface="Arial" panose="020B0604020202020204" pitchFamily="34" charset="0"/>
              </a:rPr>
              <a:t> conform het </a:t>
            </a:r>
            <a:r>
              <a:rPr lang="en-GB" altLang="nl-NL" dirty="0" err="1">
                <a:latin typeface="Arial" panose="020B0604020202020204" pitchFamily="34" charset="0"/>
              </a:rPr>
              <a:t>onderhoudsplan</a:t>
            </a:r>
            <a:r>
              <a:rPr lang="en-GB" altLang="nl-NL" dirty="0">
                <a:latin typeface="Arial" panose="020B0604020202020204" pitchFamily="34" charset="0"/>
              </a:rPr>
              <a:t> en </a:t>
            </a:r>
            <a:r>
              <a:rPr lang="en-GB" altLang="nl-NL" dirty="0" err="1">
                <a:latin typeface="Arial" panose="020B0604020202020204" pitchFamily="34" charset="0"/>
              </a:rPr>
              <a:t>uiterlijk</a:t>
            </a:r>
            <a:r>
              <a:rPr lang="en-GB" altLang="nl-NL" dirty="0">
                <a:latin typeface="Arial" panose="020B0604020202020204" pitchFamily="34" charset="0"/>
              </a:rPr>
              <a:t> 2024. </a:t>
            </a:r>
          </a:p>
          <a:p>
            <a:pPr eaLnBrk="1" hangingPunct="1">
              <a:spcBef>
                <a:spcPts val="600"/>
              </a:spcBef>
            </a:pPr>
            <a:endParaRPr lang="en-GB" altLang="nl-NL" dirty="0">
              <a:latin typeface="Arial" panose="020B0604020202020204" pitchFamily="34" charset="0"/>
            </a:endParaRPr>
          </a:p>
          <a:p>
            <a:pPr eaLnBrk="1" hangingPunct="1">
              <a:spcBef>
                <a:spcPts val="600"/>
              </a:spcBef>
            </a:pPr>
            <a:r>
              <a:rPr lang="en-GB" altLang="nl-NL" dirty="0" err="1">
                <a:latin typeface="Arial" panose="020B0604020202020204" pitchFamily="34" charset="0"/>
              </a:rPr>
              <a:t>Deze</a:t>
            </a:r>
            <a:r>
              <a:rPr lang="en-GB" altLang="nl-NL" dirty="0">
                <a:latin typeface="Arial" panose="020B0604020202020204" pitchFamily="34" charset="0"/>
              </a:rPr>
              <a:t> richtlijn </a:t>
            </a:r>
            <a:r>
              <a:rPr lang="en-GB" altLang="nl-NL" dirty="0" err="1">
                <a:latin typeface="Arial" panose="020B0604020202020204" pitchFamily="34" charset="0"/>
              </a:rPr>
              <a:t>omvang</a:t>
            </a:r>
            <a:r>
              <a:rPr lang="en-GB" altLang="nl-NL" dirty="0">
                <a:latin typeface="Arial" panose="020B0604020202020204" pitchFamily="34" charset="0"/>
              </a:rPr>
              <a:t> </a:t>
            </a:r>
            <a:r>
              <a:rPr lang="en-GB" altLang="nl-NL" dirty="0" err="1">
                <a:latin typeface="Arial" panose="020B0604020202020204" pitchFamily="34" charset="0"/>
              </a:rPr>
              <a:t>aanbevelingen</a:t>
            </a:r>
            <a:r>
              <a:rPr lang="en-GB" altLang="nl-NL" dirty="0">
                <a:latin typeface="Arial" panose="020B0604020202020204" pitchFamily="34" charset="0"/>
              </a:rPr>
              <a:t> over:</a:t>
            </a:r>
          </a:p>
          <a:p>
            <a:pPr eaLnBrk="1" hangingPunct="1">
              <a:spcBef>
                <a:spcPts val="600"/>
              </a:spcBef>
            </a:pPr>
            <a:endParaRPr lang="nl-NL" altLang="nl-NL" dirty="0">
              <a:latin typeface="Arial" panose="020B0604020202020204" pitchFamily="34" charset="0"/>
            </a:endParaRPr>
          </a:p>
          <a:p>
            <a:pPr eaLnBrk="1" hangingPunct="1">
              <a:spcBef>
                <a:spcPts val="600"/>
              </a:spcBef>
            </a:pPr>
            <a:r>
              <a:rPr lang="nl-NL" altLang="nl-NL" u="sng" dirty="0">
                <a:latin typeface="Arial" panose="020B0604020202020204" pitchFamily="34" charset="0"/>
              </a:rPr>
              <a:t>Diagnostiek (geen submodules)</a:t>
            </a:r>
          </a:p>
          <a:p>
            <a:pPr eaLnBrk="1" hangingPunct="1">
              <a:spcBef>
                <a:spcPts val="600"/>
              </a:spcBef>
            </a:pPr>
            <a:r>
              <a:rPr lang="nl-NL" altLang="nl-NL" dirty="0">
                <a:latin typeface="Arial" panose="020B0604020202020204" pitchFamily="34" charset="0"/>
              </a:rPr>
              <a:t>- Diagnose heup- of knieartrose en beeldvormend onderzoek in eerste en tweede lijn</a:t>
            </a:r>
          </a:p>
          <a:p>
            <a:pPr eaLnBrk="1" hangingPunct="1">
              <a:spcBef>
                <a:spcPts val="600"/>
              </a:spcBef>
            </a:pPr>
            <a:r>
              <a:rPr lang="nl-NL" altLang="nl-NL" u="sng" dirty="0">
                <a:latin typeface="Arial" panose="020B0604020202020204" pitchFamily="34" charset="0"/>
              </a:rPr>
              <a:t>Behandeling: 7 submodules</a:t>
            </a:r>
            <a:r>
              <a:rPr lang="nl-NL" altLang="nl-NL" dirty="0">
                <a:latin typeface="Arial" panose="020B0604020202020204" pitchFamily="34" charset="0"/>
              </a:rPr>
              <a:t>	</a:t>
            </a:r>
          </a:p>
          <a:p>
            <a:pPr eaLnBrk="1" hangingPunct="1">
              <a:spcBef>
                <a:spcPts val="600"/>
              </a:spcBef>
            </a:pPr>
            <a:r>
              <a:rPr lang="nl-NL" altLang="nl-NL" dirty="0">
                <a:latin typeface="Arial" panose="020B0604020202020204" pitchFamily="34" charset="0"/>
              </a:rPr>
              <a:t>- Zelfmanagement, educatie en informatie (</a:t>
            </a:r>
            <a:r>
              <a:rPr lang="nl-NL" altLang="nl-NL" dirty="0" err="1">
                <a:latin typeface="Arial" panose="020B0604020202020204" pitchFamily="34" charset="0"/>
              </a:rPr>
              <a:t>patienteducatie</a:t>
            </a:r>
            <a:r>
              <a:rPr lang="nl-NL" altLang="nl-NL" dirty="0">
                <a:latin typeface="Arial" panose="020B0604020202020204" pitchFamily="34" charset="0"/>
              </a:rPr>
              <a:t> en -informatie: leefstijl, gewichtsreductie, werk, sportbelasting)	</a:t>
            </a:r>
          </a:p>
          <a:p>
            <a:pPr eaLnBrk="1" hangingPunct="1">
              <a:spcBef>
                <a:spcPts val="600"/>
              </a:spcBef>
            </a:pPr>
            <a:r>
              <a:rPr lang="nl-NL" altLang="nl-NL" dirty="0">
                <a:latin typeface="Arial" panose="020B0604020202020204" pitchFamily="34" charset="0"/>
              </a:rPr>
              <a:t>- Oefentherapie bij heup- of knieartrose (gesuperviseerde oefentherapie)	</a:t>
            </a:r>
          </a:p>
          <a:p>
            <a:pPr eaLnBrk="1" hangingPunct="1">
              <a:spcBef>
                <a:spcPts val="600"/>
              </a:spcBef>
            </a:pPr>
            <a:r>
              <a:rPr lang="nl-NL" altLang="nl-NL" dirty="0">
                <a:latin typeface="Arial" panose="020B0604020202020204" pitchFamily="34" charset="0"/>
              </a:rPr>
              <a:t>- Pijnmedicatie (Oraal, Dermaal; stappenplan, verwijzing, informatie)	</a:t>
            </a:r>
          </a:p>
          <a:p>
            <a:pPr eaLnBrk="1" hangingPunct="1">
              <a:spcBef>
                <a:spcPts val="600"/>
              </a:spcBef>
            </a:pPr>
            <a:r>
              <a:rPr lang="nl-NL" altLang="nl-NL" dirty="0">
                <a:latin typeface="Arial" panose="020B0604020202020204" pitchFamily="34" charset="0"/>
              </a:rPr>
              <a:t>- Intra-articulaire injecties (</a:t>
            </a:r>
            <a:r>
              <a:rPr lang="nl-NL" altLang="nl-NL" dirty="0" err="1">
                <a:latin typeface="Arial" panose="020B0604020202020204" pitchFamily="34" charset="0"/>
              </a:rPr>
              <a:t>corticosteroid</a:t>
            </a:r>
            <a:r>
              <a:rPr lang="nl-NL" altLang="nl-NL" dirty="0">
                <a:latin typeface="Arial" panose="020B0604020202020204" pitchFamily="34" charset="0"/>
              </a:rPr>
              <a:t>, bloedplaatjes PRP)	</a:t>
            </a:r>
          </a:p>
          <a:p>
            <a:pPr eaLnBrk="1" hangingPunct="1">
              <a:spcBef>
                <a:spcPts val="600"/>
              </a:spcBef>
            </a:pPr>
            <a:r>
              <a:rPr lang="nl-NL" altLang="nl-NL" dirty="0">
                <a:latin typeface="Arial" panose="020B0604020202020204" pitchFamily="34" charset="0"/>
              </a:rPr>
              <a:t>- </a:t>
            </a:r>
            <a:r>
              <a:rPr lang="nl-NL" altLang="nl-NL" dirty="0" err="1">
                <a:latin typeface="Arial" panose="020B0604020202020204" pitchFamily="34" charset="0"/>
              </a:rPr>
              <a:t>Kniebraces</a:t>
            </a:r>
            <a:r>
              <a:rPr lang="nl-NL" altLang="nl-NL" dirty="0">
                <a:latin typeface="Arial" panose="020B0604020202020204" pitchFamily="34" charset="0"/>
              </a:rPr>
              <a:t> en voetortheses (</a:t>
            </a:r>
            <a:r>
              <a:rPr lang="nl-NL" altLang="nl-NL" dirty="0" err="1">
                <a:latin typeface="Arial" panose="020B0604020202020204" pitchFamily="34" charset="0"/>
              </a:rPr>
              <a:t>valgiserende</a:t>
            </a:r>
            <a:r>
              <a:rPr lang="nl-NL" altLang="nl-NL" dirty="0">
                <a:latin typeface="Arial" panose="020B0604020202020204" pitchFamily="34" charset="0"/>
              </a:rPr>
              <a:t> kniebrace, </a:t>
            </a:r>
            <a:r>
              <a:rPr lang="nl-NL" altLang="nl-NL" dirty="0" err="1">
                <a:latin typeface="Arial" panose="020B0604020202020204" pitchFamily="34" charset="0"/>
              </a:rPr>
              <a:t>patellabrace</a:t>
            </a:r>
            <a:r>
              <a:rPr lang="nl-NL" altLang="nl-NL" dirty="0">
                <a:latin typeface="Arial" panose="020B0604020202020204" pitchFamily="34" charset="0"/>
              </a:rPr>
              <a:t>, inlegzool)	</a:t>
            </a:r>
          </a:p>
          <a:p>
            <a:pPr eaLnBrk="1" hangingPunct="1">
              <a:spcBef>
                <a:spcPts val="600"/>
              </a:spcBef>
            </a:pPr>
            <a:r>
              <a:rPr lang="nl-NL" altLang="nl-NL" dirty="0">
                <a:latin typeface="Arial" panose="020B0604020202020204" pitchFamily="34" charset="0"/>
              </a:rPr>
              <a:t>- Beleid bij specifieke subgroepen (</a:t>
            </a:r>
            <a:r>
              <a:rPr lang="nl-NL" altLang="nl-NL" dirty="0" err="1">
                <a:latin typeface="Arial" panose="020B0604020202020204" pitchFamily="34" charset="0"/>
              </a:rPr>
              <a:t>patienten</a:t>
            </a:r>
            <a:r>
              <a:rPr lang="nl-NL" altLang="nl-NL" dirty="0">
                <a:latin typeface="Arial" panose="020B0604020202020204" pitchFamily="34" charset="0"/>
              </a:rPr>
              <a:t> met comorbiditeit, kwetsbare ouderen, fysiek actieve </a:t>
            </a:r>
            <a:r>
              <a:rPr lang="nl-NL" altLang="nl-NL" dirty="0" err="1">
                <a:latin typeface="Arial" panose="020B0604020202020204" pitchFamily="34" charset="0"/>
              </a:rPr>
              <a:t>patienten</a:t>
            </a:r>
            <a:r>
              <a:rPr lang="nl-NL" altLang="nl-NL" dirty="0">
                <a:latin typeface="Arial" panose="020B0604020202020204" pitchFamily="34" charset="0"/>
              </a:rPr>
              <a:t>)	</a:t>
            </a:r>
          </a:p>
          <a:p>
            <a:pPr eaLnBrk="1" hangingPunct="1">
              <a:spcBef>
                <a:spcPts val="600"/>
              </a:spcBef>
            </a:pPr>
            <a:r>
              <a:rPr lang="nl-NL" altLang="nl-NL" dirty="0">
                <a:latin typeface="Arial" panose="020B0604020202020204" pitchFamily="34" charset="0"/>
              </a:rPr>
              <a:t>- Geïntegreerd beleid (</a:t>
            </a:r>
            <a:r>
              <a:rPr lang="nl-NL" altLang="nl-NL" dirty="0" err="1">
                <a:latin typeface="Arial" panose="020B0604020202020204" pitchFamily="34" charset="0"/>
              </a:rPr>
              <a:t>stepped</a:t>
            </a:r>
            <a:r>
              <a:rPr lang="nl-NL" altLang="nl-NL" dirty="0">
                <a:latin typeface="Arial" panose="020B0604020202020204" pitchFamily="34" charset="0"/>
              </a:rPr>
              <a:t> care, behandeling op maat, verwijzingscriteria eerste en tweede lijn)</a:t>
            </a:r>
          </a:p>
          <a:p>
            <a:pPr eaLnBrk="1" hangingPunct="1">
              <a:spcBef>
                <a:spcPts val="600"/>
              </a:spcBef>
            </a:pPr>
            <a:r>
              <a:rPr lang="nl-NL" altLang="nl-NL" u="sng" dirty="0">
                <a:latin typeface="Arial" panose="020B0604020202020204" pitchFamily="34" charset="0"/>
              </a:rPr>
              <a:t>Organisatie van zorg</a:t>
            </a:r>
            <a:endParaRPr lang="nl-NL" altLang="nl-NL" u="none" dirty="0">
              <a:latin typeface="Arial" panose="020B0604020202020204" pitchFamily="34" charset="0"/>
            </a:endParaRPr>
          </a:p>
          <a:p>
            <a:pPr eaLnBrk="1" hangingPunct="1">
              <a:spcBef>
                <a:spcPts val="600"/>
              </a:spcBef>
            </a:pPr>
            <a:r>
              <a:rPr lang="nl-NL" altLang="nl-NL" u="none" dirty="0">
                <a:latin typeface="Arial" panose="020B0604020202020204" pitchFamily="34" charset="0"/>
              </a:rPr>
              <a:t>- Bij </a:t>
            </a:r>
            <a:r>
              <a:rPr lang="nl-NL" altLang="nl-NL" dirty="0">
                <a:latin typeface="Arial" panose="020B0604020202020204" pitchFamily="34" charset="0"/>
              </a:rPr>
              <a:t>de richtlijnontwikkeling is ervoor gekozen om organisatie van zorg aspecten expliciet bij de afzonderlijke modules/ uitgangsvragen te behandelen, met name in de module ‘Zelfmanagement, educatie en informatie’, de module ‘Beleid bij specifieke subgroepen’, en de module ‘Geïntegreerd beleid’; daarom is geen aparte module ‘Randvoorwaarden (organisatie van zorg)’ opgenomen.</a:t>
            </a:r>
            <a:endParaRPr lang="en-GB" altLang="nl-NL" dirty="0">
              <a:latin typeface="Arial" panose="020B0604020202020204" pitchFamily="34" charset="0"/>
            </a:endParaRPr>
          </a:p>
          <a:p>
            <a:pPr eaLnBrk="1" hangingPunct="1">
              <a:spcBef>
                <a:spcPts val="600"/>
              </a:spcBef>
            </a:pPr>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a:t>
            </a:fld>
            <a:endParaRPr lang="nl-NL"/>
          </a:p>
        </p:txBody>
      </p:sp>
    </p:spTree>
    <p:extLst>
      <p:ext uri="{BB962C8B-B14F-4D97-AF65-F5344CB8AC3E}">
        <p14:creationId xmlns:p14="http://schemas.microsoft.com/office/powerpoint/2010/main" val="926771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Volledige</a:t>
            </a:r>
            <a:r>
              <a:rPr lang="en-GB" altLang="nl-NL" b="1" dirty="0">
                <a:latin typeface="Arial" panose="020B0604020202020204" pitchFamily="34" charset="0"/>
              </a:rPr>
              <a:t> </a:t>
            </a:r>
            <a:r>
              <a:rPr lang="en-GB" altLang="nl-NL" b="1" dirty="0" err="1">
                <a:latin typeface="Arial" panose="020B0604020202020204" pitchFamily="34" charset="0"/>
              </a:rPr>
              <a:t>aanbeveling</a:t>
            </a:r>
            <a:r>
              <a:rPr lang="en-GB" altLang="nl-NL" b="1" dirty="0">
                <a:latin typeface="Arial" panose="020B0604020202020204" pitchFamily="34" charset="0"/>
              </a:rPr>
              <a:t>:</a:t>
            </a:r>
          </a:p>
          <a:p>
            <a:pPr algn="just">
              <a:spcAft>
                <a:spcPts val="0"/>
              </a:spcAft>
            </a:pPr>
            <a:endParaRPr lang="nl-NL" sz="1200" dirty="0">
              <a:effectLst/>
              <a:latin typeface="Calibri" panose="020F0502020204030204" pitchFamily="34" charset="0"/>
              <a:ea typeface="Calibri" panose="020F0502020204030204" pitchFamily="34" charset="0"/>
              <a:cs typeface="Calibri" panose="020F0502020204030204" pitchFamily="34" charset="0"/>
            </a:endParaRPr>
          </a:p>
          <a:p>
            <a:pPr algn="just">
              <a:spcAft>
                <a:spcPts val="0"/>
              </a:spcAft>
            </a:pPr>
            <a:r>
              <a:rPr lang="nl-NL" sz="1200" dirty="0">
                <a:effectLst/>
                <a:latin typeface="Calibri" panose="020F0502020204030204" pitchFamily="34" charset="0"/>
                <a:ea typeface="Calibri" panose="020F0502020204030204" pitchFamily="34" charset="0"/>
                <a:cs typeface="Calibri" panose="020F0502020204030204" pitchFamily="34" charset="0"/>
              </a:rPr>
              <a:t>Stem samen met de patiënt en eventuele mantelzorger de behandeling van symptomatische artrose aan heup en/of knie af op de aanwezige kwetsbaarheid (</a:t>
            </a:r>
            <a:r>
              <a:rPr lang="nl-NL" sz="1200" dirty="0" err="1">
                <a:effectLst/>
                <a:latin typeface="Calibri" panose="020F0502020204030204" pitchFamily="34" charset="0"/>
                <a:ea typeface="Calibri" panose="020F0502020204030204" pitchFamily="34" charset="0"/>
                <a:cs typeface="Calibri" panose="020F0502020204030204" pitchFamily="34" charset="0"/>
              </a:rPr>
              <a:t>frailty</a:t>
            </a:r>
            <a:r>
              <a:rPr lang="nl-NL" sz="1200" dirty="0">
                <a:effectLst/>
                <a:latin typeface="Calibri" panose="020F0502020204030204" pitchFamily="34" charset="0"/>
                <a:ea typeface="Calibri" panose="020F0502020204030204" pitchFamily="34" charset="0"/>
                <a:cs typeface="Calibri" panose="020F0502020204030204" pitchFamily="34" charset="0"/>
              </a:rPr>
              <a:t>).</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0"/>
              </a:spcAft>
            </a:pPr>
            <a:r>
              <a:rPr lang="nl-NL" sz="1200" dirty="0">
                <a:effectLst/>
                <a:latin typeface="Calibri" panose="020F0502020204030204" pitchFamily="34" charset="0"/>
                <a:ea typeface="Calibri" panose="020F0502020204030204" pitchFamily="34" charset="0"/>
                <a:cs typeface="Calibri" panose="020F0502020204030204" pitchFamily="34" charset="0"/>
              </a:rPr>
              <a:t> </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0"/>
              </a:spcAft>
            </a:pPr>
            <a:r>
              <a:rPr lang="nl-NL" sz="1200" dirty="0">
                <a:effectLst/>
                <a:latin typeface="Calibri" panose="020F0502020204030204" pitchFamily="34" charset="0"/>
                <a:ea typeface="Calibri" panose="020F0502020204030204" pitchFamily="34" charset="0"/>
                <a:cs typeface="Calibri" panose="020F0502020204030204" pitchFamily="34" charset="0"/>
              </a:rPr>
              <a:t>Let hierbij op de volgende aspecten:</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Calibri" panose="020F0502020204030204" pitchFamily="34" charset="0"/>
                <a:cs typeface="Calibri" panose="020F0502020204030204" pitchFamily="34" charset="0"/>
              </a:rPr>
              <a:t>Bij een indicatie voor gesuperviseerde oefentherapie: bied op maat gesneden oefentherapie aan onder begeleiding van een fysiotherapeut of oefentherapeut met ervaring in de behandeling van patiënten met een complexe zorgvraag (kwetsbare ouderen).</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spcAft>
                <a:spcPts val="0"/>
              </a:spcAft>
              <a:buFont typeface="Courier New" panose="02070309020205020404" pitchFamily="49" charset="0"/>
              <a:buChar char="o"/>
            </a:pPr>
            <a:r>
              <a:rPr lang="nl-NL" sz="1200" dirty="0">
                <a:effectLst/>
                <a:latin typeface="Calibri" panose="020F0502020204030204" pitchFamily="34" charset="0"/>
                <a:ea typeface="Calibri" panose="020F0502020204030204" pitchFamily="34" charset="0"/>
                <a:cs typeface="Calibri" panose="020F0502020204030204" pitchFamily="34" charset="0"/>
              </a:rPr>
              <a:t>Oefentherapie dient afgestemd te zijn op de individuele patiënt, rekening houdend met de aanwezige kwetsbaarheid, en tot stand te komen in overleg met de relevante medebehandelaars (zoals huisarts, specialist ouderengeneeskunde, geriater en revalidatiearts).</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spcAft>
                <a:spcPts val="0"/>
              </a:spcAft>
              <a:buFont typeface="Courier New" panose="02070309020205020404" pitchFamily="49" charset="0"/>
              <a:buChar char="o"/>
            </a:pPr>
            <a:r>
              <a:rPr lang="nl-NL" sz="1200" dirty="0">
                <a:effectLst/>
                <a:latin typeface="Calibri" panose="020F0502020204030204" pitchFamily="34" charset="0"/>
                <a:ea typeface="Calibri" panose="020F0502020204030204" pitchFamily="34" charset="0"/>
                <a:cs typeface="Calibri" panose="020F0502020204030204" pitchFamily="34" charset="0"/>
              </a:rPr>
              <a:t>Doel van de op maat gesneden oefentherapie is om risico’s van oefentherapie uit te sluiten en het huidig niveau van mobiliteit en zelfredzaamheid tenminste te behouden: kracht- en balans-training gericht op het functioneren.</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spcAft>
                <a:spcPts val="0"/>
              </a:spcAft>
              <a:buFont typeface="Courier New" panose="02070309020205020404" pitchFamily="49" charset="0"/>
              <a:buChar char="o"/>
            </a:pPr>
            <a:r>
              <a:rPr lang="nl-NL" sz="1200" dirty="0">
                <a:effectLst/>
                <a:latin typeface="Calibri" panose="020F0502020204030204" pitchFamily="34" charset="0"/>
                <a:ea typeface="Calibri" panose="020F0502020204030204" pitchFamily="34" charset="0"/>
                <a:cs typeface="Calibri" panose="020F0502020204030204" pitchFamily="34" charset="0"/>
              </a:rPr>
              <a:t>Betrek de mantelzorg bij de oefentherapie, zeker bij patiënten met beperkte motivatie of beperkte leerbaarheid.</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Calibri" panose="020F0502020204030204" pitchFamily="34" charset="0"/>
                <a:cs typeface="Calibri" panose="020F0502020204030204" pitchFamily="34" charset="0"/>
              </a:rPr>
              <a:t>Stem de zorg af met de overige behandelaars, bij voorkeur in een multidisciplinair overleg waaraan ook de huisarts deelneemt.</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Calibri" panose="020F0502020204030204" pitchFamily="34" charset="0"/>
                <a:cs typeface="Calibri" panose="020F0502020204030204" pitchFamily="34" charset="0"/>
              </a:rPr>
              <a:t>Houd bij behandeling en informatieverstrekking rekening met functionele beperkingen zoals afgenomen visus en gehoor.</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Calibri" panose="020F0502020204030204" pitchFamily="34" charset="0"/>
                <a:cs typeface="Calibri" panose="020F0502020204030204" pitchFamily="34" charset="0"/>
              </a:rPr>
              <a:t>Beoordeel de thuissituatie op mogelijke risico’s zoals valrisico en geef hierin advies, schakel indien relevant een ergotherapeut in.</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Calibri" panose="020F0502020204030204" pitchFamily="34" charset="0"/>
                <a:cs typeface="Calibri" panose="020F0502020204030204" pitchFamily="34" charset="0"/>
              </a:rPr>
              <a:t>Beoordeel aanwezige hulpmiddelen op bruikbaarheid en geef hierin advies.</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Calibri" panose="020F0502020204030204" pitchFamily="34" charset="0"/>
                <a:cs typeface="Calibri" panose="020F0502020204030204" pitchFamily="34" charset="0"/>
              </a:rPr>
              <a:t>Doe een polyfarmaciecheck en staak waar mogelijk medicatie die het valrisico ernstig verhoogt (zie richtlijn Polyfarmacie bij ouderen; link: </a:t>
            </a:r>
            <a:r>
              <a:rPr lang="nl-NL" sz="12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https://richtlijnendatabase.nl/richtlijn/polyfarmacie_bij_ouderen</a:t>
            </a:r>
            <a:r>
              <a:rPr lang="nl-NL" sz="1200" dirty="0">
                <a:effectLst/>
                <a:latin typeface="Calibri" panose="020F0502020204030204" pitchFamily="34" charset="0"/>
                <a:ea typeface="Calibri" panose="020F0502020204030204" pitchFamily="34" charset="0"/>
                <a:cs typeface="Calibri" panose="020F0502020204030204" pitchFamily="34" charset="0"/>
              </a:rPr>
              <a:t>).</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l-NL" sz="1200" dirty="0">
                <a:effectLst/>
                <a:latin typeface="Calibri" panose="020F0502020204030204" pitchFamily="34" charset="0"/>
                <a:ea typeface="Calibri" panose="020F0502020204030204" pitchFamily="34" charset="0"/>
              </a:rPr>
              <a:t>Schakel zo nodig een geriater of specialist ouderengeneeskunde in.</a:t>
            </a:r>
          </a:p>
          <a:p>
            <a:endParaRPr lang="nl-NL" altLang="nl-NL" sz="1200" b="0" dirty="0">
              <a:effectLst/>
              <a:latin typeface="Calibri" panose="020F0502020204030204" pitchFamily="34" charset="0"/>
            </a:endParaRPr>
          </a:p>
          <a:p>
            <a:r>
              <a:rPr lang="nl-NL" altLang="nl-NL" sz="2000" b="1" dirty="0">
                <a:effectLst/>
                <a:latin typeface="Calibri" panose="020F0502020204030204" pitchFamily="34" charset="0"/>
              </a:rPr>
              <a:t>Zie de bewuste module voor aanbevelingen m.b.t. </a:t>
            </a:r>
            <a:r>
              <a:rPr lang="nl-NL" altLang="nl-NL" sz="2000" b="1" u="sng" dirty="0">
                <a:effectLst/>
                <a:latin typeface="Calibri" panose="020F0502020204030204" pitchFamily="34" charset="0"/>
              </a:rPr>
              <a:t>patiënten met comorbiditeit</a:t>
            </a:r>
            <a:r>
              <a:rPr lang="nl-NL" altLang="nl-NL" sz="2000" b="1" dirty="0">
                <a:effectLst/>
                <a:latin typeface="Calibri" panose="020F0502020204030204" pitchFamily="34" charset="0"/>
              </a:rPr>
              <a:t>, en </a:t>
            </a:r>
            <a:r>
              <a:rPr lang="nl-NL" altLang="nl-NL" sz="2000" b="1" u="sng" dirty="0">
                <a:effectLst/>
                <a:latin typeface="Calibri" panose="020F0502020204030204" pitchFamily="34" charset="0"/>
              </a:rPr>
              <a:t>fysiek actieve patiënten</a:t>
            </a:r>
            <a:r>
              <a:rPr lang="nl-NL" altLang="nl-NL" sz="2000" b="1" dirty="0">
                <a:effectLst/>
                <a:latin typeface="Calibri" panose="020F0502020204030204" pitchFamily="34" charset="0"/>
              </a:rPr>
              <a:t>.</a:t>
            </a:r>
            <a:endParaRPr lang="en-GB" altLang="nl-NL" sz="2000"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20</a:t>
            </a:fld>
            <a:endParaRPr lang="nl-NL"/>
          </a:p>
        </p:txBody>
      </p:sp>
    </p:spTree>
    <p:extLst>
      <p:ext uri="{BB962C8B-B14F-4D97-AF65-F5344CB8AC3E}">
        <p14:creationId xmlns:p14="http://schemas.microsoft.com/office/powerpoint/2010/main" val="4082658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Volledige</a:t>
            </a:r>
            <a:r>
              <a:rPr lang="en-GB" altLang="nl-NL" b="1" dirty="0">
                <a:latin typeface="Arial" panose="020B0604020202020204" pitchFamily="34" charset="0"/>
              </a:rPr>
              <a:t> </a:t>
            </a:r>
            <a:r>
              <a:rPr lang="en-GB" altLang="nl-NL" b="1" dirty="0" err="1">
                <a:latin typeface="Arial" panose="020B0604020202020204" pitchFamily="34" charset="0"/>
              </a:rPr>
              <a:t>aanbeveling</a:t>
            </a:r>
            <a:r>
              <a:rPr lang="en-GB" altLang="nl-NL" b="1" dirty="0">
                <a:latin typeface="Arial" panose="020B0604020202020204" pitchFamily="34" charset="0"/>
              </a:rPr>
              <a:t>:</a:t>
            </a:r>
          </a:p>
          <a:p>
            <a:pPr eaLnBrk="1" hangingPunct="1"/>
            <a:endParaRPr lang="en-GB" altLang="nl-NL" b="0" dirty="0">
              <a:latin typeface="Arial" panose="020B0604020202020204" pitchFamily="34" charset="0"/>
            </a:endParaRPr>
          </a:p>
          <a:p>
            <a:pPr algn="just">
              <a:spcAft>
                <a:spcPts val="0"/>
              </a:spcAft>
            </a:pPr>
            <a:r>
              <a:rPr lang="nl-NL" sz="1200" dirty="0">
                <a:effectLst/>
                <a:latin typeface="Calibri" panose="020F0502020204030204" pitchFamily="34" charset="0"/>
                <a:ea typeface="Calibri" panose="020F0502020204030204" pitchFamily="34" charset="0"/>
                <a:cs typeface="Times New Roman" panose="02020603050405020304" pitchFamily="18" charset="0"/>
              </a:rPr>
              <a:t>Bepaal de behandeling van volwassenen met artrose aan heup of knie in samenspraak met de patiënt en volg daarbij de principes van de </a:t>
            </a:r>
            <a:r>
              <a:rPr lang="nl-NL" sz="1200" dirty="0" err="1">
                <a:effectLst/>
                <a:latin typeface="Calibri" panose="020F0502020204030204" pitchFamily="34" charset="0"/>
                <a:ea typeface="Calibri" panose="020F0502020204030204" pitchFamily="34" charset="0"/>
                <a:cs typeface="Times New Roman" panose="02020603050405020304" pitchFamily="18" charset="0"/>
              </a:rPr>
              <a:t>stepped</a:t>
            </a:r>
            <a:r>
              <a:rPr lang="nl-NL" sz="1200" dirty="0">
                <a:effectLst/>
                <a:latin typeface="Calibri" panose="020F0502020204030204" pitchFamily="34" charset="0"/>
                <a:ea typeface="Calibri" panose="020F0502020204030204" pitchFamily="34" charset="0"/>
                <a:cs typeface="Times New Roman" panose="02020603050405020304" pitchFamily="18" charset="0"/>
              </a:rPr>
              <a:t>-care:</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nl-NL" dirty="0">
                <a:effectLst/>
                <a:ea typeface="Calibri" panose="020F0502020204030204" pitchFamily="34" charset="0"/>
              </a:rPr>
              <a:t>Licht de patiënt goed voor en stimuleer zelfmanagement door het verstrekken van educatie en leefstijladviezen, en geef de patiënt adequate follow-up en (positieve) feedback.</a:t>
            </a:r>
            <a:endParaRPr lang="nl-NL" dirty="0">
              <a:effectLst/>
            </a:endParaRPr>
          </a:p>
          <a:p>
            <a:pPr marL="342900" lvl="0" indent="-342900">
              <a:buFont typeface="Symbol" panose="05050102010706020507" pitchFamily="18" charset="2"/>
              <a:buChar char=""/>
            </a:pPr>
            <a:r>
              <a:rPr lang="nl-NL" dirty="0">
                <a:effectLst/>
                <a:ea typeface="Calibri" panose="020F0502020204030204" pitchFamily="34" charset="0"/>
              </a:rPr>
              <a:t>Start eerst de conservatieve behandelopties (educatie, leefstijladvies, reguliere pijnmedicatie, oefentherapie) en zet deze waar mogelijk in, in optimale volgorde:</a:t>
            </a:r>
            <a:endParaRPr lang="nl-NL" dirty="0">
              <a:effectLst/>
            </a:endParaRPr>
          </a:p>
          <a:p>
            <a:pPr marL="742950" lvl="1" indent="-285750">
              <a:buFont typeface="Courier New" panose="02070309020205020404" pitchFamily="49" charset="0"/>
              <a:buChar char="o"/>
            </a:pPr>
            <a:r>
              <a:rPr lang="nl-NL" dirty="0">
                <a:effectLst/>
                <a:ea typeface="Calibri" panose="020F0502020204030204" pitchFamily="34" charset="0"/>
              </a:rPr>
              <a:t>te beginnen met de behandelingen die voor de patiënt goed toegankelijk zijn, met een hoge mate van eigen regie, en waarbij de belasting voor de patiënt en het risico op bijwerkingen gering zijn;</a:t>
            </a:r>
            <a:endParaRPr lang="nl-NL" dirty="0">
              <a:effectLst/>
            </a:endParaRPr>
          </a:p>
          <a:p>
            <a:pPr marL="742950" lvl="1" indent="-285750">
              <a:buFont typeface="Courier New" panose="02070309020205020404" pitchFamily="49" charset="0"/>
              <a:buChar char="o"/>
            </a:pPr>
            <a:r>
              <a:rPr lang="nl-NL" dirty="0">
                <a:effectLst/>
                <a:ea typeface="Calibri" panose="020F0502020204030204" pitchFamily="34" charset="0"/>
              </a:rPr>
              <a:t>voordat wordt overgegaan op complexere, duurdere en meer belastende behandelingen met een hoger risico op bijwerkingen of complicaties; en</a:t>
            </a:r>
            <a:endParaRPr lang="nl-NL" dirty="0">
              <a:effectLst/>
            </a:endParaRPr>
          </a:p>
          <a:p>
            <a:pPr marL="742950" lvl="1" indent="-285750">
              <a:buFont typeface="Courier New" panose="02070309020205020404" pitchFamily="49" charset="0"/>
              <a:buChar char="o"/>
            </a:pPr>
            <a:r>
              <a:rPr lang="nl-NL" dirty="0">
                <a:effectLst/>
                <a:ea typeface="Calibri" panose="020F0502020204030204" pitchFamily="34" charset="0"/>
              </a:rPr>
              <a:t>uiteindelijk (verwijzing voor) een chirurgische interventie.</a:t>
            </a:r>
            <a:endParaRPr lang="nl-NL" dirty="0">
              <a:effectLst/>
            </a:endParaRPr>
          </a:p>
          <a:p>
            <a:pPr marL="342900" lvl="0" indent="-342900">
              <a:buFont typeface="Symbol" panose="05050102010706020507" pitchFamily="18" charset="2"/>
              <a:buChar char=""/>
            </a:pPr>
            <a:r>
              <a:rPr lang="nl-NL" dirty="0">
                <a:effectLst/>
                <a:ea typeface="Calibri" panose="020F0502020204030204" pitchFamily="34" charset="0"/>
              </a:rPr>
              <a:t>Lever zorg op maat: overweeg af te wijken van een strikte </a:t>
            </a:r>
            <a:r>
              <a:rPr lang="nl-NL" dirty="0" err="1">
                <a:effectLst/>
                <a:ea typeface="Calibri" panose="020F0502020204030204" pitchFamily="34" charset="0"/>
              </a:rPr>
              <a:t>stepped</a:t>
            </a:r>
            <a:r>
              <a:rPr lang="nl-NL" dirty="0">
                <a:effectLst/>
                <a:ea typeface="Calibri" panose="020F0502020204030204" pitchFamily="34" charset="0"/>
              </a:rPr>
              <a:t>-care benadering op basis van individuele patiëntkarakteristieken of behoeften van de patiënt, en een gezamenlijke inschatting van de haalbaarheid van de behandelopties.</a:t>
            </a:r>
            <a:endParaRPr lang="nl-NL" dirty="0">
              <a:effectLst/>
            </a:endParaRPr>
          </a:p>
          <a:p>
            <a:pPr marL="342900" lvl="0" indent="-342900">
              <a:buFont typeface="Symbol" panose="05050102010706020507" pitchFamily="18" charset="2"/>
              <a:buChar char=""/>
            </a:pPr>
            <a:r>
              <a:rPr lang="nl-NL" dirty="0">
                <a:effectLst/>
                <a:ea typeface="Calibri" panose="020F0502020204030204" pitchFamily="34" charset="0"/>
              </a:rPr>
              <a:t>Motiveer de behandelkeuze in het patiëntendossier.</a:t>
            </a:r>
            <a:endParaRPr lang="nl-NL" dirty="0">
              <a:effectLst/>
            </a:endParaRPr>
          </a:p>
          <a:p>
            <a:pPr eaLnBrk="1" hangingPunct="1"/>
            <a:endParaRPr lang="en-GB" altLang="nl-NL" b="0" dirty="0">
              <a:latin typeface="Arial" panose="020B0604020202020204" pitchFamily="34" charset="0"/>
            </a:endParaRPr>
          </a:p>
          <a:p>
            <a:pPr eaLnBrk="1" hangingPunct="1"/>
            <a:endParaRPr lang="en-GB" altLang="nl-NL" b="0"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21</a:t>
            </a:fld>
            <a:endParaRPr lang="nl-NL"/>
          </a:p>
        </p:txBody>
      </p:sp>
    </p:spTree>
    <p:extLst>
      <p:ext uri="{BB962C8B-B14F-4D97-AF65-F5344CB8AC3E}">
        <p14:creationId xmlns:p14="http://schemas.microsoft.com/office/powerpoint/2010/main" val="2989236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Volledige</a:t>
            </a:r>
            <a:r>
              <a:rPr lang="en-GB" altLang="nl-NL" b="1" dirty="0">
                <a:latin typeface="Arial" panose="020B0604020202020204" pitchFamily="34" charset="0"/>
              </a:rPr>
              <a:t> </a:t>
            </a:r>
            <a:r>
              <a:rPr lang="en-GB" altLang="nl-NL" b="1" dirty="0" err="1">
                <a:latin typeface="Arial" panose="020B0604020202020204" pitchFamily="34" charset="0"/>
              </a:rPr>
              <a:t>aanbeveling</a:t>
            </a:r>
            <a:r>
              <a:rPr lang="en-GB" altLang="nl-NL" b="1" dirty="0">
                <a:latin typeface="Arial" panose="020B0604020202020204" pitchFamily="34" charset="0"/>
              </a:rPr>
              <a:t>:</a:t>
            </a:r>
          </a:p>
          <a:p>
            <a:pPr eaLnBrk="1" hangingPunct="1"/>
            <a:endParaRPr lang="en-GB" altLang="nl-NL" b="0" dirty="0">
              <a:latin typeface="Arial" panose="020B0604020202020204" pitchFamily="34" charset="0"/>
            </a:endParaRPr>
          </a:p>
          <a:p>
            <a:pPr algn="just">
              <a:spcAft>
                <a:spcPts val="0"/>
              </a:spcAft>
            </a:pPr>
            <a:r>
              <a:rPr lang="nl-NL" sz="1200" dirty="0">
                <a:effectLst/>
                <a:latin typeface="Calibri" panose="020F0502020204030204" pitchFamily="34" charset="0"/>
                <a:ea typeface="Calibri" panose="020F0502020204030204" pitchFamily="34" charset="0"/>
                <a:cs typeface="Times New Roman" panose="02020603050405020304" pitchFamily="18" charset="0"/>
              </a:rPr>
              <a:t>Bepaal de behandeling van volwassenen met artrose aan heup of knie in samenspraak met de patiënt en volg daarbij de principes van de </a:t>
            </a:r>
            <a:r>
              <a:rPr lang="nl-NL" sz="1200" dirty="0" err="1">
                <a:effectLst/>
                <a:latin typeface="Calibri" panose="020F0502020204030204" pitchFamily="34" charset="0"/>
                <a:ea typeface="Calibri" panose="020F0502020204030204" pitchFamily="34" charset="0"/>
                <a:cs typeface="Times New Roman" panose="02020603050405020304" pitchFamily="18" charset="0"/>
              </a:rPr>
              <a:t>stepped</a:t>
            </a:r>
            <a:r>
              <a:rPr lang="nl-NL" sz="1200" dirty="0">
                <a:effectLst/>
                <a:latin typeface="Calibri" panose="020F0502020204030204" pitchFamily="34" charset="0"/>
                <a:ea typeface="Calibri" panose="020F0502020204030204" pitchFamily="34" charset="0"/>
                <a:cs typeface="Times New Roman" panose="02020603050405020304" pitchFamily="18" charset="0"/>
              </a:rPr>
              <a:t>-care:</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nl-NL" dirty="0">
                <a:effectLst/>
                <a:ea typeface="Calibri" panose="020F0502020204030204" pitchFamily="34" charset="0"/>
              </a:rPr>
              <a:t>Licht de patiënt goed voor en stimuleer zelfmanagement door het verstrekken van educatie en leefstijladviezen, en geef de patiënt adequate follow-up en (positieve) feedback.</a:t>
            </a:r>
            <a:endParaRPr lang="nl-NL" dirty="0">
              <a:effectLst/>
            </a:endParaRPr>
          </a:p>
          <a:p>
            <a:pPr marL="342900" lvl="0" indent="-342900">
              <a:buFont typeface="Symbol" panose="05050102010706020507" pitchFamily="18" charset="2"/>
              <a:buChar char=""/>
            </a:pPr>
            <a:r>
              <a:rPr lang="nl-NL" dirty="0">
                <a:effectLst/>
                <a:ea typeface="Calibri" panose="020F0502020204030204" pitchFamily="34" charset="0"/>
              </a:rPr>
              <a:t>Start eerst de conservatieve behandelopties (educatie, leefstijladvies, reguliere pijnmedicatie, oefentherapie) en zet deze waar mogelijk in, in optimale volgorde:</a:t>
            </a:r>
            <a:endParaRPr lang="nl-NL" dirty="0">
              <a:effectLst/>
            </a:endParaRPr>
          </a:p>
          <a:p>
            <a:pPr marL="742950" lvl="1" indent="-285750">
              <a:buFont typeface="Courier New" panose="02070309020205020404" pitchFamily="49" charset="0"/>
              <a:buChar char="o"/>
            </a:pPr>
            <a:r>
              <a:rPr lang="nl-NL" dirty="0">
                <a:effectLst/>
                <a:ea typeface="Calibri" panose="020F0502020204030204" pitchFamily="34" charset="0"/>
              </a:rPr>
              <a:t>te beginnen met de behandelingen die voor de patiënt goed toegankelijk zijn, met een hoge mate van eigen regie, en waarbij de belasting voor de patiënt en het risico op bijwerkingen gering zijn;</a:t>
            </a:r>
            <a:endParaRPr lang="nl-NL" dirty="0">
              <a:effectLst/>
            </a:endParaRPr>
          </a:p>
          <a:p>
            <a:pPr marL="742950" lvl="1" indent="-285750">
              <a:buFont typeface="Courier New" panose="02070309020205020404" pitchFamily="49" charset="0"/>
              <a:buChar char="o"/>
            </a:pPr>
            <a:r>
              <a:rPr lang="nl-NL" dirty="0">
                <a:effectLst/>
                <a:ea typeface="Calibri" panose="020F0502020204030204" pitchFamily="34" charset="0"/>
              </a:rPr>
              <a:t>voordat wordt overgegaan op complexere, duurdere en meer belastende behandelingen met een hoger risico op bijwerkingen of complicaties; en</a:t>
            </a:r>
            <a:endParaRPr lang="nl-NL" dirty="0">
              <a:effectLst/>
            </a:endParaRPr>
          </a:p>
          <a:p>
            <a:pPr marL="742950" lvl="1" indent="-285750">
              <a:buFont typeface="Courier New" panose="02070309020205020404" pitchFamily="49" charset="0"/>
              <a:buChar char="o"/>
            </a:pPr>
            <a:r>
              <a:rPr lang="nl-NL" dirty="0">
                <a:effectLst/>
                <a:ea typeface="Calibri" panose="020F0502020204030204" pitchFamily="34" charset="0"/>
              </a:rPr>
              <a:t>uiteindelijk (verwijzing voor) een chirurgische interventie.</a:t>
            </a:r>
            <a:endParaRPr lang="nl-NL" dirty="0">
              <a:effectLst/>
            </a:endParaRPr>
          </a:p>
          <a:p>
            <a:pPr marL="342900" lvl="0" indent="-342900">
              <a:buFont typeface="Symbol" panose="05050102010706020507" pitchFamily="18" charset="2"/>
              <a:buChar char=""/>
            </a:pPr>
            <a:r>
              <a:rPr lang="nl-NL" dirty="0">
                <a:effectLst/>
                <a:ea typeface="Calibri" panose="020F0502020204030204" pitchFamily="34" charset="0"/>
              </a:rPr>
              <a:t>Lever zorg op maat: overweeg af te wijken van een strikte </a:t>
            </a:r>
            <a:r>
              <a:rPr lang="nl-NL" dirty="0" err="1">
                <a:effectLst/>
                <a:ea typeface="Calibri" panose="020F0502020204030204" pitchFamily="34" charset="0"/>
              </a:rPr>
              <a:t>stepped</a:t>
            </a:r>
            <a:r>
              <a:rPr lang="nl-NL" dirty="0">
                <a:effectLst/>
                <a:ea typeface="Calibri" panose="020F0502020204030204" pitchFamily="34" charset="0"/>
              </a:rPr>
              <a:t>-care benadering op basis van individuele patiëntkarakteristieken of behoeften van de patiënt, en een gezamenlijke inschatting van de haalbaarheid van de behandelopties.</a:t>
            </a:r>
            <a:endParaRPr lang="nl-NL" dirty="0">
              <a:effectLst/>
            </a:endParaRPr>
          </a:p>
          <a:p>
            <a:pPr marL="342900" lvl="0" indent="-342900">
              <a:buFont typeface="Symbol" panose="05050102010706020507" pitchFamily="18" charset="2"/>
              <a:buChar char=""/>
            </a:pPr>
            <a:r>
              <a:rPr lang="nl-NL" dirty="0">
                <a:effectLst/>
                <a:ea typeface="Calibri" panose="020F0502020204030204" pitchFamily="34" charset="0"/>
              </a:rPr>
              <a:t>Motiveer de behandelkeuze in het patiëntendossier.</a:t>
            </a:r>
            <a:endParaRPr lang="nl-NL" dirty="0">
              <a:effectLst/>
            </a:endParaRPr>
          </a:p>
          <a:p>
            <a:pPr eaLnBrk="1" hangingPunct="1"/>
            <a:endParaRPr lang="en-GB" altLang="nl-NL" b="0" dirty="0">
              <a:latin typeface="Arial" panose="020B0604020202020204" pitchFamily="34" charset="0"/>
            </a:endParaRPr>
          </a:p>
          <a:p>
            <a:pPr eaLnBrk="1" hangingPunct="1"/>
            <a:endParaRPr lang="en-GB" altLang="nl-NL" b="0"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22</a:t>
            </a:fld>
            <a:endParaRPr lang="nl-NL"/>
          </a:p>
        </p:txBody>
      </p:sp>
    </p:spTree>
    <p:extLst>
      <p:ext uri="{BB962C8B-B14F-4D97-AF65-F5344CB8AC3E}">
        <p14:creationId xmlns:p14="http://schemas.microsoft.com/office/powerpoint/2010/main" val="41547255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Zie</a:t>
            </a:r>
            <a:r>
              <a:rPr lang="en-GB" altLang="nl-NL" b="1" dirty="0">
                <a:latin typeface="Arial" panose="020B0604020202020204" pitchFamily="34" charset="0"/>
              </a:rPr>
              <a:t> de module </a:t>
            </a:r>
            <a:r>
              <a:rPr lang="en-GB" altLang="nl-NL" b="1" dirty="0" err="1">
                <a:latin typeface="Arial" panose="020B0604020202020204" pitchFamily="34" charset="0"/>
              </a:rPr>
              <a:t>voor</a:t>
            </a:r>
            <a:r>
              <a:rPr lang="en-GB" altLang="nl-NL" b="1" dirty="0">
                <a:latin typeface="Arial" panose="020B0604020202020204" pitchFamily="34" charset="0"/>
              </a:rPr>
              <a:t> criteria </a:t>
            </a:r>
            <a:r>
              <a:rPr lang="en-GB" altLang="nl-NL" b="1" dirty="0" err="1">
                <a:latin typeface="Arial" panose="020B0604020202020204" pitchFamily="34" charset="0"/>
              </a:rPr>
              <a:t>voor</a:t>
            </a:r>
            <a:r>
              <a:rPr lang="en-GB" altLang="nl-NL" b="1" dirty="0">
                <a:latin typeface="Arial" panose="020B0604020202020204" pitchFamily="34" charset="0"/>
              </a:rPr>
              <a:t> </a:t>
            </a:r>
            <a:r>
              <a:rPr lang="en-GB" altLang="nl-NL" b="1" dirty="0" err="1">
                <a:latin typeface="Arial" panose="020B0604020202020204" pitchFamily="34" charset="0"/>
              </a:rPr>
              <a:t>verwijzing</a:t>
            </a:r>
            <a:r>
              <a:rPr lang="en-GB" altLang="nl-NL" b="1" dirty="0">
                <a:latin typeface="Arial" panose="020B0604020202020204" pitchFamily="34" charset="0"/>
              </a:rPr>
              <a:t> </a:t>
            </a:r>
            <a:r>
              <a:rPr lang="en-GB" altLang="nl-NL" b="1" dirty="0" err="1">
                <a:latin typeface="Arial" panose="020B0604020202020204" pitchFamily="34" charset="0"/>
              </a:rPr>
              <a:t>naar</a:t>
            </a:r>
            <a:r>
              <a:rPr lang="en-GB" altLang="nl-NL" b="1" dirty="0">
                <a:latin typeface="Arial" panose="020B0604020202020204" pitchFamily="34" charset="0"/>
              </a:rPr>
              <a:t> </a:t>
            </a:r>
            <a:r>
              <a:rPr lang="en-GB" altLang="nl-NL" b="1" dirty="0" err="1">
                <a:latin typeface="Arial" panose="020B0604020202020204" pitchFamily="34" charset="0"/>
              </a:rPr>
              <a:t>pijnbehandelcentrum</a:t>
            </a:r>
            <a:r>
              <a:rPr lang="en-GB" altLang="nl-NL" b="1" dirty="0">
                <a:latin typeface="Arial" panose="020B0604020202020204" pitchFamily="34" charset="0"/>
              </a:rPr>
              <a:t>, </a:t>
            </a:r>
            <a:r>
              <a:rPr lang="en-GB" altLang="nl-NL" b="1" dirty="0" err="1">
                <a:latin typeface="Arial" panose="020B0604020202020204" pitchFamily="34" charset="0"/>
              </a:rPr>
              <a:t>fysiotherapeut</a:t>
            </a:r>
            <a:r>
              <a:rPr lang="en-GB" altLang="nl-NL" b="1" dirty="0">
                <a:latin typeface="Arial" panose="020B0604020202020204" pitchFamily="34" charset="0"/>
              </a:rPr>
              <a:t>/ </a:t>
            </a:r>
            <a:r>
              <a:rPr lang="en-GB" altLang="nl-NL" b="1" dirty="0" err="1">
                <a:latin typeface="Arial" panose="020B0604020202020204" pitchFamily="34" charset="0"/>
              </a:rPr>
              <a:t>oefentherapeut</a:t>
            </a:r>
            <a:r>
              <a:rPr lang="en-GB" altLang="nl-NL" b="1" dirty="0">
                <a:latin typeface="Arial" panose="020B0604020202020204" pitchFamily="34" charset="0"/>
              </a:rPr>
              <a:t>, </a:t>
            </a:r>
            <a:r>
              <a:rPr lang="en-GB" altLang="nl-NL" b="1" dirty="0" err="1">
                <a:latin typeface="Arial" panose="020B0604020202020204" pitchFamily="34" charset="0"/>
              </a:rPr>
              <a:t>dietist</a:t>
            </a:r>
            <a:r>
              <a:rPr lang="en-GB" altLang="nl-NL" b="1" dirty="0">
                <a:latin typeface="Arial" panose="020B0604020202020204" pitchFamily="34" charset="0"/>
              </a:rPr>
              <a:t>, </a:t>
            </a:r>
            <a:r>
              <a:rPr lang="en-GB" altLang="nl-NL" b="1" dirty="0" err="1">
                <a:latin typeface="Arial" panose="020B0604020202020204" pitchFamily="34" charset="0"/>
              </a:rPr>
              <a:t>bedrijfsarts</a:t>
            </a:r>
            <a:r>
              <a:rPr lang="en-GB" altLang="nl-NL" b="1" dirty="0">
                <a:latin typeface="Arial" panose="020B0604020202020204" pitchFamily="34" charset="0"/>
              </a:rPr>
              <a:t>, </a:t>
            </a:r>
            <a:r>
              <a:rPr lang="en-GB" altLang="nl-NL" b="1" dirty="0" err="1">
                <a:latin typeface="Arial" panose="020B0604020202020204" pitchFamily="34" charset="0"/>
              </a:rPr>
              <a:t>sportarts</a:t>
            </a:r>
            <a:r>
              <a:rPr lang="en-GB" altLang="nl-NL" b="1" dirty="0">
                <a:latin typeface="Arial" panose="020B0604020202020204" pitchFamily="34" charset="0"/>
              </a:rPr>
              <a:t>, </a:t>
            </a:r>
            <a:r>
              <a:rPr lang="en-GB" altLang="nl-NL" b="1" dirty="0" err="1">
                <a:latin typeface="Arial" panose="020B0604020202020204" pitchFamily="34" charset="0"/>
              </a:rPr>
              <a:t>ergotherapeut</a:t>
            </a:r>
            <a:r>
              <a:rPr lang="en-GB" altLang="nl-NL" b="1" dirty="0">
                <a:latin typeface="Arial" panose="020B0604020202020204" pitchFamily="34" charset="0"/>
              </a:rPr>
              <a:t>, </a:t>
            </a:r>
            <a:r>
              <a:rPr lang="en-GB" altLang="nl-NL" b="1" dirty="0" err="1">
                <a:latin typeface="Arial" panose="020B0604020202020204" pitchFamily="34" charset="0"/>
              </a:rPr>
              <a:t>revalidatiearts</a:t>
            </a:r>
            <a:r>
              <a:rPr lang="en-GB" altLang="nl-NL" b="1" dirty="0">
                <a:latin typeface="Arial" panose="020B0604020202020204" pitchFamily="34" charset="0"/>
              </a:rPr>
              <a:t>, en </a:t>
            </a:r>
            <a:r>
              <a:rPr lang="en-GB" altLang="nl-NL" b="1" dirty="0" err="1">
                <a:latin typeface="Arial" panose="020B0604020202020204" pitchFamily="34" charset="0"/>
              </a:rPr>
              <a:t>reumatoloog</a:t>
            </a:r>
            <a:r>
              <a:rPr lang="en-GB" altLang="nl-NL" b="1" dirty="0">
                <a:latin typeface="Arial" panose="020B0604020202020204" pitchFamily="34" charset="0"/>
              </a:rPr>
              <a:t>. </a:t>
            </a:r>
          </a:p>
          <a:p>
            <a:pPr eaLnBrk="1" hangingPunct="1"/>
            <a:endParaRPr lang="en-GB" altLang="nl-NL" b="0"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23</a:t>
            </a:fld>
            <a:endParaRPr lang="nl-NL"/>
          </a:p>
        </p:txBody>
      </p:sp>
    </p:spTree>
    <p:extLst>
      <p:ext uri="{BB962C8B-B14F-4D97-AF65-F5344CB8AC3E}">
        <p14:creationId xmlns:p14="http://schemas.microsoft.com/office/powerpoint/2010/main" val="2655670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Voor deze richtlijn zijn geen interne kwaliteitsindicatoren ontwikkeld omdat naar inschatting van de werkgroep, het meten van relevante indicatoren (percentage patiënten dat terecht door huisarts naar orthopeed wordt verwezen, percentage patiënten dat terecht een gewrichtsvervanging ondergaat, percentage patiënten waarvoor de huisarts terecht röntgenonderzoek laat doen bij het stellen van de diagnose artrose) op grote praktische problemen zal stuiten. In alle gevallen zou moeten worden bepaald of er sprake is van een terechte of onterechte verwijzing en dit veronderstelt een strikte definitie van de onderliggende criteria en een adequate verslaglegging in EPD of patiëntendossier. Een strikte definitie voor het volledig doorlopen van een conservatieve (</a:t>
            </a:r>
            <a:r>
              <a:rPr lang="nl-NL" sz="1200" kern="1200" dirty="0" err="1">
                <a:solidFill>
                  <a:schemeClr val="tx1"/>
                </a:solidFill>
                <a:effectLst/>
                <a:latin typeface="+mn-lt"/>
                <a:ea typeface="+mn-ea"/>
                <a:cs typeface="+mn-cs"/>
              </a:rPr>
              <a:t>stepped</a:t>
            </a:r>
            <a:r>
              <a:rPr lang="nl-NL" sz="1200" kern="1200" dirty="0">
                <a:solidFill>
                  <a:schemeClr val="tx1"/>
                </a:solidFill>
                <a:effectLst/>
                <a:latin typeface="+mn-lt"/>
                <a:ea typeface="+mn-ea"/>
                <a:cs typeface="+mn-cs"/>
              </a:rPr>
              <a:t>-care) behandeling is niet mogelijk omdat de </a:t>
            </a:r>
            <a:r>
              <a:rPr lang="nl-NL" sz="1200" kern="1200" dirty="0" err="1">
                <a:solidFill>
                  <a:schemeClr val="tx1"/>
                </a:solidFill>
                <a:effectLst/>
                <a:latin typeface="+mn-lt"/>
                <a:ea typeface="+mn-ea"/>
                <a:cs typeface="+mn-cs"/>
              </a:rPr>
              <a:t>stepped</a:t>
            </a:r>
            <a:r>
              <a:rPr lang="nl-NL" sz="1200" kern="1200" dirty="0">
                <a:solidFill>
                  <a:schemeClr val="tx1"/>
                </a:solidFill>
                <a:effectLst/>
                <a:latin typeface="+mn-lt"/>
                <a:ea typeface="+mn-ea"/>
                <a:cs typeface="+mn-cs"/>
              </a:rPr>
              <a:t>-care behandeling op de individuele patiënt moet worden afgestemd. Beoordeling of er sprake is van een terechte afwijking van een strikte </a:t>
            </a:r>
            <a:r>
              <a:rPr lang="nl-NL" sz="1200" kern="1200" dirty="0" err="1">
                <a:solidFill>
                  <a:schemeClr val="tx1"/>
                </a:solidFill>
                <a:effectLst/>
                <a:latin typeface="+mn-lt"/>
                <a:ea typeface="+mn-ea"/>
                <a:cs typeface="+mn-cs"/>
              </a:rPr>
              <a:t>stepped</a:t>
            </a:r>
            <a:r>
              <a:rPr lang="nl-NL" sz="1200" kern="1200" dirty="0">
                <a:solidFill>
                  <a:schemeClr val="tx1"/>
                </a:solidFill>
                <a:effectLst/>
                <a:latin typeface="+mn-lt"/>
                <a:ea typeface="+mn-ea"/>
                <a:cs typeface="+mn-cs"/>
              </a:rPr>
              <a:t>-care behandeling vereist een uitvoerige en systematische verslaglegging van behandeling en onderliggende argumenten in het patiëntendossier die momenteel niet haalbaar is in de klinische praktijk. Door het ontbreken van eenduidige criteria zou zo'n beoordeling ook willekeurig zijn en weinig transparant. De werkgroep is van mening dat andere maatregelen ter bevordering van implementatie zinvoller zijn, en onderstreept de noodzaak om landelijke transmurale afspraken te maken in een apart traject met een brede werkgroep waarin alle stakeholders zijn vertegenwoordigd. Daarnaast is de werkgroep van mening dat er methodes moeten worden ontwikkeld om het conservatieve zorgtraject (</a:t>
            </a:r>
            <a:r>
              <a:rPr lang="nl-NL" sz="1200" kern="1200" dirty="0" err="1">
                <a:solidFill>
                  <a:schemeClr val="tx1"/>
                </a:solidFill>
                <a:effectLst/>
                <a:latin typeface="+mn-lt"/>
                <a:ea typeface="+mn-ea"/>
                <a:cs typeface="+mn-cs"/>
              </a:rPr>
              <a:t>stepped</a:t>
            </a:r>
            <a:r>
              <a:rPr lang="nl-NL" sz="1200" kern="1200" dirty="0">
                <a:solidFill>
                  <a:schemeClr val="tx1"/>
                </a:solidFill>
                <a:effectLst/>
                <a:latin typeface="+mn-lt"/>
                <a:ea typeface="+mn-ea"/>
                <a:cs typeface="+mn-cs"/>
              </a:rPr>
              <a:t>-care) goed en efficiënt in het EPD van de huisarts te registreren zoals de Joint </a:t>
            </a:r>
            <a:r>
              <a:rPr lang="nl-NL" sz="1200" kern="1200" dirty="0" err="1">
                <a:solidFill>
                  <a:schemeClr val="tx1"/>
                </a:solidFill>
                <a:effectLst/>
                <a:latin typeface="+mn-lt"/>
                <a:ea typeface="+mn-ea"/>
                <a:cs typeface="+mn-cs"/>
              </a:rPr>
              <a:t>Implementation</a:t>
            </a:r>
            <a:r>
              <a:rPr lang="nl-NL" sz="1200" kern="1200" dirty="0">
                <a:solidFill>
                  <a:schemeClr val="tx1"/>
                </a:solidFill>
                <a:effectLst/>
                <a:latin typeface="+mn-lt"/>
                <a:ea typeface="+mn-ea"/>
                <a:cs typeface="+mn-cs"/>
              </a:rPr>
              <a:t> of </a:t>
            </a:r>
            <a:r>
              <a:rPr lang="nl-NL" sz="1200" kern="1200" dirty="0" err="1">
                <a:solidFill>
                  <a:schemeClr val="tx1"/>
                </a:solidFill>
                <a:effectLst/>
                <a:latin typeface="+mn-lt"/>
                <a:ea typeface="+mn-ea"/>
                <a:cs typeface="+mn-cs"/>
              </a:rPr>
              <a:t>Guidelines</a:t>
            </a:r>
            <a:r>
              <a:rPr lang="nl-NL" sz="1200" kern="1200" dirty="0">
                <a:solidFill>
                  <a:schemeClr val="tx1"/>
                </a:solidFill>
                <a:effectLst/>
                <a:latin typeface="+mn-lt"/>
                <a:ea typeface="+mn-ea"/>
                <a:cs typeface="+mn-cs"/>
              </a:rPr>
              <a:t> </a:t>
            </a:r>
            <a:r>
              <a:rPr lang="nl-NL" sz="1200" kern="1200" dirty="0" err="1">
                <a:solidFill>
                  <a:schemeClr val="tx1"/>
                </a:solidFill>
                <a:effectLst/>
                <a:latin typeface="+mn-lt"/>
                <a:ea typeface="+mn-ea"/>
                <a:cs typeface="+mn-cs"/>
              </a:rPr>
              <a:t>for</a:t>
            </a:r>
            <a:r>
              <a:rPr lang="nl-NL" sz="1200" kern="1200" dirty="0">
                <a:solidFill>
                  <a:schemeClr val="tx1"/>
                </a:solidFill>
                <a:effectLst/>
                <a:latin typeface="+mn-lt"/>
                <a:ea typeface="+mn-ea"/>
                <a:cs typeface="+mn-cs"/>
              </a:rPr>
              <a:t> </a:t>
            </a:r>
            <a:r>
              <a:rPr lang="nl-NL" sz="1200" kern="1200" dirty="0" err="1">
                <a:solidFill>
                  <a:schemeClr val="tx1"/>
                </a:solidFill>
                <a:effectLst/>
                <a:latin typeface="+mn-lt"/>
                <a:ea typeface="+mn-ea"/>
                <a:cs typeface="+mn-cs"/>
              </a:rPr>
              <a:t>Osteroarthritis</a:t>
            </a:r>
            <a:r>
              <a:rPr lang="nl-NL" sz="1200" kern="1200" dirty="0">
                <a:solidFill>
                  <a:schemeClr val="tx1"/>
                </a:solidFill>
                <a:effectLst/>
                <a:latin typeface="+mn-lt"/>
                <a:ea typeface="+mn-ea"/>
                <a:cs typeface="+mn-cs"/>
              </a:rPr>
              <a:t> in Western Europe (JIGSAW-E) e-template (link: https://www.eithealth.eu/jigsaw-e). Wellicht kan aan zo'n registratie-template een diagnostische component worden toegevoegd zodat op eenvoudige en efficiënte wijze inzichtelijk kan worden gemaakt waarom röntgenfoto’s worden aangevraagd door de huisarts. Een analyse van de kwaliteit van de verslaglegging met behulp van registratie-templates in de klinische praktijk biedt in de toekomst mogelijk wel aanknopingspunten voor indicatoren.</a:t>
            </a: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24</a:t>
            </a:fld>
            <a:endParaRPr lang="nl-NL"/>
          </a:p>
        </p:txBody>
      </p:sp>
    </p:spTree>
    <p:extLst>
      <p:ext uri="{BB962C8B-B14F-4D97-AF65-F5344CB8AC3E}">
        <p14:creationId xmlns:p14="http://schemas.microsoft.com/office/powerpoint/2010/main" val="435790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363"/>
              </a:spcBef>
            </a:pPr>
            <a:r>
              <a:rPr lang="en-GB" altLang="nl-NL" b="1" dirty="0" err="1">
                <a:latin typeface="Arial" panose="020B0604020202020204" pitchFamily="34" charset="0"/>
              </a:rPr>
              <a:t>Notitites</a:t>
            </a:r>
            <a:r>
              <a:rPr lang="en-GB" altLang="nl-NL" b="1" dirty="0">
                <a:latin typeface="Arial" panose="020B0604020202020204" pitchFamily="34" charset="0"/>
              </a:rPr>
              <a:t> voor </a:t>
            </a:r>
            <a:r>
              <a:rPr lang="en-GB" altLang="nl-NL" b="1" dirty="0" err="1">
                <a:latin typeface="Arial" panose="020B0604020202020204" pitchFamily="34" charset="0"/>
              </a:rPr>
              <a:t>presentator</a:t>
            </a:r>
            <a:endParaRPr lang="en-GB" altLang="nl-NL" b="1" dirty="0">
              <a:latin typeface="Arial" panose="020B0604020202020204" pitchFamily="34" charset="0"/>
            </a:endParaRPr>
          </a:p>
          <a:p>
            <a:pPr eaLnBrk="1" hangingPunct="1">
              <a:spcBef>
                <a:spcPts val="363"/>
              </a:spcBef>
            </a:pP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25</a:t>
            </a:fld>
            <a:endParaRPr lang="nl-NL"/>
          </a:p>
        </p:txBody>
      </p:sp>
    </p:spTree>
    <p:extLst>
      <p:ext uri="{BB962C8B-B14F-4D97-AF65-F5344CB8AC3E}">
        <p14:creationId xmlns:p14="http://schemas.microsoft.com/office/powerpoint/2010/main" val="1534459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richtlijn is ontwikkeld door een brede werkgroep en klankbordgroep met ondersteuning van het Kennisinstituut van Federatie Medisch Specialisten:</a:t>
            </a:r>
          </a:p>
          <a:p>
            <a:endParaRPr lang="nl-NL" dirty="0"/>
          </a:p>
          <a:p>
            <a:pPr algn="just">
              <a:spcAft>
                <a:spcPts val="0"/>
              </a:spcAft>
            </a:pPr>
            <a:r>
              <a:rPr lang="nl-NL" sz="1200" b="1" dirty="0">
                <a:effectLst/>
                <a:latin typeface="Calibri" panose="020F0502020204030204" pitchFamily="34" charset="0"/>
                <a:ea typeface="Times New Roman" panose="02020603050405020304" pitchFamily="18" charset="0"/>
                <a:cs typeface="Times New Roman" panose="02020603050405020304" pitchFamily="18" charset="0"/>
              </a:rPr>
              <a:t>Werkgroep</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A.A. Polak, orthopedisch chirurg, Sint Franciscus Gasthuis, Rotterdam (</a:t>
            </a:r>
            <a:r>
              <a:rPr lang="nl-NL" sz="1200" b="1" dirty="0">
                <a:effectLst/>
                <a:latin typeface="Calibri" panose="020F0502020204030204" pitchFamily="34" charset="0"/>
                <a:ea typeface="Times New Roman" panose="02020603050405020304" pitchFamily="18" charset="0"/>
                <a:cs typeface="Times New Roman" panose="02020603050405020304" pitchFamily="18" charset="0"/>
              </a:rPr>
              <a:t>voorzitter</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Nederlandse Orthopaedische Vereniging;</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Prof. dr. S.M.A.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Bierma-Zeinstra</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hoogleraar Artrose, afdeling Huisartsgeneeskunde en Orthopedie, Erasmus MC, Universitair Medisch Centrum, Rotterdam; Nederlandse Orthopaedische Vereniging;</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J. Hoogmoed, klinisch geriater, SJG Weert, Weert; Nederlandse Vereniging voor Klinische Geriatrie;</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H. Jessen, NVA, anesthesioloog/ pijnspecialist, Kliniek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ViaSana</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Mill; Nederlandse Vereniging voor Anesthesiologie (mandaat tot 1 november 2017);</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J.W. Kallewaard, anesthesioloog/ pijnspecialist, Rijnstate Arnhem, AMC Amsterdam; Nederlandse Vereniging voor Anesthesiologie (mandaat vanaf 1 augustus 2018);</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L. Elzinga, anesthesioloog/ pijnspecialist,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Bravis</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Ziekenhuis Roosendaal, Roosendaal; Nederlandse Vereniging voor Anesthesiologie (mandaat vanaf 1 augustus 2018);</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Prof. dr. G. Kloppenburg, reumatoloog, Leids Universitair Medisch Centrum LUMC, Leiden; Nederlandse Vereniging van Reumatologie;</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J.S. van der Kraan, patiëntvertegenwoordiger, beleidsmedewerker Patiëntenfederatie Nederland, Utrecht; Patiëntenfederatie Nederland;</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E.H.G. Oei, radioloog, Erasmus MC, Universitair Medisch Centrum, Rotterdam; Nederlandse Vereniging voor Radiologie;</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S. Spruijt, orthopedisch chirurg,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HagaZiekenhuis</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Den Haag; Nederlandse Orthopaedische Vereniging;</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Prof. dr. T.P.M. Vliet Vlieland, Leids Universitair Medisch Centrum LUMC, Leiden; Koninklijk Nederlands Genootschap voor Fysiotherapie;</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C.M.J. Wildervanck-Dekker, huisarts en kaderarts bewegingsapparaat, Julius Gezondheidscentrum Leidsche Rijn, De Meern; Nederlands Huisartsen Genootschap (mandaat tot 1 juni 2018);</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T. Kuijpers, epidemioloog, senior wetenschappelijk medewerker Nederlands Huisartsen Genootschap, Utrecht; Nederlands Huisartsen Genootschap (mandaat vanaf 1 juni 2018).</a:t>
            </a:r>
          </a:p>
          <a:p>
            <a:pPr algn="just">
              <a:spcAft>
                <a:spcPts val="0"/>
              </a:spcAft>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a:t>
            </a:r>
          </a:p>
          <a:p>
            <a:pPr algn="just">
              <a:spcAft>
                <a:spcPts val="0"/>
              </a:spcAft>
            </a:pPr>
            <a:r>
              <a:rPr lang="nl-NL" sz="1200" i="1" dirty="0">
                <a:effectLst/>
                <a:latin typeface="Calibri" panose="020F0502020204030204" pitchFamily="34" charset="0"/>
                <a:ea typeface="Times New Roman" panose="02020603050405020304" pitchFamily="18" charset="0"/>
                <a:cs typeface="Times New Roman" panose="02020603050405020304" pitchFamily="18" charset="0"/>
              </a:rPr>
              <a:t>Klankbordgroep</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R. Hebing, poliklinisch apotheker, Apotheek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Reade</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Amsterdam; Koninklijke Nederlandse Maatschappij ter bevordering der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Pharmacie</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Nederlandse Vereniging van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ZiekenhuisApothekers</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T. Mesman, ergotherapeut, Revalidatie Centrum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Reade</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Amsterdam; Ergotherapie Nederland;</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L.A.M. Elders, bedrijfsarts,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ConsuloBV</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Rotterdam; Nederlandse Vereniging voor Arbeids- en Bedrijfsgeneeskunde;</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A.M. Boonstra, revalidatiearts, Revalidatie Friesland, Beetsterzwaag; Nederlandse Vereniging van Revalidatieartsen;</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M. Post, beleidsmedewerker Ontwikkeling &amp; Wetenschap </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VvOCM</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Utrecht; Vereniging van Oefentherapeuten Cesar en Mensendieck.</a:t>
            </a:r>
          </a:p>
          <a:p>
            <a:pPr marL="342900" lvl="0" indent="-342900" algn="just">
              <a:spcAft>
                <a:spcPts val="0"/>
              </a:spcAft>
              <a:buFont typeface="Symbol" panose="05050102010706020507" pitchFamily="18" charset="2"/>
              <a:buChar char=""/>
            </a:pP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0"/>
              </a:spcAft>
            </a:pPr>
            <a:r>
              <a:rPr lang="nl-NL" sz="1200" i="1" dirty="0">
                <a:effectLst/>
                <a:latin typeface="Calibri" panose="020F0502020204030204" pitchFamily="34" charset="0"/>
                <a:ea typeface="Times New Roman" panose="02020603050405020304" pitchFamily="18" charset="0"/>
                <a:cs typeface="Times New Roman" panose="02020603050405020304" pitchFamily="18" charset="0"/>
              </a:rPr>
              <a:t>Met ondersteuning van</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K.N.J. Burger, epidemioloog, senior adviseur Kennisinstituut Federatie van Medisch Specialisten;</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J.S. Boschman, adviseur Kennisinstituut Federatie van Medisch Specialisten;</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M.L. Molag, adviseur Kennisinstituut Federatie van Medisch Specialisten;</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E.A. Rake (MSc), junior adviseur Kennisinstituut Federatie van Medisch Specialisten;</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M.S. Oerbekke, adviseur Kennisinstituut Federatie van Medisch Specialisten;</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M. Wessels (MSc), medisch informatiespecialist, Kennisinstituut Federatie van Medisch Specialisten;</a:t>
            </a: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N.F. Bullock, secretaresse, Kennisinstituut Federatie van Medisch Specialisten.</a:t>
            </a:r>
          </a:p>
          <a:p>
            <a:pPr algn="just">
              <a:spcAft>
                <a:spcPts val="0"/>
              </a:spcAft>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a:t>
            </a:r>
          </a:p>
          <a:p>
            <a:pPr algn="just">
              <a:spcAft>
                <a:spcPts val="0"/>
              </a:spcAft>
            </a:pPr>
            <a:r>
              <a:rPr lang="nl-NL" sz="1200" i="1" dirty="0">
                <a:effectLst/>
                <a:latin typeface="Calibri" panose="020F0502020204030204" pitchFamily="34" charset="0"/>
                <a:ea typeface="Times New Roman" panose="02020603050405020304" pitchFamily="18" charset="0"/>
                <a:cs typeface="Times New Roman" panose="02020603050405020304" pitchFamily="18" charset="0"/>
              </a:rPr>
              <a:t>Met dank aan</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Dr A.P. Verhagen, fysiotherapeut en klinisch epidemioloog, Erasmus MC, Universitair Medisch Centrum, Rotterdam (voor het ter beschikking stellen van meta-</a:t>
            </a:r>
            <a:r>
              <a:rPr lang="nl-NL" sz="1200" dirty="0" err="1">
                <a:effectLst/>
                <a:latin typeface="Calibri" panose="020F0502020204030204" pitchFamily="34" charset="0"/>
                <a:ea typeface="Times New Roman" panose="02020603050405020304" pitchFamily="18" charset="0"/>
                <a:cs typeface="Times New Roman" panose="02020603050405020304" pitchFamily="18" charset="0"/>
              </a:rPr>
              <a:t>analystische</a:t>
            </a:r>
            <a:r>
              <a:rPr lang="nl-NL" sz="1200" dirty="0">
                <a:effectLst/>
                <a:latin typeface="Calibri" panose="020F0502020204030204" pitchFamily="34" charset="0"/>
                <a:ea typeface="Times New Roman" panose="02020603050405020304" pitchFamily="18" charset="0"/>
                <a:cs typeface="Times New Roman" panose="02020603050405020304" pitchFamily="18" charset="0"/>
              </a:rPr>
              <a:t> data).</a:t>
            </a:r>
          </a:p>
          <a:p>
            <a:pPr marL="0" lvl="0" indent="0" algn="just">
              <a:spcAft>
                <a:spcPts val="0"/>
              </a:spcAft>
              <a:buFont typeface="Symbol" panose="05050102010706020507" pitchFamily="18" charset="2"/>
              <a:buNone/>
            </a:pP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3</a:t>
            </a:fld>
            <a:endParaRPr lang="nl-NL"/>
          </a:p>
        </p:txBody>
      </p:sp>
    </p:spTree>
    <p:extLst>
      <p:ext uri="{BB962C8B-B14F-4D97-AF65-F5344CB8AC3E}">
        <p14:creationId xmlns:p14="http://schemas.microsoft.com/office/powerpoint/2010/main" val="114800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nl-NL" b="0" dirty="0" err="1">
                <a:latin typeface="Arial" panose="020B0604020202020204" pitchFamily="34" charset="0"/>
              </a:rPr>
              <a:t>Zie</a:t>
            </a:r>
            <a:r>
              <a:rPr lang="en-GB" altLang="nl-NL" b="0" dirty="0">
                <a:latin typeface="Arial" panose="020B0604020202020204" pitchFamily="34" charset="0"/>
              </a:rPr>
              <a:t> </a:t>
            </a:r>
            <a:r>
              <a:rPr lang="en-GB" altLang="nl-NL" b="0" dirty="0" err="1">
                <a:latin typeface="Arial" panose="020B0604020202020204" pitchFamily="34" charset="0"/>
              </a:rPr>
              <a:t>eventueel</a:t>
            </a:r>
            <a:r>
              <a:rPr lang="en-GB" altLang="nl-NL" b="0" dirty="0">
                <a:latin typeface="Arial" panose="020B0604020202020204" pitchFamily="34" charset="0"/>
              </a:rPr>
              <a:t> de </a:t>
            </a:r>
            <a:r>
              <a:rPr lang="en-GB" altLang="nl-NL" b="0" dirty="0" err="1">
                <a:latin typeface="Arial" panose="020B0604020202020204" pitchFamily="34" charset="0"/>
              </a:rPr>
              <a:t>Algemene</a:t>
            </a:r>
            <a:r>
              <a:rPr lang="en-GB" altLang="nl-NL" b="0" dirty="0">
                <a:latin typeface="Arial" panose="020B0604020202020204" pitchFamily="34" charset="0"/>
              </a:rPr>
              <a:t> </a:t>
            </a:r>
            <a:r>
              <a:rPr lang="en-GB" altLang="nl-NL" b="0" dirty="0" err="1">
                <a:latin typeface="Arial" panose="020B0604020202020204" pitchFamily="34" charset="0"/>
              </a:rPr>
              <a:t>inleiding</a:t>
            </a:r>
            <a:r>
              <a:rPr lang="en-GB" altLang="nl-NL" b="0" dirty="0">
                <a:latin typeface="Arial" panose="020B0604020202020204" pitchFamily="34" charset="0"/>
              </a:rPr>
              <a:t> (Richtlijnendatabase </a:t>
            </a:r>
            <a:r>
              <a:rPr lang="en-GB" altLang="nl-NL" b="0" dirty="0" err="1">
                <a:latin typeface="Arial" panose="020B0604020202020204" pitchFamily="34" charset="0"/>
              </a:rPr>
              <a:t>onder</a:t>
            </a:r>
            <a:r>
              <a:rPr lang="en-GB" altLang="nl-NL" b="0" dirty="0">
                <a:latin typeface="Arial" panose="020B0604020202020204" pitchFamily="34" charset="0"/>
              </a:rPr>
              <a:t> </a:t>
            </a:r>
            <a:r>
              <a:rPr lang="en-GB" altLang="nl-NL" b="0" dirty="0" err="1">
                <a:latin typeface="Arial" panose="020B0604020202020204" pitchFamily="34" charset="0"/>
              </a:rPr>
              <a:t>Aanverwante</a:t>
            </a:r>
            <a:r>
              <a:rPr lang="en-GB" altLang="nl-NL" b="0" dirty="0">
                <a:latin typeface="Arial" panose="020B0604020202020204" pitchFamily="34" charset="0"/>
              </a:rPr>
              <a:t> items) </a:t>
            </a:r>
            <a:r>
              <a:rPr lang="en-GB" altLang="nl-NL" b="0" dirty="0" err="1">
                <a:latin typeface="Arial" panose="020B0604020202020204" pitchFamily="34" charset="0"/>
              </a:rPr>
              <a:t>voor</a:t>
            </a:r>
            <a:r>
              <a:rPr lang="en-GB" altLang="nl-NL" b="0" dirty="0">
                <a:latin typeface="Arial" panose="020B0604020202020204" pitchFamily="34" charset="0"/>
              </a:rPr>
              <a:t> </a:t>
            </a:r>
            <a:r>
              <a:rPr lang="en-GB" altLang="nl-NL" b="0" dirty="0" err="1">
                <a:latin typeface="Arial" panose="020B0604020202020204" pitchFamily="34" charset="0"/>
              </a:rPr>
              <a:t>aanvullende</a:t>
            </a:r>
            <a:r>
              <a:rPr lang="en-GB" altLang="nl-NL" b="0" dirty="0">
                <a:latin typeface="Arial" panose="020B0604020202020204" pitchFamily="34" charset="0"/>
              </a:rPr>
              <a:t> </a:t>
            </a:r>
            <a:r>
              <a:rPr lang="en-GB" altLang="nl-NL" b="0" dirty="0" err="1">
                <a:latin typeface="Arial" panose="020B0604020202020204" pitchFamily="34" charset="0"/>
              </a:rPr>
              <a:t>achtergrondinformatie</a:t>
            </a:r>
            <a:endParaRPr lang="nl-NL" b="0" dirty="0"/>
          </a:p>
          <a:p>
            <a:pPr eaLnBrk="1" hangingPunct="1"/>
            <a:endParaRPr lang="nl-NL" b="0"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4</a:t>
            </a:fld>
            <a:endParaRPr lang="nl-NL"/>
          </a:p>
        </p:txBody>
      </p:sp>
    </p:spTree>
    <p:extLst>
      <p:ext uri="{BB962C8B-B14F-4D97-AF65-F5344CB8AC3E}">
        <p14:creationId xmlns:p14="http://schemas.microsoft.com/office/powerpoint/2010/main" val="3866269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nl-NL" b="0" dirty="0" err="1">
                <a:latin typeface="Arial" panose="020B0604020202020204" pitchFamily="34" charset="0"/>
              </a:rPr>
              <a:t>Zie</a:t>
            </a:r>
            <a:r>
              <a:rPr lang="en-GB" altLang="nl-NL" b="0" dirty="0">
                <a:latin typeface="Arial" panose="020B0604020202020204" pitchFamily="34" charset="0"/>
              </a:rPr>
              <a:t> </a:t>
            </a:r>
            <a:r>
              <a:rPr lang="en-GB" altLang="nl-NL" b="0" dirty="0" err="1">
                <a:latin typeface="Arial" panose="020B0604020202020204" pitchFamily="34" charset="0"/>
              </a:rPr>
              <a:t>eventueel</a:t>
            </a:r>
            <a:r>
              <a:rPr lang="en-GB" altLang="nl-NL" b="0" dirty="0">
                <a:latin typeface="Arial" panose="020B0604020202020204" pitchFamily="34" charset="0"/>
              </a:rPr>
              <a:t> de </a:t>
            </a:r>
            <a:r>
              <a:rPr lang="en-GB" altLang="nl-NL" b="0" dirty="0" err="1">
                <a:latin typeface="Arial" panose="020B0604020202020204" pitchFamily="34" charset="0"/>
              </a:rPr>
              <a:t>Algemene</a:t>
            </a:r>
            <a:r>
              <a:rPr lang="en-GB" altLang="nl-NL" b="0" dirty="0">
                <a:latin typeface="Arial" panose="020B0604020202020204" pitchFamily="34" charset="0"/>
              </a:rPr>
              <a:t> inleading (Richtlijnendatabase </a:t>
            </a:r>
            <a:r>
              <a:rPr lang="en-GB" altLang="nl-NL" b="0" dirty="0" err="1">
                <a:latin typeface="Arial" panose="020B0604020202020204" pitchFamily="34" charset="0"/>
              </a:rPr>
              <a:t>onder</a:t>
            </a:r>
            <a:r>
              <a:rPr lang="en-GB" altLang="nl-NL" b="0" dirty="0">
                <a:latin typeface="Arial" panose="020B0604020202020204" pitchFamily="34" charset="0"/>
              </a:rPr>
              <a:t> </a:t>
            </a:r>
            <a:r>
              <a:rPr lang="en-GB" altLang="nl-NL" b="0" dirty="0" err="1">
                <a:latin typeface="Arial" panose="020B0604020202020204" pitchFamily="34" charset="0"/>
              </a:rPr>
              <a:t>Aanverwante</a:t>
            </a:r>
            <a:r>
              <a:rPr lang="en-GB" altLang="nl-NL" b="0" dirty="0">
                <a:latin typeface="Arial" panose="020B0604020202020204" pitchFamily="34" charset="0"/>
              </a:rPr>
              <a:t> items) </a:t>
            </a:r>
            <a:r>
              <a:rPr lang="en-GB" altLang="nl-NL" b="0" dirty="0" err="1">
                <a:latin typeface="Arial" panose="020B0604020202020204" pitchFamily="34" charset="0"/>
              </a:rPr>
              <a:t>voor</a:t>
            </a:r>
            <a:r>
              <a:rPr lang="en-GB" altLang="nl-NL" b="0" dirty="0">
                <a:latin typeface="Arial" panose="020B0604020202020204" pitchFamily="34" charset="0"/>
              </a:rPr>
              <a:t> </a:t>
            </a:r>
            <a:r>
              <a:rPr lang="en-GB" altLang="nl-NL" b="0" dirty="0" err="1">
                <a:latin typeface="Arial" panose="020B0604020202020204" pitchFamily="34" charset="0"/>
              </a:rPr>
              <a:t>aanvullende</a:t>
            </a:r>
            <a:r>
              <a:rPr lang="en-GB" altLang="nl-NL" b="0" dirty="0">
                <a:latin typeface="Arial" panose="020B0604020202020204" pitchFamily="34" charset="0"/>
              </a:rPr>
              <a:t> </a:t>
            </a:r>
            <a:r>
              <a:rPr lang="en-GB" altLang="nl-NL" b="0" dirty="0" err="1">
                <a:latin typeface="Arial" panose="020B0604020202020204" pitchFamily="34" charset="0"/>
              </a:rPr>
              <a:t>achtergrondinformatie</a:t>
            </a:r>
            <a:endParaRPr lang="nl-NL" b="0" dirty="0"/>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5</a:t>
            </a:fld>
            <a:endParaRPr lang="nl-NL"/>
          </a:p>
        </p:txBody>
      </p:sp>
    </p:spTree>
    <p:extLst>
      <p:ext uri="{BB962C8B-B14F-4D97-AF65-F5344CB8AC3E}">
        <p14:creationId xmlns:p14="http://schemas.microsoft.com/office/powerpoint/2010/main" val="1629265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ct val="0"/>
              </a:spcBef>
            </a:pPr>
            <a:r>
              <a:rPr lang="en-GB" altLang="nl-NL" b="0" dirty="0" err="1">
                <a:latin typeface="Arial" panose="020B0604020202020204" pitchFamily="34" charset="0"/>
              </a:rPr>
              <a:t>Deze</a:t>
            </a:r>
            <a:r>
              <a:rPr lang="en-GB" altLang="nl-NL" b="0" dirty="0">
                <a:latin typeface="Arial" panose="020B0604020202020204" pitchFamily="34" charset="0"/>
              </a:rPr>
              <a:t> richtlijn </a:t>
            </a:r>
            <a:r>
              <a:rPr lang="en-GB" altLang="nl-NL" b="0" dirty="0" err="1">
                <a:latin typeface="Arial" panose="020B0604020202020204" pitchFamily="34" charset="0"/>
              </a:rPr>
              <a:t>werd</a:t>
            </a:r>
            <a:r>
              <a:rPr lang="en-GB" altLang="nl-NL" b="0" dirty="0">
                <a:latin typeface="Arial" panose="020B0604020202020204" pitchFamily="34" charset="0"/>
              </a:rPr>
              <a:t> </a:t>
            </a:r>
            <a:r>
              <a:rPr lang="en-GB" altLang="nl-NL" b="0" dirty="0" err="1">
                <a:latin typeface="Arial" panose="020B0604020202020204" pitchFamily="34" charset="0"/>
              </a:rPr>
              <a:t>opgesteld</a:t>
            </a:r>
            <a:r>
              <a:rPr lang="en-GB" altLang="nl-NL" b="0" dirty="0">
                <a:latin typeface="Arial" panose="020B0604020202020204" pitchFamily="34" charset="0"/>
              </a:rPr>
              <a:t> in </a:t>
            </a:r>
            <a:r>
              <a:rPr lang="en-GB" altLang="nl-NL" b="0" dirty="0" err="1">
                <a:latin typeface="Arial" panose="020B0604020202020204" pitchFamily="34" charset="0"/>
              </a:rPr>
              <a:t>samenwerking</a:t>
            </a:r>
            <a:r>
              <a:rPr lang="en-GB" altLang="nl-NL" b="0" dirty="0">
                <a:latin typeface="Arial" panose="020B0604020202020204" pitchFamily="34" charset="0"/>
              </a:rPr>
              <a:t> met: </a:t>
            </a:r>
            <a:r>
              <a:rPr lang="nl-NL" altLang="nl-NL" b="0" dirty="0">
                <a:latin typeface="Arial" panose="020B0604020202020204" pitchFamily="34" charset="0"/>
              </a:rPr>
              <a:t>Nederlandse Vereniging voor Radiologie, Nederlandse Vereniging van Reumatologie, Koninklijk Nederlands Genootschap voor Fysiotherapie, Nederlands Huisartsen Genootschap, Nederlandse Vereniging voor Klinische Geriatrie, Nederlandse Vereniging voor Anesthesiologie, Nederlandse Vereniging van </a:t>
            </a:r>
            <a:r>
              <a:rPr lang="nl-NL" altLang="nl-NL" b="0" dirty="0" err="1">
                <a:latin typeface="Arial" panose="020B0604020202020204" pitchFamily="34" charset="0"/>
              </a:rPr>
              <a:t>ZiekenhuisApothekers</a:t>
            </a:r>
            <a:r>
              <a:rPr lang="nl-NL" altLang="nl-NL" b="0" dirty="0">
                <a:latin typeface="Arial" panose="020B0604020202020204" pitchFamily="34" charset="0"/>
              </a:rPr>
              <a:t>, Koninklijke Nederlandse Maatschappij ter bevordering der </a:t>
            </a:r>
            <a:r>
              <a:rPr lang="nl-NL" altLang="nl-NL" b="0" dirty="0" err="1">
                <a:latin typeface="Arial" panose="020B0604020202020204" pitchFamily="34" charset="0"/>
              </a:rPr>
              <a:t>Pharmacie</a:t>
            </a:r>
            <a:r>
              <a:rPr lang="nl-NL" altLang="nl-NL" b="0" dirty="0">
                <a:latin typeface="Arial" panose="020B0604020202020204" pitchFamily="34" charset="0"/>
              </a:rPr>
              <a:t>, Nederlandse Vereniging voor Arbeids- en Bedrijfsgeneeskunde, Nederlandse Vereniging van Revalidatieartsen, Ergotherapie Nederland, Vereniging van Oefentherapeuten Cesar en Mensendieck, en Patiëntenfederatie Nederland.</a:t>
            </a:r>
            <a:r>
              <a:rPr lang="en-GB" altLang="nl-NL" b="0" dirty="0">
                <a:latin typeface="Arial" panose="020B0604020202020204" pitchFamily="34" charset="0"/>
              </a:rPr>
              <a:t> </a:t>
            </a:r>
          </a:p>
          <a:p>
            <a:pPr eaLnBrk="1" hangingPunct="1">
              <a:spcBef>
                <a:spcPct val="0"/>
              </a:spcBef>
            </a:pPr>
            <a:endParaRPr lang="en-GB" altLang="nl-NL" b="0" dirty="0">
              <a:latin typeface="Arial" panose="020B0604020202020204" pitchFamily="34" charset="0"/>
            </a:endParaRPr>
          </a:p>
          <a:p>
            <a:pPr eaLnBrk="1" hangingPunct="1">
              <a:spcBef>
                <a:spcPct val="0"/>
              </a:spcBef>
            </a:pPr>
            <a:r>
              <a:rPr lang="en-GB" altLang="nl-NL" b="0" dirty="0" err="1">
                <a:latin typeface="Arial" panose="020B0604020202020204" pitchFamily="34" charset="0"/>
              </a:rPr>
              <a:t>Deze</a:t>
            </a:r>
            <a:r>
              <a:rPr lang="en-GB" altLang="nl-NL" b="0" dirty="0">
                <a:latin typeface="Arial" panose="020B0604020202020204" pitchFamily="34" charset="0"/>
              </a:rPr>
              <a:t> richtlijn </a:t>
            </a:r>
            <a:r>
              <a:rPr lang="en-GB" altLang="nl-NL" b="0" dirty="0" err="1">
                <a:latin typeface="Arial" panose="020B0604020202020204" pitchFamily="34" charset="0"/>
              </a:rPr>
              <a:t>gaat</a:t>
            </a:r>
            <a:r>
              <a:rPr lang="en-GB" altLang="nl-NL" b="0" dirty="0">
                <a:latin typeface="Arial" panose="020B0604020202020204" pitchFamily="34" charset="0"/>
              </a:rPr>
              <a:t> over </a:t>
            </a:r>
            <a:r>
              <a:rPr lang="nl-NL" altLang="nl-NL" b="0" dirty="0">
                <a:latin typeface="Arial" panose="020B0604020202020204" pitchFamily="34" charset="0"/>
              </a:rPr>
              <a:t>de conservatieve behandeling van volwassen patiënten met artrose van de heup of knie, in zowel de eerste als tweede lijn. De richtlijn is niet bedoeld voor de behandeling van patiënten met knie- en/of heupartrose als gevolg van inflammatoire artritis zoals reumatoïde artritis of jichtartritis. Heupartrose als gevolg van vroege heupdysplasie valt eveneens buiten deze richtlijn. De operatieve behandelingen zijn beschreven in recente richtlijnen (Totale heupprothese, NOV 2010, in revisie 2018; Totale knieprothese, NOV 2014), deze richtlijn zal zich richten op het conservatieve deel van de behandeling. </a:t>
            </a:r>
            <a:endParaRPr lang="en-GB" altLang="nl-NL" b="0" dirty="0">
              <a:latin typeface="Arial" panose="020B0604020202020204" pitchFamily="34" charset="0"/>
            </a:endParaRPr>
          </a:p>
          <a:p>
            <a:pPr eaLnBrk="1" hangingPunct="1">
              <a:spcBef>
                <a:spcPct val="0"/>
              </a:spcBef>
            </a:pP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6</a:t>
            </a:fld>
            <a:endParaRPr lang="nl-NL"/>
          </a:p>
        </p:txBody>
      </p:sp>
    </p:spTree>
    <p:extLst>
      <p:ext uri="{BB962C8B-B14F-4D97-AF65-F5344CB8AC3E}">
        <p14:creationId xmlns:p14="http://schemas.microsoft.com/office/powerpoint/2010/main" val="2334076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600"/>
              </a:spcBef>
            </a:pPr>
            <a:r>
              <a:rPr lang="en-GB" altLang="nl-NL" b="1" dirty="0" err="1">
                <a:latin typeface="Arial" panose="020B0604020202020204" pitchFamily="34" charset="0"/>
              </a:rPr>
              <a:t>Notities</a:t>
            </a:r>
            <a:r>
              <a:rPr lang="en-GB" altLang="nl-NL" b="1" dirty="0">
                <a:latin typeface="Arial" panose="020B0604020202020204" pitchFamily="34" charset="0"/>
              </a:rPr>
              <a:t> </a:t>
            </a:r>
            <a:r>
              <a:rPr lang="en-GB" altLang="nl-NL" b="1" dirty="0" err="1">
                <a:latin typeface="Arial" panose="020B0604020202020204" pitchFamily="34" charset="0"/>
              </a:rPr>
              <a:t>voor</a:t>
            </a:r>
            <a:r>
              <a:rPr lang="en-GB" altLang="nl-NL" b="1" dirty="0">
                <a:latin typeface="Arial" panose="020B0604020202020204" pitchFamily="34" charset="0"/>
              </a:rPr>
              <a:t>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spcBef>
                <a:spcPts val="600"/>
              </a:spcBef>
            </a:pPr>
            <a:endParaRPr lang="nl-NL" sz="1200" kern="1200" dirty="0">
              <a:solidFill>
                <a:schemeClr val="tx1"/>
              </a:solidFill>
              <a:effectLst/>
              <a:latin typeface="+mn-lt"/>
              <a:ea typeface="+mn-ea"/>
              <a:cs typeface="+mn-cs"/>
            </a:endParaRPr>
          </a:p>
          <a:p>
            <a:pPr eaLnBrk="1" hangingPunct="1">
              <a:spcBef>
                <a:spcPts val="600"/>
              </a:spcBef>
            </a:pPr>
            <a:r>
              <a:rPr lang="nl-NL" sz="1200" kern="1200" dirty="0">
                <a:solidFill>
                  <a:schemeClr val="tx1"/>
                </a:solidFill>
                <a:effectLst/>
                <a:latin typeface="+mn-lt"/>
                <a:ea typeface="+mn-ea"/>
                <a:cs typeface="+mn-cs"/>
              </a:rPr>
              <a:t>Actualisatie van de richtlijn Diagnostiek en Behandeling van Artrose van Heup en Knie (NOV 2007). </a:t>
            </a:r>
          </a:p>
          <a:p>
            <a:pPr eaLnBrk="1" hangingPunct="1">
              <a:spcBef>
                <a:spcPts val="600"/>
              </a:spcBef>
            </a:pPr>
            <a:endParaRPr lang="nl-NL" sz="1200" kern="1200" dirty="0">
              <a:solidFill>
                <a:schemeClr val="tx1"/>
              </a:solidFill>
              <a:effectLst/>
              <a:latin typeface="+mn-lt"/>
              <a:ea typeface="+mn-ea"/>
              <a:cs typeface="+mn-cs"/>
            </a:endParaRPr>
          </a:p>
          <a:p>
            <a:pPr eaLnBrk="1" hangingPunct="1">
              <a:spcBef>
                <a:spcPts val="600"/>
              </a:spcBef>
            </a:pPr>
            <a:r>
              <a:rPr lang="en-GB" altLang="nl-NL" dirty="0">
                <a:latin typeface="Arial" panose="020B0604020202020204" pitchFamily="34" charset="0"/>
              </a:rPr>
              <a:t>De (</a:t>
            </a:r>
            <a:r>
              <a:rPr lang="en-GB" altLang="nl-NL" dirty="0" err="1">
                <a:latin typeface="Arial" panose="020B0604020202020204" pitchFamily="34" charset="0"/>
              </a:rPr>
              <a:t>herziene</a:t>
            </a:r>
            <a:r>
              <a:rPr lang="en-GB" altLang="nl-NL" dirty="0">
                <a:latin typeface="Arial" panose="020B0604020202020204" pitchFamily="34" charset="0"/>
              </a:rPr>
              <a:t>) richtlijn is </a:t>
            </a:r>
            <a:r>
              <a:rPr lang="en-GB" altLang="nl-NL" dirty="0" err="1">
                <a:latin typeface="Arial" panose="020B0604020202020204" pitchFamily="34" charset="0"/>
              </a:rPr>
              <a:t>opgesteld</a:t>
            </a:r>
            <a:r>
              <a:rPr lang="en-GB" altLang="nl-NL" dirty="0">
                <a:latin typeface="Arial" panose="020B0604020202020204" pitchFamily="34" charset="0"/>
              </a:rPr>
              <a:t> in 2018. </a:t>
            </a:r>
            <a:r>
              <a:rPr lang="en-GB" altLang="nl-NL" dirty="0" err="1">
                <a:latin typeface="Arial" panose="020B0604020202020204" pitchFamily="34" charset="0"/>
              </a:rPr>
              <a:t>Herbeoordeling</a:t>
            </a:r>
            <a:r>
              <a:rPr lang="en-GB" altLang="nl-NL" dirty="0">
                <a:latin typeface="Arial" panose="020B0604020202020204" pitchFamily="34" charset="0"/>
              </a:rPr>
              <a:t> en </a:t>
            </a:r>
            <a:r>
              <a:rPr lang="en-GB" altLang="nl-NL" dirty="0" err="1">
                <a:latin typeface="Arial" panose="020B0604020202020204" pitchFamily="34" charset="0"/>
              </a:rPr>
              <a:t>volgende</a:t>
            </a:r>
            <a:r>
              <a:rPr lang="en-GB" altLang="nl-NL" dirty="0">
                <a:latin typeface="Arial" panose="020B0604020202020204" pitchFamily="34" charset="0"/>
              </a:rPr>
              <a:t> </a:t>
            </a:r>
            <a:r>
              <a:rPr lang="en-GB" altLang="nl-NL" dirty="0" err="1">
                <a:latin typeface="Arial" panose="020B0604020202020204" pitchFamily="34" charset="0"/>
              </a:rPr>
              <a:t>herziening</a:t>
            </a:r>
            <a:r>
              <a:rPr lang="en-GB" altLang="nl-NL" dirty="0">
                <a:latin typeface="Arial" panose="020B0604020202020204" pitchFamily="34" charset="0"/>
              </a:rPr>
              <a:t> </a:t>
            </a:r>
            <a:r>
              <a:rPr lang="en-GB" altLang="nl-NL" dirty="0" err="1">
                <a:latin typeface="Arial" panose="020B0604020202020204" pitchFamily="34" charset="0"/>
              </a:rPr>
              <a:t>zal</a:t>
            </a:r>
            <a:r>
              <a:rPr lang="en-GB" altLang="nl-NL" dirty="0">
                <a:latin typeface="Arial" panose="020B0604020202020204" pitchFamily="34" charset="0"/>
              </a:rPr>
              <a:t> </a:t>
            </a:r>
            <a:r>
              <a:rPr lang="en-GB" altLang="nl-NL" dirty="0" err="1">
                <a:latin typeface="Arial" panose="020B0604020202020204" pitchFamily="34" charset="0"/>
              </a:rPr>
              <a:t>plaatsvinden</a:t>
            </a:r>
            <a:r>
              <a:rPr lang="en-GB" altLang="nl-NL" dirty="0">
                <a:latin typeface="Arial" panose="020B0604020202020204" pitchFamily="34" charset="0"/>
              </a:rPr>
              <a:t> op </a:t>
            </a:r>
            <a:r>
              <a:rPr lang="en-GB" altLang="nl-NL" dirty="0" err="1">
                <a:latin typeface="Arial" panose="020B0604020202020204" pitchFamily="34" charset="0"/>
              </a:rPr>
              <a:t>modulair</a:t>
            </a:r>
            <a:r>
              <a:rPr lang="en-GB" altLang="nl-NL" dirty="0">
                <a:latin typeface="Arial" panose="020B0604020202020204" pitchFamily="34" charset="0"/>
              </a:rPr>
              <a:t> </a:t>
            </a:r>
            <a:r>
              <a:rPr lang="en-GB" altLang="nl-NL" dirty="0" err="1">
                <a:latin typeface="Arial" panose="020B0604020202020204" pitchFamily="34" charset="0"/>
              </a:rPr>
              <a:t>niveau</a:t>
            </a:r>
            <a:r>
              <a:rPr lang="en-GB" altLang="nl-NL" dirty="0">
                <a:latin typeface="Arial" panose="020B0604020202020204" pitchFamily="34" charset="0"/>
              </a:rPr>
              <a:t> conform het </a:t>
            </a:r>
            <a:r>
              <a:rPr lang="en-GB" altLang="nl-NL" dirty="0" err="1">
                <a:latin typeface="Arial" panose="020B0604020202020204" pitchFamily="34" charset="0"/>
              </a:rPr>
              <a:t>onderhoudsplan</a:t>
            </a:r>
            <a:r>
              <a:rPr lang="en-GB" altLang="nl-NL" dirty="0">
                <a:latin typeface="Arial" panose="020B0604020202020204" pitchFamily="34" charset="0"/>
              </a:rPr>
              <a:t> en </a:t>
            </a:r>
            <a:r>
              <a:rPr lang="en-GB" altLang="nl-NL" dirty="0" err="1">
                <a:latin typeface="Arial" panose="020B0604020202020204" pitchFamily="34" charset="0"/>
              </a:rPr>
              <a:t>uiterlijk</a:t>
            </a:r>
            <a:r>
              <a:rPr lang="en-GB" altLang="nl-NL" dirty="0">
                <a:latin typeface="Arial" panose="020B0604020202020204" pitchFamily="34" charset="0"/>
              </a:rPr>
              <a:t> 2024. </a:t>
            </a:r>
          </a:p>
          <a:p>
            <a:pPr eaLnBrk="1" hangingPunct="1">
              <a:spcBef>
                <a:spcPts val="600"/>
              </a:spcBef>
            </a:pPr>
            <a:endParaRPr lang="en-GB" altLang="nl-NL" dirty="0">
              <a:latin typeface="Arial" panose="020B0604020202020204" pitchFamily="34" charset="0"/>
            </a:endParaRPr>
          </a:p>
          <a:p>
            <a:pPr eaLnBrk="1" hangingPunct="1">
              <a:spcBef>
                <a:spcPts val="600"/>
              </a:spcBef>
            </a:pPr>
            <a:r>
              <a:rPr lang="en-GB" altLang="nl-NL" dirty="0" err="1">
                <a:latin typeface="Arial" panose="020B0604020202020204" pitchFamily="34" charset="0"/>
              </a:rPr>
              <a:t>Deze</a:t>
            </a:r>
            <a:r>
              <a:rPr lang="en-GB" altLang="nl-NL" dirty="0">
                <a:latin typeface="Arial" panose="020B0604020202020204" pitchFamily="34" charset="0"/>
              </a:rPr>
              <a:t> richtlijn </a:t>
            </a:r>
            <a:r>
              <a:rPr lang="en-GB" altLang="nl-NL" dirty="0" err="1">
                <a:latin typeface="Arial" panose="020B0604020202020204" pitchFamily="34" charset="0"/>
              </a:rPr>
              <a:t>omvang</a:t>
            </a:r>
            <a:r>
              <a:rPr lang="en-GB" altLang="nl-NL" dirty="0">
                <a:latin typeface="Arial" panose="020B0604020202020204" pitchFamily="34" charset="0"/>
              </a:rPr>
              <a:t> </a:t>
            </a:r>
            <a:r>
              <a:rPr lang="en-GB" altLang="nl-NL" dirty="0" err="1">
                <a:latin typeface="Arial" panose="020B0604020202020204" pitchFamily="34" charset="0"/>
              </a:rPr>
              <a:t>aanbevelingen</a:t>
            </a:r>
            <a:r>
              <a:rPr lang="en-GB" altLang="nl-NL" dirty="0">
                <a:latin typeface="Arial" panose="020B0604020202020204" pitchFamily="34" charset="0"/>
              </a:rPr>
              <a:t> over:</a:t>
            </a:r>
          </a:p>
          <a:p>
            <a:pPr eaLnBrk="1" hangingPunct="1">
              <a:spcBef>
                <a:spcPts val="600"/>
              </a:spcBef>
            </a:pPr>
            <a:endParaRPr lang="nl-NL" altLang="nl-NL" dirty="0">
              <a:latin typeface="Arial" panose="020B0604020202020204" pitchFamily="34" charset="0"/>
            </a:endParaRPr>
          </a:p>
          <a:p>
            <a:pPr eaLnBrk="1" hangingPunct="1">
              <a:spcBef>
                <a:spcPts val="600"/>
              </a:spcBef>
            </a:pPr>
            <a:r>
              <a:rPr lang="nl-NL" altLang="nl-NL" u="sng" dirty="0">
                <a:latin typeface="Arial" panose="020B0604020202020204" pitchFamily="34" charset="0"/>
              </a:rPr>
              <a:t>Diagnostiek (geen submodules)</a:t>
            </a:r>
          </a:p>
          <a:p>
            <a:pPr eaLnBrk="1" hangingPunct="1">
              <a:spcBef>
                <a:spcPts val="600"/>
              </a:spcBef>
            </a:pPr>
            <a:r>
              <a:rPr lang="nl-NL" altLang="nl-NL" dirty="0">
                <a:latin typeface="Arial" panose="020B0604020202020204" pitchFamily="34" charset="0"/>
              </a:rPr>
              <a:t>- Diagnose heup- of knieartrose en beeldvormend onderzoek in eerste en tweede lijn</a:t>
            </a:r>
          </a:p>
          <a:p>
            <a:pPr eaLnBrk="1" hangingPunct="1">
              <a:spcBef>
                <a:spcPts val="600"/>
              </a:spcBef>
            </a:pPr>
            <a:r>
              <a:rPr lang="nl-NL" altLang="nl-NL" u="sng" dirty="0">
                <a:latin typeface="Arial" panose="020B0604020202020204" pitchFamily="34" charset="0"/>
              </a:rPr>
              <a:t>Behandeling: 7 submodules</a:t>
            </a:r>
            <a:r>
              <a:rPr lang="nl-NL" altLang="nl-NL" dirty="0">
                <a:latin typeface="Arial" panose="020B0604020202020204" pitchFamily="34" charset="0"/>
              </a:rPr>
              <a:t>	</a:t>
            </a:r>
          </a:p>
          <a:p>
            <a:pPr eaLnBrk="1" hangingPunct="1">
              <a:spcBef>
                <a:spcPts val="600"/>
              </a:spcBef>
            </a:pPr>
            <a:r>
              <a:rPr lang="nl-NL" altLang="nl-NL" dirty="0">
                <a:latin typeface="Arial" panose="020B0604020202020204" pitchFamily="34" charset="0"/>
              </a:rPr>
              <a:t>- Zelfmanagement, educatie en informatie (</a:t>
            </a:r>
            <a:r>
              <a:rPr lang="nl-NL" altLang="nl-NL" dirty="0" err="1">
                <a:latin typeface="Arial" panose="020B0604020202020204" pitchFamily="34" charset="0"/>
              </a:rPr>
              <a:t>patienteducatie</a:t>
            </a:r>
            <a:r>
              <a:rPr lang="nl-NL" altLang="nl-NL" dirty="0">
                <a:latin typeface="Arial" panose="020B0604020202020204" pitchFamily="34" charset="0"/>
              </a:rPr>
              <a:t> en -informatie: leefstijl, gewichtsreductie, werk, sportbelasting)	</a:t>
            </a:r>
          </a:p>
          <a:p>
            <a:pPr eaLnBrk="1" hangingPunct="1">
              <a:spcBef>
                <a:spcPts val="600"/>
              </a:spcBef>
            </a:pPr>
            <a:r>
              <a:rPr lang="nl-NL" altLang="nl-NL" dirty="0">
                <a:latin typeface="Arial" panose="020B0604020202020204" pitchFamily="34" charset="0"/>
              </a:rPr>
              <a:t>- Oefentherapie bij heup- of knieartrose (gesuperviseerde oefentherapie)	</a:t>
            </a:r>
          </a:p>
          <a:p>
            <a:pPr eaLnBrk="1" hangingPunct="1">
              <a:spcBef>
                <a:spcPts val="600"/>
              </a:spcBef>
            </a:pPr>
            <a:r>
              <a:rPr lang="nl-NL" altLang="nl-NL" dirty="0">
                <a:latin typeface="Arial" panose="020B0604020202020204" pitchFamily="34" charset="0"/>
              </a:rPr>
              <a:t>- Pijnmedicatie (Oraal, Dermaal; stappenplan, verwijzing, informatie)	</a:t>
            </a:r>
          </a:p>
          <a:p>
            <a:pPr eaLnBrk="1" hangingPunct="1">
              <a:spcBef>
                <a:spcPts val="600"/>
              </a:spcBef>
            </a:pPr>
            <a:r>
              <a:rPr lang="nl-NL" altLang="nl-NL" dirty="0">
                <a:latin typeface="Arial" panose="020B0604020202020204" pitchFamily="34" charset="0"/>
              </a:rPr>
              <a:t>- Intra-articulaire injecties (</a:t>
            </a:r>
            <a:r>
              <a:rPr lang="nl-NL" altLang="nl-NL" dirty="0" err="1">
                <a:latin typeface="Arial" panose="020B0604020202020204" pitchFamily="34" charset="0"/>
              </a:rPr>
              <a:t>corticosteroid</a:t>
            </a:r>
            <a:r>
              <a:rPr lang="nl-NL" altLang="nl-NL" dirty="0">
                <a:latin typeface="Arial" panose="020B0604020202020204" pitchFamily="34" charset="0"/>
              </a:rPr>
              <a:t>, bloedplaatjes PRP)	</a:t>
            </a:r>
          </a:p>
          <a:p>
            <a:pPr eaLnBrk="1" hangingPunct="1">
              <a:spcBef>
                <a:spcPts val="600"/>
              </a:spcBef>
            </a:pPr>
            <a:r>
              <a:rPr lang="nl-NL" altLang="nl-NL" dirty="0">
                <a:latin typeface="Arial" panose="020B0604020202020204" pitchFamily="34" charset="0"/>
              </a:rPr>
              <a:t>- </a:t>
            </a:r>
            <a:r>
              <a:rPr lang="nl-NL" altLang="nl-NL" dirty="0" err="1">
                <a:latin typeface="Arial" panose="020B0604020202020204" pitchFamily="34" charset="0"/>
              </a:rPr>
              <a:t>Kniebraces</a:t>
            </a:r>
            <a:r>
              <a:rPr lang="nl-NL" altLang="nl-NL" dirty="0">
                <a:latin typeface="Arial" panose="020B0604020202020204" pitchFamily="34" charset="0"/>
              </a:rPr>
              <a:t> en voetortheses (</a:t>
            </a:r>
            <a:r>
              <a:rPr lang="nl-NL" altLang="nl-NL" dirty="0" err="1">
                <a:latin typeface="Arial" panose="020B0604020202020204" pitchFamily="34" charset="0"/>
              </a:rPr>
              <a:t>valgiserende</a:t>
            </a:r>
            <a:r>
              <a:rPr lang="nl-NL" altLang="nl-NL" dirty="0">
                <a:latin typeface="Arial" panose="020B0604020202020204" pitchFamily="34" charset="0"/>
              </a:rPr>
              <a:t> kniebrace, </a:t>
            </a:r>
            <a:r>
              <a:rPr lang="nl-NL" altLang="nl-NL" dirty="0" err="1">
                <a:latin typeface="Arial" panose="020B0604020202020204" pitchFamily="34" charset="0"/>
              </a:rPr>
              <a:t>patellabrace</a:t>
            </a:r>
            <a:r>
              <a:rPr lang="nl-NL" altLang="nl-NL" dirty="0">
                <a:latin typeface="Arial" panose="020B0604020202020204" pitchFamily="34" charset="0"/>
              </a:rPr>
              <a:t>, inlegzool)	</a:t>
            </a:r>
          </a:p>
          <a:p>
            <a:pPr eaLnBrk="1" hangingPunct="1">
              <a:spcBef>
                <a:spcPts val="600"/>
              </a:spcBef>
            </a:pPr>
            <a:r>
              <a:rPr lang="nl-NL" altLang="nl-NL" dirty="0">
                <a:latin typeface="Arial" panose="020B0604020202020204" pitchFamily="34" charset="0"/>
              </a:rPr>
              <a:t>- Beleid bij specifieke subgroepen (</a:t>
            </a:r>
            <a:r>
              <a:rPr lang="nl-NL" altLang="nl-NL" dirty="0" err="1">
                <a:latin typeface="Arial" panose="020B0604020202020204" pitchFamily="34" charset="0"/>
              </a:rPr>
              <a:t>patienten</a:t>
            </a:r>
            <a:r>
              <a:rPr lang="nl-NL" altLang="nl-NL" dirty="0">
                <a:latin typeface="Arial" panose="020B0604020202020204" pitchFamily="34" charset="0"/>
              </a:rPr>
              <a:t> met comorbiditeit, kwetsbare ouderen, fysiek actieve </a:t>
            </a:r>
            <a:r>
              <a:rPr lang="nl-NL" altLang="nl-NL" dirty="0" err="1">
                <a:latin typeface="Arial" panose="020B0604020202020204" pitchFamily="34" charset="0"/>
              </a:rPr>
              <a:t>patienten</a:t>
            </a:r>
            <a:r>
              <a:rPr lang="nl-NL" altLang="nl-NL" dirty="0">
                <a:latin typeface="Arial" panose="020B0604020202020204" pitchFamily="34" charset="0"/>
              </a:rPr>
              <a:t>)	</a:t>
            </a:r>
          </a:p>
          <a:p>
            <a:pPr eaLnBrk="1" hangingPunct="1">
              <a:spcBef>
                <a:spcPts val="600"/>
              </a:spcBef>
            </a:pPr>
            <a:r>
              <a:rPr lang="nl-NL" altLang="nl-NL" dirty="0">
                <a:latin typeface="Arial" panose="020B0604020202020204" pitchFamily="34" charset="0"/>
              </a:rPr>
              <a:t>- Geïntegreerd beleid (</a:t>
            </a:r>
            <a:r>
              <a:rPr lang="nl-NL" altLang="nl-NL" dirty="0" err="1">
                <a:latin typeface="Arial" panose="020B0604020202020204" pitchFamily="34" charset="0"/>
              </a:rPr>
              <a:t>stepped</a:t>
            </a:r>
            <a:r>
              <a:rPr lang="nl-NL" altLang="nl-NL" dirty="0">
                <a:latin typeface="Arial" panose="020B0604020202020204" pitchFamily="34" charset="0"/>
              </a:rPr>
              <a:t> care, behandeling op maat, verwijzingscriteria eerste en tweede lijn)</a:t>
            </a:r>
          </a:p>
          <a:p>
            <a:pPr eaLnBrk="1" hangingPunct="1">
              <a:spcBef>
                <a:spcPts val="600"/>
              </a:spcBef>
            </a:pPr>
            <a:r>
              <a:rPr lang="nl-NL" altLang="nl-NL" u="sng" dirty="0">
                <a:latin typeface="Arial" panose="020B0604020202020204" pitchFamily="34" charset="0"/>
              </a:rPr>
              <a:t>Organisatie van zorg</a:t>
            </a:r>
            <a:endParaRPr lang="nl-NL" altLang="nl-NL" u="none" dirty="0">
              <a:latin typeface="Arial" panose="020B0604020202020204" pitchFamily="34" charset="0"/>
            </a:endParaRPr>
          </a:p>
          <a:p>
            <a:pPr eaLnBrk="1" hangingPunct="1">
              <a:spcBef>
                <a:spcPts val="600"/>
              </a:spcBef>
            </a:pPr>
            <a:r>
              <a:rPr lang="nl-NL" altLang="nl-NL" u="none" dirty="0">
                <a:latin typeface="Arial" panose="020B0604020202020204" pitchFamily="34" charset="0"/>
              </a:rPr>
              <a:t>- Bij </a:t>
            </a:r>
            <a:r>
              <a:rPr lang="nl-NL" altLang="nl-NL" dirty="0">
                <a:latin typeface="Arial" panose="020B0604020202020204" pitchFamily="34" charset="0"/>
              </a:rPr>
              <a:t>de richtlijnontwikkeling is ervoor gekozen om organisatie van zorg aspecten expliciet bij de afzonderlijke modules/ uitgangsvragen te behandelen, met name in de module ‘Zelfmanagement, educatie en informatie’, de module ‘Beleid bij specifieke subgroepen’, en de module ‘Geïntegreerd beleid’; daarom is geen aparte module ‘Randvoorwaarden (organisatie van zorg)’ opgenomen.</a:t>
            </a:r>
            <a:endParaRPr lang="en-GB" altLang="nl-NL" dirty="0">
              <a:latin typeface="Arial" panose="020B0604020202020204" pitchFamily="34" charset="0"/>
            </a:endParaRPr>
          </a:p>
          <a:p>
            <a:pPr eaLnBrk="1" hangingPunct="1"/>
            <a:endParaRPr lang="en-GB" altLang="nl-NL" b="0"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7</a:t>
            </a:fld>
            <a:endParaRPr lang="nl-NL"/>
          </a:p>
        </p:txBody>
      </p:sp>
    </p:spTree>
    <p:extLst>
      <p:ext uri="{BB962C8B-B14F-4D97-AF65-F5344CB8AC3E}">
        <p14:creationId xmlns:p14="http://schemas.microsoft.com/office/powerpoint/2010/main" val="4110932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nl-NL" altLang="nl-NL" b="0" dirty="0">
                <a:latin typeface="Arial" panose="020B0604020202020204" pitchFamily="34" charset="0"/>
              </a:rPr>
              <a:t>Volledige aanbeveling luidt:</a:t>
            </a:r>
          </a:p>
          <a:p>
            <a:pPr eaLnBrk="1" hangingPunct="1"/>
            <a:r>
              <a:rPr lang="nl-NL" altLang="nl-NL" b="0" dirty="0">
                <a:latin typeface="Arial" panose="020B0604020202020204" pitchFamily="34" charset="0"/>
              </a:rPr>
              <a:t>Stel de diagnose artrose van de heup of knie klinisch op basis van anamnese en lichamelijk onderzoek en zonder aanvullend beeldvormend onderzoek als een patiënt:</a:t>
            </a:r>
          </a:p>
          <a:p>
            <a:pPr eaLnBrk="1" hangingPunct="1"/>
            <a:r>
              <a:rPr lang="nl-NL" altLang="nl-NL" b="0" dirty="0">
                <a:latin typeface="Arial" panose="020B0604020202020204" pitchFamily="34" charset="0"/>
              </a:rPr>
              <a:t>•	45 jaar of ouder is en;</a:t>
            </a:r>
          </a:p>
          <a:p>
            <a:pPr eaLnBrk="1" hangingPunct="1"/>
            <a:r>
              <a:rPr lang="nl-NL" altLang="nl-NL" b="0" dirty="0">
                <a:latin typeface="Arial" panose="020B0604020202020204" pitchFamily="34" charset="0"/>
              </a:rPr>
              <a:t>•	aan activiteiten gerelateerde pijn in het heup- of kniegewricht heeft en;</a:t>
            </a:r>
          </a:p>
          <a:p>
            <a:pPr eaLnBrk="1" hangingPunct="1"/>
            <a:r>
              <a:rPr lang="nl-NL" altLang="nl-NL" b="0" dirty="0">
                <a:latin typeface="Arial" panose="020B0604020202020204" pitchFamily="34" charset="0"/>
              </a:rPr>
              <a:t>•	geen of kortdurende (&lt;30 minuten) heup- of kniegewricht gerelateerde ochtendstijfheid heeft.</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Leg de patiënt uit dat beeldvormend onderzoek niet zinvol of noodzakelijk is. </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Overweeg aanvullend onderzoek (radiologisch, laboratorium of verwijzing naar een orthopedisch chirurg of reumatoloog) bij:</a:t>
            </a:r>
          </a:p>
          <a:p>
            <a:pPr eaLnBrk="1" hangingPunct="1"/>
            <a:r>
              <a:rPr lang="nl-NL" altLang="nl-NL" b="0" dirty="0">
                <a:latin typeface="Arial" panose="020B0604020202020204" pitchFamily="34" charset="0"/>
              </a:rPr>
              <a:t>•	een patiënt die niet aan de bovenstaande criteria voldoet of;</a:t>
            </a:r>
          </a:p>
          <a:p>
            <a:pPr eaLnBrk="1" hangingPunct="1"/>
            <a:r>
              <a:rPr lang="nl-NL" altLang="nl-NL" b="0" dirty="0">
                <a:latin typeface="Arial" panose="020B0604020202020204" pitchFamily="34" charset="0"/>
              </a:rPr>
              <a:t>•	bij een atypische presentatie of;</a:t>
            </a:r>
          </a:p>
          <a:p>
            <a:pPr eaLnBrk="1" hangingPunct="1"/>
            <a:r>
              <a:rPr lang="nl-NL" altLang="nl-NL" b="0" dirty="0">
                <a:latin typeface="Arial" panose="020B0604020202020204" pitchFamily="34" charset="0"/>
              </a:rPr>
              <a:t>•	bij discrepantie tussen anamnese en lichamelijk onderzoek.</a:t>
            </a:r>
          </a:p>
          <a:p>
            <a:pPr eaLnBrk="1" hangingPunct="1"/>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8</a:t>
            </a:fld>
            <a:endParaRPr lang="nl-NL"/>
          </a:p>
        </p:txBody>
      </p:sp>
    </p:spTree>
    <p:extLst>
      <p:ext uri="{BB962C8B-B14F-4D97-AF65-F5344CB8AC3E}">
        <p14:creationId xmlns:p14="http://schemas.microsoft.com/office/powerpoint/2010/main" val="3458203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nl-NL" altLang="nl-NL" b="0" dirty="0">
                <a:latin typeface="Arial" panose="020B0604020202020204" pitchFamily="34" charset="0"/>
              </a:rPr>
              <a:t>Volledige aanbeveling luidt:</a:t>
            </a:r>
          </a:p>
          <a:p>
            <a:pPr eaLnBrk="1" hangingPunct="1"/>
            <a:r>
              <a:rPr lang="nl-NL" altLang="nl-NL" b="0" dirty="0">
                <a:latin typeface="Arial" panose="020B0604020202020204" pitchFamily="34" charset="0"/>
              </a:rPr>
              <a:t>Verricht uitsluitend aanvullend beeldvormend onderzoek:</a:t>
            </a:r>
          </a:p>
          <a:p>
            <a:pPr eaLnBrk="1" hangingPunct="1"/>
            <a:r>
              <a:rPr lang="nl-NL" altLang="nl-NL" b="0" dirty="0">
                <a:latin typeface="Arial" panose="020B0604020202020204" pitchFamily="34" charset="0"/>
              </a:rPr>
              <a:t>•	in geval van atypische presentatie of;</a:t>
            </a:r>
          </a:p>
          <a:p>
            <a:pPr eaLnBrk="1" hangingPunct="1"/>
            <a:r>
              <a:rPr lang="nl-NL" altLang="nl-NL" b="0" dirty="0">
                <a:latin typeface="Arial" panose="020B0604020202020204" pitchFamily="34" charset="0"/>
              </a:rPr>
              <a:t>•	bij onverwacht snelle progressie of verandering in het patroon van klachten en symptomen tijdens de follow-up of;</a:t>
            </a:r>
          </a:p>
          <a:p>
            <a:pPr eaLnBrk="1" hangingPunct="1"/>
            <a:r>
              <a:rPr lang="nl-NL" altLang="nl-NL" b="0" dirty="0">
                <a:latin typeface="Arial" panose="020B0604020202020204" pitchFamily="34" charset="0"/>
              </a:rPr>
              <a:t>•	in het kader van indicatiestelling voor een </a:t>
            </a:r>
            <a:r>
              <a:rPr lang="nl-NL" altLang="nl-NL" b="0" dirty="0" err="1">
                <a:latin typeface="Arial" panose="020B0604020202020204" pitchFamily="34" charset="0"/>
              </a:rPr>
              <a:t>gewrichtsvervangende</a:t>
            </a:r>
            <a:r>
              <a:rPr lang="nl-NL" altLang="nl-NL" b="0" dirty="0">
                <a:latin typeface="Arial" panose="020B0604020202020204" pitchFamily="34" charset="0"/>
              </a:rPr>
              <a:t> prothese.</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Gebruik bij aanvullend beeldvormend onderzoek:</a:t>
            </a:r>
          </a:p>
          <a:p>
            <a:pPr eaLnBrk="1" hangingPunct="1"/>
            <a:r>
              <a:rPr lang="nl-NL" altLang="nl-NL" b="0" dirty="0">
                <a:latin typeface="Arial" panose="020B0604020202020204" pitchFamily="34" charset="0"/>
              </a:rPr>
              <a:t>•	belaste opnamen en bij voorkeur </a:t>
            </a:r>
            <a:r>
              <a:rPr lang="nl-NL" altLang="nl-NL" b="0" dirty="0" err="1">
                <a:latin typeface="Arial" panose="020B0604020202020204" pitchFamily="34" charset="0"/>
              </a:rPr>
              <a:t>fixed</a:t>
            </a:r>
            <a:r>
              <a:rPr lang="nl-NL" altLang="nl-NL" b="0" dirty="0">
                <a:latin typeface="Arial" panose="020B0604020202020204" pitchFamily="34" charset="0"/>
              </a:rPr>
              <a:t> </a:t>
            </a:r>
            <a:r>
              <a:rPr lang="nl-NL" altLang="nl-NL" b="0" dirty="0" err="1">
                <a:latin typeface="Arial" panose="020B0604020202020204" pitchFamily="34" charset="0"/>
              </a:rPr>
              <a:t>flexion</a:t>
            </a:r>
            <a:r>
              <a:rPr lang="nl-NL" altLang="nl-NL" b="0" dirty="0">
                <a:latin typeface="Arial" panose="020B0604020202020204" pitchFamily="34" charset="0"/>
              </a:rPr>
              <a:t> opnamen (FFV) of Rosenberg opnamen voor detectie van tibiofemorale artrose;</a:t>
            </a:r>
          </a:p>
          <a:p>
            <a:pPr eaLnBrk="1" hangingPunct="1"/>
            <a:r>
              <a:rPr lang="nl-NL" altLang="nl-NL" b="0" dirty="0">
                <a:latin typeface="Arial" panose="020B0604020202020204" pitchFamily="34" charset="0"/>
              </a:rPr>
              <a:t>•	belaste opnamen en bij voorkeur skyline-opname voor detectie van patellofemorale artrose;</a:t>
            </a:r>
          </a:p>
          <a:p>
            <a:pPr eaLnBrk="1" hangingPunct="1"/>
            <a:r>
              <a:rPr lang="nl-NL" altLang="nl-NL" b="0" dirty="0">
                <a:latin typeface="Arial" panose="020B0604020202020204" pitchFamily="34" charset="0"/>
              </a:rPr>
              <a:t>•	aanvullende faux-profile opnamen voor een gevoeliger detectie van heupartrose.</a:t>
            </a:r>
          </a:p>
          <a:p>
            <a:pPr eaLnBrk="1" hangingPunct="1"/>
            <a:endParaRPr lang="nl-NL" altLang="nl-NL" b="0" dirty="0">
              <a:latin typeface="Arial" panose="020B0604020202020204" pitchFamily="34" charset="0"/>
            </a:endParaRPr>
          </a:p>
          <a:p>
            <a:pPr eaLnBrk="1" hangingPunct="1"/>
            <a:r>
              <a:rPr lang="nl-NL" altLang="nl-NL" b="0" dirty="0">
                <a:latin typeface="Arial" panose="020B0604020202020204" pitchFamily="34" charset="0"/>
              </a:rPr>
              <a:t>Maak in lokaal overleg tussen verwijzers uit eerstelijn en tweedelijn en radiologen afspraken over de juiste vraagstelling, keuze van röntgenopnamen, en terminologie bij de verslaglegging bij de diagnostiek van artrose.</a:t>
            </a:r>
          </a:p>
          <a:p>
            <a:pPr eaLnBrk="1" hangingPunct="1"/>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9</a:t>
            </a:fld>
            <a:endParaRPr lang="nl-NL"/>
          </a:p>
        </p:txBody>
      </p:sp>
    </p:spTree>
    <p:extLst>
      <p:ext uri="{BB962C8B-B14F-4D97-AF65-F5344CB8AC3E}">
        <p14:creationId xmlns:p14="http://schemas.microsoft.com/office/powerpoint/2010/main" val="18223778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pagina">
    <p:spTree>
      <p:nvGrpSpPr>
        <p:cNvPr id="1" name=""/>
        <p:cNvGrpSpPr/>
        <p:nvPr/>
      </p:nvGrpSpPr>
      <p:grpSpPr>
        <a:xfrm>
          <a:off x="0" y="0"/>
          <a:ext cx="0" cy="0"/>
          <a:chOff x="0" y="0"/>
          <a:chExt cx="0" cy="0"/>
        </a:xfrm>
      </p:grpSpPr>
      <p:sp>
        <p:nvSpPr>
          <p:cNvPr id="7" name="Rechthoek 6"/>
          <p:cNvSpPr/>
          <p:nvPr userDrawn="1"/>
        </p:nvSpPr>
        <p:spPr>
          <a:xfrm>
            <a:off x="0" y="1584770"/>
            <a:ext cx="9144000" cy="437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76328" y="360000"/>
            <a:ext cx="2160000" cy="944082"/>
          </a:xfrm>
          <a:prstGeom prst="rect">
            <a:avLst/>
          </a:prstGeom>
        </p:spPr>
      </p:pic>
      <p:pic>
        <p:nvPicPr>
          <p:cNvPr id="9" name="Afbeelding 8"/>
          <p:cNvPicPr>
            <a:picLocks noChangeAspect="1"/>
          </p:cNvPicPr>
          <p:nvPr userDrawn="1"/>
        </p:nvPicPr>
        <p:blipFill>
          <a:blip r:embed="rId3" cstate="screen">
            <a:alphaModFix amt="30000"/>
            <a:extLst>
              <a:ext uri="{28A0092B-C50C-407E-A947-70E740481C1C}">
                <a14:useLocalDpi xmlns:a14="http://schemas.microsoft.com/office/drawing/2010/main"/>
              </a:ext>
            </a:extLst>
          </a:blip>
          <a:stretch>
            <a:fillRect/>
          </a:stretch>
        </p:blipFill>
        <p:spPr>
          <a:xfrm>
            <a:off x="4169699" y="4753476"/>
            <a:ext cx="1486800" cy="1716823"/>
          </a:xfrm>
          <a:prstGeom prst="rect">
            <a:avLst/>
          </a:prstGeom>
        </p:spPr>
      </p:pic>
      <p:pic>
        <p:nvPicPr>
          <p:cNvPr id="11" name="Afbeelding 10"/>
          <p:cNvPicPr>
            <a:picLocks noChangeAspect="1"/>
          </p:cNvPicPr>
          <p:nvPr userDrawn="1"/>
        </p:nvPicPr>
        <p:blipFill rotWithShape="1">
          <a:blip r:embed="rId4" cstate="screen">
            <a:alphaModFix amt="30000"/>
            <a:extLst>
              <a:ext uri="{28A0092B-C50C-407E-A947-70E740481C1C}">
                <a14:useLocalDpi xmlns:a14="http://schemas.microsoft.com/office/drawing/2010/main"/>
              </a:ext>
            </a:extLst>
          </a:blip>
          <a:srcRect/>
          <a:stretch/>
        </p:blipFill>
        <p:spPr>
          <a:xfrm>
            <a:off x="5845935" y="306000"/>
            <a:ext cx="3298066" cy="4054154"/>
          </a:xfrm>
          <a:prstGeom prst="rect">
            <a:avLst/>
          </a:prstGeom>
        </p:spPr>
      </p:pic>
      <p:pic>
        <p:nvPicPr>
          <p:cNvPr id="12" name="Afbeelding 11"/>
          <p:cNvPicPr>
            <a:picLocks noChangeAspect="1"/>
          </p:cNvPicPr>
          <p:nvPr userDrawn="1"/>
        </p:nvPicPr>
        <p:blipFill rotWithShape="1">
          <a:blip r:embed="rId5" cstate="screen">
            <a:alphaModFix amt="30000"/>
            <a:extLst>
              <a:ext uri="{28A0092B-C50C-407E-A947-70E740481C1C}">
                <a14:useLocalDpi xmlns:a14="http://schemas.microsoft.com/office/drawing/2010/main"/>
              </a:ext>
            </a:extLst>
          </a:blip>
          <a:srcRect b="-2"/>
          <a:stretch/>
        </p:blipFill>
        <p:spPr>
          <a:xfrm>
            <a:off x="4742009" y="0"/>
            <a:ext cx="2138400" cy="1155291"/>
          </a:xfrm>
          <a:prstGeom prst="rect">
            <a:avLst/>
          </a:prstGeom>
          <a:ln>
            <a:noFill/>
          </a:ln>
        </p:spPr>
      </p:pic>
      <p:pic>
        <p:nvPicPr>
          <p:cNvPr id="13" name="Afbeelding 12"/>
          <p:cNvPicPr>
            <a:picLocks noChangeAspect="1"/>
          </p:cNvPicPr>
          <p:nvPr userDrawn="1"/>
        </p:nvPicPr>
        <p:blipFill>
          <a:blip r:embed="rId6" cstate="screen">
            <a:alphaModFix amt="30000"/>
            <a:extLst>
              <a:ext uri="{28A0092B-C50C-407E-A947-70E740481C1C}">
                <a14:useLocalDpi xmlns:a14="http://schemas.microsoft.com/office/drawing/2010/main"/>
              </a:ext>
            </a:extLst>
          </a:blip>
          <a:stretch>
            <a:fillRect/>
          </a:stretch>
        </p:blipFill>
        <p:spPr>
          <a:xfrm>
            <a:off x="3913184" y="752584"/>
            <a:ext cx="1800000" cy="2076923"/>
          </a:xfrm>
          <a:prstGeom prst="rect">
            <a:avLst/>
          </a:prstGeom>
        </p:spPr>
      </p:pic>
      <p:sp>
        <p:nvSpPr>
          <p:cNvPr id="14" name="Rechthoek 13"/>
          <p:cNvSpPr/>
          <p:nvPr userDrawn="1"/>
        </p:nvSpPr>
        <p:spPr>
          <a:xfrm>
            <a:off x="0" y="594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sp>
        <p:nvSpPr>
          <p:cNvPr id="3" name="Tijdelijke aanduiding voor afbeelding 2"/>
          <p:cNvSpPr>
            <a:spLocks noGrp="1"/>
          </p:cNvSpPr>
          <p:nvPr>
            <p:ph type="pic" sz="quarter" idx="13"/>
          </p:nvPr>
        </p:nvSpPr>
        <p:spPr>
          <a:xfrm>
            <a:off x="5023413" y="1584770"/>
            <a:ext cx="4120587" cy="4355656"/>
          </a:xfrm>
          <a:prstGeom prst="rect">
            <a:avLst/>
          </a:prstGeom>
        </p:spPr>
        <p:txBody>
          <a:bodyPr anchor="t" anchorCtr="0"/>
          <a:lstStyle>
            <a:lvl1pPr marL="0" indent="0" algn="ctr">
              <a:buFontTx/>
              <a:buNone/>
              <a:defRPr sz="1400" b="0" i="0">
                <a:latin typeface="Calibri" charset="0"/>
                <a:ea typeface="Calibri" charset="0"/>
                <a:cs typeface="Calibri" charset="0"/>
              </a:defRPr>
            </a:lvl1pPr>
          </a:lstStyle>
          <a:p>
            <a:r>
              <a:rPr lang="nl-NL"/>
              <a:t>Sleep de afbeelding naar de tijdelijke aanduiding of klik op het pictogram als u een afbeelding wilt toevoegen</a:t>
            </a:r>
            <a:endParaRPr lang="nl-NL" dirty="0"/>
          </a:p>
        </p:txBody>
      </p:sp>
      <p:sp>
        <p:nvSpPr>
          <p:cNvPr id="15" name="Tijdelijke aanduiding voor afbeelding 14"/>
          <p:cNvSpPr>
            <a:spLocks noGrp="1"/>
          </p:cNvSpPr>
          <p:nvPr>
            <p:ph type="pic" sz="quarter" idx="14" hasCustomPrompt="1"/>
          </p:nvPr>
        </p:nvSpPr>
        <p:spPr>
          <a:xfrm>
            <a:off x="376328" y="4810795"/>
            <a:ext cx="2736760" cy="1004879"/>
          </a:xfrm>
          <a:prstGeom prst="rect">
            <a:avLst/>
          </a:prstGeom>
        </p:spPr>
        <p:txBody>
          <a:bodyPr anchor="t" anchorCtr="0"/>
          <a:lstStyle>
            <a:lvl1pPr marL="0" indent="0" algn="ctr">
              <a:buFontTx/>
              <a:buNone/>
              <a:defRPr sz="1400" b="0" i="0" baseline="0">
                <a:latin typeface="Calibri" charset="0"/>
                <a:ea typeface="Calibri" charset="0"/>
                <a:cs typeface="Calibri" charset="0"/>
              </a:defRPr>
            </a:lvl1pPr>
          </a:lstStyle>
          <a:p>
            <a:r>
              <a:rPr lang="nl-NL" dirty="0"/>
              <a:t>Plaats hier </a:t>
            </a:r>
            <a:r>
              <a:rPr lang="nl-NL"/>
              <a:t>een logo</a:t>
            </a:r>
            <a:endParaRPr lang="nl-NL" dirty="0"/>
          </a:p>
        </p:txBody>
      </p:sp>
      <p:sp>
        <p:nvSpPr>
          <p:cNvPr id="17" name="Tijdelijke aanduiding voor tekst 16"/>
          <p:cNvSpPr>
            <a:spLocks noGrp="1"/>
          </p:cNvSpPr>
          <p:nvPr>
            <p:ph type="body" sz="quarter" idx="15" hasCustomPrompt="1"/>
          </p:nvPr>
        </p:nvSpPr>
        <p:spPr>
          <a:xfrm>
            <a:off x="376328" y="1800000"/>
            <a:ext cx="4365535" cy="1753818"/>
          </a:xfrm>
          <a:prstGeom prst="rect">
            <a:avLst/>
          </a:prstGeom>
        </p:spPr>
        <p:txBody>
          <a:bodyPr lIns="0" tIns="0" rIns="0" bIns="0"/>
          <a:lstStyle>
            <a:lvl1pPr marL="0" marR="0" indent="0" algn="l" defTabSz="914400" rtl="0" eaLnBrk="1" fontAlgn="auto" latinLnBrk="0" hangingPunct="1">
              <a:lnSpc>
                <a:spcPct val="100000"/>
              </a:lnSpc>
              <a:spcBef>
                <a:spcPts val="1000"/>
              </a:spcBef>
              <a:spcAft>
                <a:spcPts val="0"/>
              </a:spcAft>
              <a:buClrTx/>
              <a:buSzTx/>
              <a:buFontTx/>
              <a:buNone/>
              <a:tabLst/>
              <a:defRPr sz="3600" b="1" i="0">
                <a:latin typeface="Calibri" charset="0"/>
                <a:ea typeface="Calibri" charset="0"/>
                <a:cs typeface="Calibri" charset="0"/>
              </a:defRPr>
            </a:lvl1pPr>
            <a:lvl2pPr marL="457200" indent="0">
              <a:buFontTx/>
              <a:buNone/>
              <a:defRPr sz="2400" b="1" i="0">
                <a:latin typeface="Calibri" charset="0"/>
                <a:ea typeface="Calibri" charset="0"/>
                <a:cs typeface="Calibri" charset="0"/>
              </a:defRPr>
            </a:lvl2pPr>
            <a:lvl3pPr marL="914400" indent="0">
              <a:buFontTx/>
              <a:buNone/>
              <a:defRPr sz="2400" b="1" i="0">
                <a:latin typeface="Calibri" charset="0"/>
                <a:ea typeface="Calibri" charset="0"/>
                <a:cs typeface="Calibri" charset="0"/>
              </a:defRPr>
            </a:lvl3pPr>
            <a:lvl4pPr marL="1371600" indent="0">
              <a:buFontTx/>
              <a:buNone/>
              <a:defRPr sz="2400" b="1" i="0">
                <a:latin typeface="Calibri" charset="0"/>
                <a:ea typeface="Calibri" charset="0"/>
                <a:cs typeface="Calibri" charset="0"/>
              </a:defRPr>
            </a:lvl4pPr>
            <a:lvl5pPr marL="1828800" indent="0">
              <a:buFontTx/>
              <a:buNone/>
              <a:defRPr sz="2400" b="1" i="0">
                <a:latin typeface="Calibri" charset="0"/>
                <a:ea typeface="Calibri" charset="0"/>
                <a:cs typeface="Calibri" charset="0"/>
              </a:defRPr>
            </a:lvl5pPr>
          </a:lstStyle>
          <a:p>
            <a:pPr lvl="0"/>
            <a:r>
              <a:rPr lang="nl-NL" dirty="0"/>
              <a:t>Plaats hier een kop</a:t>
            </a:r>
          </a:p>
          <a:p>
            <a:pPr lvl="0"/>
            <a:endParaRPr lang="nl-NL" dirty="0"/>
          </a:p>
        </p:txBody>
      </p:sp>
      <p:sp>
        <p:nvSpPr>
          <p:cNvPr id="19" name="Tijdelijke aanduiding voor tekst 18"/>
          <p:cNvSpPr>
            <a:spLocks noGrp="1"/>
          </p:cNvSpPr>
          <p:nvPr>
            <p:ph type="body" sz="quarter" idx="16" hasCustomPrompt="1"/>
          </p:nvPr>
        </p:nvSpPr>
        <p:spPr>
          <a:xfrm>
            <a:off x="376328" y="3600000"/>
            <a:ext cx="4365535" cy="707860"/>
          </a:xfrm>
          <a:prstGeom prst="rect">
            <a:avLst/>
          </a:prstGeom>
        </p:spPr>
        <p:txBody>
          <a:bodyPr lIns="0" tIns="0" rIns="0" bIns="0"/>
          <a:lstStyle>
            <a:lvl1pPr marL="0" indent="0">
              <a:buFontTx/>
              <a:buNone/>
              <a:defRPr sz="1800" b="1" i="0" baseline="0">
                <a:solidFill>
                  <a:srgbClr val="E1547D"/>
                </a:solidFill>
                <a:latin typeface="Calibri" charset="0"/>
                <a:ea typeface="Calibri" charset="0"/>
                <a:cs typeface="Calibri" charset="0"/>
              </a:defRPr>
            </a:lvl1pPr>
            <a:lvl2pPr marL="457200" indent="0">
              <a:buFontTx/>
              <a:buNone/>
              <a:defRPr sz="1800" b="1" i="0">
                <a:solidFill>
                  <a:srgbClr val="E1547D"/>
                </a:solidFill>
                <a:latin typeface="Calibri" charset="0"/>
                <a:ea typeface="Calibri" charset="0"/>
                <a:cs typeface="Calibri" charset="0"/>
              </a:defRPr>
            </a:lvl2pPr>
            <a:lvl3pPr marL="914400" indent="0">
              <a:buFontTx/>
              <a:buNone/>
              <a:defRPr sz="1800" b="1" i="0">
                <a:solidFill>
                  <a:srgbClr val="E1547D"/>
                </a:solidFill>
                <a:latin typeface="Calibri" charset="0"/>
                <a:ea typeface="Calibri" charset="0"/>
                <a:cs typeface="Calibri" charset="0"/>
              </a:defRPr>
            </a:lvl3pPr>
            <a:lvl4pPr marL="1371600" indent="0">
              <a:buFontTx/>
              <a:buNone/>
              <a:defRPr sz="1800" b="1" i="0">
                <a:solidFill>
                  <a:srgbClr val="E1547D"/>
                </a:solidFill>
                <a:latin typeface="Calibri" charset="0"/>
                <a:ea typeface="Calibri" charset="0"/>
                <a:cs typeface="Calibri" charset="0"/>
              </a:defRPr>
            </a:lvl4pPr>
            <a:lvl5pPr marL="1828800" indent="0">
              <a:buFontTx/>
              <a:buNone/>
              <a:defRPr sz="1800" b="1" i="0">
                <a:solidFill>
                  <a:srgbClr val="E1547D"/>
                </a:solidFill>
                <a:latin typeface="Calibri" charset="0"/>
                <a:ea typeface="Calibri" charset="0"/>
                <a:cs typeface="Calibri" charset="0"/>
              </a:defRPr>
            </a:lvl5pPr>
          </a:lstStyle>
          <a:p>
            <a:pPr lvl="0"/>
            <a:r>
              <a:rPr lang="nl-NL" dirty="0"/>
              <a:t>PLAATS HIER EEN TUSSENKOP</a:t>
            </a:r>
          </a:p>
        </p:txBody>
      </p:sp>
      <p:sp>
        <p:nvSpPr>
          <p:cNvPr id="21" name="Tijdelijke aanduiding voor tekst 20"/>
          <p:cNvSpPr>
            <a:spLocks noGrp="1"/>
          </p:cNvSpPr>
          <p:nvPr>
            <p:ph type="body" sz="quarter" idx="17" hasCustomPrompt="1"/>
          </p:nvPr>
        </p:nvSpPr>
        <p:spPr>
          <a:xfrm>
            <a:off x="376328" y="6073775"/>
            <a:ext cx="2736760" cy="396524"/>
          </a:xfrm>
          <a:prstGeom prst="rect">
            <a:avLst/>
          </a:prstGeom>
        </p:spPr>
        <p:txBody>
          <a:bodyPr lIns="0" tIns="0" rIns="0" bIns="0"/>
          <a:lstStyle>
            <a:lvl1pPr marL="0" indent="0">
              <a:buFontTx/>
              <a:buNone/>
              <a:defRPr sz="1800" b="0" i="0">
                <a:solidFill>
                  <a:schemeClr val="bg1"/>
                </a:solidFill>
                <a:latin typeface="Calibri" charset="0"/>
                <a:ea typeface="Calibri" charset="0"/>
                <a:cs typeface="Calibri" charset="0"/>
              </a:defRPr>
            </a:lvl1pPr>
            <a:lvl2pPr marL="457200" indent="0">
              <a:buFontTx/>
              <a:buNone/>
              <a:defRPr sz="1400" b="0" i="0">
                <a:latin typeface="Calibri" charset="0"/>
                <a:ea typeface="Calibri" charset="0"/>
                <a:cs typeface="Calibri" charset="0"/>
              </a:defRPr>
            </a:lvl2pPr>
            <a:lvl3pPr marL="914400" indent="0">
              <a:buFontTx/>
              <a:buNone/>
              <a:defRPr sz="1400" b="0" i="0">
                <a:latin typeface="Calibri" charset="0"/>
                <a:ea typeface="Calibri" charset="0"/>
                <a:cs typeface="Calibri" charset="0"/>
              </a:defRPr>
            </a:lvl3pPr>
            <a:lvl4pPr marL="1371600" indent="0">
              <a:buFontTx/>
              <a:buNone/>
              <a:defRPr sz="1400" b="0" i="0">
                <a:latin typeface="Calibri" charset="0"/>
                <a:ea typeface="Calibri" charset="0"/>
                <a:cs typeface="Calibri" charset="0"/>
              </a:defRPr>
            </a:lvl4pPr>
            <a:lvl5pPr marL="1828800" indent="0">
              <a:buFontTx/>
              <a:buNone/>
              <a:defRPr sz="1400" b="0" i="0">
                <a:latin typeface="Calibri" charset="0"/>
                <a:ea typeface="Calibri" charset="0"/>
                <a:cs typeface="Calibri" charset="0"/>
              </a:defRPr>
            </a:lvl5pPr>
          </a:lstStyle>
          <a:p>
            <a:pPr lvl="0"/>
            <a:r>
              <a:rPr lang="nl-NL" dirty="0"/>
              <a:t>Datum</a:t>
            </a:r>
          </a:p>
        </p:txBody>
      </p:sp>
    </p:spTree>
    <p:extLst>
      <p:ext uri="{BB962C8B-B14F-4D97-AF65-F5344CB8AC3E}">
        <p14:creationId xmlns:p14="http://schemas.microsoft.com/office/powerpoint/2010/main" val="524782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atste pagina">
    <p:spTree>
      <p:nvGrpSpPr>
        <p:cNvPr id="1" name=""/>
        <p:cNvGrpSpPr/>
        <p:nvPr/>
      </p:nvGrpSpPr>
      <p:grpSpPr>
        <a:xfrm>
          <a:off x="0" y="0"/>
          <a:ext cx="0" cy="0"/>
          <a:chOff x="0" y="0"/>
          <a:chExt cx="0" cy="0"/>
        </a:xfrm>
      </p:grpSpPr>
      <p:sp>
        <p:nvSpPr>
          <p:cNvPr id="8" name="Rechthoek 7"/>
          <p:cNvSpPr/>
          <p:nvPr userDrawn="1"/>
        </p:nvSpPr>
        <p:spPr>
          <a:xfrm>
            <a:off x="0" y="1584000"/>
            <a:ext cx="9144000" cy="491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60000" y="360000"/>
            <a:ext cx="2160000" cy="944082"/>
          </a:xfrm>
          <a:prstGeom prst="rect">
            <a:avLst/>
          </a:prstGeom>
        </p:spPr>
      </p:pic>
      <p:pic>
        <p:nvPicPr>
          <p:cNvPr id="10" name="Afbeelding 9"/>
          <p:cNvPicPr>
            <a:picLocks noChangeAspect="1"/>
          </p:cNvPicPr>
          <p:nvPr userDrawn="1"/>
        </p:nvPicPr>
        <p:blipFill rotWithShape="1">
          <a:blip r:embed="rId3" cstate="screen">
            <a:extLst>
              <a:ext uri="{28A0092B-C50C-407E-A947-70E740481C1C}">
                <a14:useLocalDpi xmlns:a14="http://schemas.microsoft.com/office/drawing/2010/main"/>
              </a:ext>
            </a:extLst>
          </a:blip>
          <a:srcRect b="11536"/>
          <a:stretch/>
        </p:blipFill>
        <p:spPr>
          <a:xfrm>
            <a:off x="3389446" y="927252"/>
            <a:ext cx="5294376" cy="5570748"/>
          </a:xfrm>
          <a:prstGeom prst="rect">
            <a:avLst/>
          </a:prstGeom>
        </p:spPr>
      </p:pic>
      <p:sp>
        <p:nvSpPr>
          <p:cNvPr id="7" name="Slide Number Placeholder 6"/>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pic>
        <p:nvPicPr>
          <p:cNvPr id="14" name="Afbeelding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977535" y="272077"/>
            <a:ext cx="1936376" cy="1088459"/>
          </a:xfrm>
          <a:prstGeom prst="rect">
            <a:avLst/>
          </a:prstGeom>
        </p:spPr>
      </p:pic>
    </p:spTree>
    <p:extLst>
      <p:ext uri="{BB962C8B-B14F-4D97-AF65-F5344CB8AC3E}">
        <p14:creationId xmlns:p14="http://schemas.microsoft.com/office/powerpoint/2010/main" val="532992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pagina met vaste foto">
    <p:spTree>
      <p:nvGrpSpPr>
        <p:cNvPr id="1" name=""/>
        <p:cNvGrpSpPr/>
        <p:nvPr/>
      </p:nvGrpSpPr>
      <p:grpSpPr>
        <a:xfrm>
          <a:off x="0" y="0"/>
          <a:ext cx="0" cy="0"/>
          <a:chOff x="0" y="0"/>
          <a:chExt cx="0" cy="0"/>
        </a:xfrm>
      </p:grpSpPr>
      <p:sp>
        <p:nvSpPr>
          <p:cNvPr id="7" name="Rechthoek 6"/>
          <p:cNvSpPr/>
          <p:nvPr userDrawn="1"/>
        </p:nvSpPr>
        <p:spPr>
          <a:xfrm>
            <a:off x="0" y="1584000"/>
            <a:ext cx="9144000" cy="437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76328" y="360000"/>
            <a:ext cx="2160000" cy="944082"/>
          </a:xfrm>
          <a:prstGeom prst="rect">
            <a:avLst/>
          </a:prstGeom>
        </p:spPr>
      </p:pic>
      <p:pic>
        <p:nvPicPr>
          <p:cNvPr id="9" name="Afbeelding 8"/>
          <p:cNvPicPr>
            <a:picLocks noChangeAspect="1"/>
          </p:cNvPicPr>
          <p:nvPr userDrawn="1"/>
        </p:nvPicPr>
        <p:blipFill>
          <a:blip r:embed="rId3" cstate="screen">
            <a:alphaModFix amt="30000"/>
            <a:extLst>
              <a:ext uri="{28A0092B-C50C-407E-A947-70E740481C1C}">
                <a14:useLocalDpi xmlns:a14="http://schemas.microsoft.com/office/drawing/2010/main"/>
              </a:ext>
            </a:extLst>
          </a:blip>
          <a:stretch>
            <a:fillRect/>
          </a:stretch>
        </p:blipFill>
        <p:spPr>
          <a:xfrm>
            <a:off x="4169699" y="4753476"/>
            <a:ext cx="1486800" cy="1716823"/>
          </a:xfrm>
          <a:prstGeom prst="rect">
            <a:avLst/>
          </a:prstGeom>
        </p:spPr>
      </p:pic>
      <p:pic>
        <p:nvPicPr>
          <p:cNvPr id="11" name="Afbeelding 10"/>
          <p:cNvPicPr>
            <a:picLocks noChangeAspect="1"/>
          </p:cNvPicPr>
          <p:nvPr userDrawn="1"/>
        </p:nvPicPr>
        <p:blipFill rotWithShape="1">
          <a:blip r:embed="rId4" cstate="screen">
            <a:alphaModFix amt="30000"/>
            <a:extLst>
              <a:ext uri="{28A0092B-C50C-407E-A947-70E740481C1C}">
                <a14:useLocalDpi xmlns:a14="http://schemas.microsoft.com/office/drawing/2010/main"/>
              </a:ext>
            </a:extLst>
          </a:blip>
          <a:srcRect/>
          <a:stretch/>
        </p:blipFill>
        <p:spPr>
          <a:xfrm>
            <a:off x="5845935" y="306000"/>
            <a:ext cx="3298066" cy="4054154"/>
          </a:xfrm>
          <a:prstGeom prst="rect">
            <a:avLst/>
          </a:prstGeom>
        </p:spPr>
      </p:pic>
      <p:pic>
        <p:nvPicPr>
          <p:cNvPr id="12" name="Afbeelding 11"/>
          <p:cNvPicPr>
            <a:picLocks noChangeAspect="1"/>
          </p:cNvPicPr>
          <p:nvPr userDrawn="1"/>
        </p:nvPicPr>
        <p:blipFill rotWithShape="1">
          <a:blip r:embed="rId5" cstate="screen">
            <a:alphaModFix amt="30000"/>
            <a:extLst>
              <a:ext uri="{28A0092B-C50C-407E-A947-70E740481C1C}">
                <a14:useLocalDpi xmlns:a14="http://schemas.microsoft.com/office/drawing/2010/main"/>
              </a:ext>
            </a:extLst>
          </a:blip>
          <a:srcRect b="-2"/>
          <a:stretch/>
        </p:blipFill>
        <p:spPr>
          <a:xfrm>
            <a:off x="4742009" y="0"/>
            <a:ext cx="2138400" cy="1155291"/>
          </a:xfrm>
          <a:prstGeom prst="rect">
            <a:avLst/>
          </a:prstGeom>
          <a:ln>
            <a:noFill/>
          </a:ln>
        </p:spPr>
      </p:pic>
      <p:pic>
        <p:nvPicPr>
          <p:cNvPr id="13" name="Afbeelding 12"/>
          <p:cNvPicPr>
            <a:picLocks noChangeAspect="1"/>
          </p:cNvPicPr>
          <p:nvPr userDrawn="1"/>
        </p:nvPicPr>
        <p:blipFill>
          <a:blip r:embed="rId6" cstate="screen">
            <a:alphaModFix amt="30000"/>
            <a:extLst>
              <a:ext uri="{28A0092B-C50C-407E-A947-70E740481C1C}">
                <a14:useLocalDpi xmlns:a14="http://schemas.microsoft.com/office/drawing/2010/main"/>
              </a:ext>
            </a:extLst>
          </a:blip>
          <a:stretch>
            <a:fillRect/>
          </a:stretch>
        </p:blipFill>
        <p:spPr>
          <a:xfrm>
            <a:off x="3913184" y="752584"/>
            <a:ext cx="1800000" cy="2076923"/>
          </a:xfrm>
          <a:prstGeom prst="rect">
            <a:avLst/>
          </a:prstGeom>
        </p:spPr>
      </p:pic>
      <p:sp>
        <p:nvSpPr>
          <p:cNvPr id="14" name="Rechthoek 13"/>
          <p:cNvSpPr/>
          <p:nvPr userDrawn="1"/>
        </p:nvSpPr>
        <p:spPr>
          <a:xfrm>
            <a:off x="0" y="594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sp>
        <p:nvSpPr>
          <p:cNvPr id="15" name="Tijdelijke aanduiding voor afbeelding 14"/>
          <p:cNvSpPr>
            <a:spLocks noGrp="1"/>
          </p:cNvSpPr>
          <p:nvPr>
            <p:ph type="pic" sz="quarter" idx="14" hasCustomPrompt="1"/>
          </p:nvPr>
        </p:nvSpPr>
        <p:spPr>
          <a:xfrm>
            <a:off x="376328" y="4810795"/>
            <a:ext cx="2736760" cy="1004879"/>
          </a:xfrm>
          <a:prstGeom prst="rect">
            <a:avLst/>
          </a:prstGeom>
        </p:spPr>
        <p:txBody>
          <a:bodyPr anchor="t" anchorCtr="0"/>
          <a:lstStyle>
            <a:lvl1pPr marL="0" indent="0" algn="ctr">
              <a:buFontTx/>
              <a:buNone/>
              <a:defRPr sz="1400" b="0" i="0" baseline="0">
                <a:latin typeface="Calibri" charset="0"/>
                <a:ea typeface="Calibri" charset="0"/>
                <a:cs typeface="Calibri" charset="0"/>
              </a:defRPr>
            </a:lvl1pPr>
          </a:lstStyle>
          <a:p>
            <a:r>
              <a:rPr lang="nl-NL" dirty="0"/>
              <a:t>Plaats hier </a:t>
            </a:r>
            <a:r>
              <a:rPr lang="nl-NL"/>
              <a:t>een logo</a:t>
            </a:r>
            <a:endParaRPr lang="nl-NL" dirty="0"/>
          </a:p>
        </p:txBody>
      </p:sp>
      <p:sp>
        <p:nvSpPr>
          <p:cNvPr id="17" name="Tijdelijke aanduiding voor tekst 16"/>
          <p:cNvSpPr>
            <a:spLocks noGrp="1"/>
          </p:cNvSpPr>
          <p:nvPr>
            <p:ph type="body" sz="quarter" idx="15" hasCustomPrompt="1"/>
          </p:nvPr>
        </p:nvSpPr>
        <p:spPr>
          <a:xfrm>
            <a:off x="376328" y="1800000"/>
            <a:ext cx="4365535" cy="1753818"/>
          </a:xfrm>
          <a:prstGeom prst="rect">
            <a:avLst/>
          </a:prstGeom>
        </p:spPr>
        <p:txBody>
          <a:bodyPr lIns="0" tIns="0" rIns="0" bIns="0"/>
          <a:lstStyle>
            <a:lvl1pPr marL="0" marR="0" indent="0" algn="l" defTabSz="914400" rtl="0" eaLnBrk="1" fontAlgn="auto" latinLnBrk="0" hangingPunct="1">
              <a:lnSpc>
                <a:spcPct val="100000"/>
              </a:lnSpc>
              <a:spcBef>
                <a:spcPts val="1000"/>
              </a:spcBef>
              <a:spcAft>
                <a:spcPts val="0"/>
              </a:spcAft>
              <a:buClrTx/>
              <a:buSzTx/>
              <a:buFontTx/>
              <a:buNone/>
              <a:tabLst/>
              <a:defRPr sz="3600" b="1" i="0">
                <a:latin typeface="Calibri" charset="0"/>
                <a:ea typeface="Calibri" charset="0"/>
                <a:cs typeface="Calibri" charset="0"/>
              </a:defRPr>
            </a:lvl1pPr>
            <a:lvl2pPr marL="457200" indent="0">
              <a:buFontTx/>
              <a:buNone/>
              <a:defRPr sz="2400" b="1" i="0">
                <a:latin typeface="Calibri" charset="0"/>
                <a:ea typeface="Calibri" charset="0"/>
                <a:cs typeface="Calibri" charset="0"/>
              </a:defRPr>
            </a:lvl2pPr>
            <a:lvl3pPr marL="914400" indent="0">
              <a:buFontTx/>
              <a:buNone/>
              <a:defRPr sz="2400" b="1" i="0">
                <a:latin typeface="Calibri" charset="0"/>
                <a:ea typeface="Calibri" charset="0"/>
                <a:cs typeface="Calibri" charset="0"/>
              </a:defRPr>
            </a:lvl3pPr>
            <a:lvl4pPr marL="1371600" indent="0">
              <a:buFontTx/>
              <a:buNone/>
              <a:defRPr sz="2400" b="1" i="0">
                <a:latin typeface="Calibri" charset="0"/>
                <a:ea typeface="Calibri" charset="0"/>
                <a:cs typeface="Calibri" charset="0"/>
              </a:defRPr>
            </a:lvl4pPr>
            <a:lvl5pPr marL="1828800" indent="0">
              <a:buFontTx/>
              <a:buNone/>
              <a:defRPr sz="2400" b="1" i="0">
                <a:latin typeface="Calibri" charset="0"/>
                <a:ea typeface="Calibri" charset="0"/>
                <a:cs typeface="Calibri" charset="0"/>
              </a:defRPr>
            </a:lvl5pPr>
          </a:lstStyle>
          <a:p>
            <a:pPr lvl="0"/>
            <a:r>
              <a:rPr lang="nl-NL" dirty="0"/>
              <a:t>Plaats hier een kop</a:t>
            </a:r>
          </a:p>
          <a:p>
            <a:pPr lvl="0"/>
            <a:endParaRPr lang="nl-NL" dirty="0"/>
          </a:p>
        </p:txBody>
      </p:sp>
      <p:sp>
        <p:nvSpPr>
          <p:cNvPr id="19" name="Tijdelijke aanduiding voor tekst 18"/>
          <p:cNvSpPr>
            <a:spLocks noGrp="1"/>
          </p:cNvSpPr>
          <p:nvPr>
            <p:ph type="body" sz="quarter" idx="16" hasCustomPrompt="1"/>
          </p:nvPr>
        </p:nvSpPr>
        <p:spPr>
          <a:xfrm>
            <a:off x="376328" y="3600000"/>
            <a:ext cx="4365535" cy="707860"/>
          </a:xfrm>
          <a:prstGeom prst="rect">
            <a:avLst/>
          </a:prstGeom>
        </p:spPr>
        <p:txBody>
          <a:bodyPr lIns="0" tIns="0" rIns="0" bIns="0"/>
          <a:lstStyle>
            <a:lvl1pPr marL="0" indent="0">
              <a:buFontTx/>
              <a:buNone/>
              <a:defRPr sz="1800" b="1" i="0" baseline="0">
                <a:solidFill>
                  <a:srgbClr val="E1547D"/>
                </a:solidFill>
                <a:latin typeface="Calibri" charset="0"/>
                <a:ea typeface="Calibri" charset="0"/>
                <a:cs typeface="Calibri" charset="0"/>
              </a:defRPr>
            </a:lvl1pPr>
            <a:lvl2pPr marL="457200" indent="0">
              <a:buFontTx/>
              <a:buNone/>
              <a:defRPr sz="1800" b="1" i="0">
                <a:solidFill>
                  <a:srgbClr val="E1547D"/>
                </a:solidFill>
                <a:latin typeface="Calibri" charset="0"/>
                <a:ea typeface="Calibri" charset="0"/>
                <a:cs typeface="Calibri" charset="0"/>
              </a:defRPr>
            </a:lvl2pPr>
            <a:lvl3pPr marL="914400" indent="0">
              <a:buFontTx/>
              <a:buNone/>
              <a:defRPr sz="1800" b="1" i="0">
                <a:solidFill>
                  <a:srgbClr val="E1547D"/>
                </a:solidFill>
                <a:latin typeface="Calibri" charset="0"/>
                <a:ea typeface="Calibri" charset="0"/>
                <a:cs typeface="Calibri" charset="0"/>
              </a:defRPr>
            </a:lvl3pPr>
            <a:lvl4pPr marL="1371600" indent="0">
              <a:buFontTx/>
              <a:buNone/>
              <a:defRPr sz="1800" b="1" i="0">
                <a:solidFill>
                  <a:srgbClr val="E1547D"/>
                </a:solidFill>
                <a:latin typeface="Calibri" charset="0"/>
                <a:ea typeface="Calibri" charset="0"/>
                <a:cs typeface="Calibri" charset="0"/>
              </a:defRPr>
            </a:lvl4pPr>
            <a:lvl5pPr marL="1828800" indent="0">
              <a:buFontTx/>
              <a:buNone/>
              <a:defRPr sz="1800" b="1" i="0">
                <a:solidFill>
                  <a:srgbClr val="E1547D"/>
                </a:solidFill>
                <a:latin typeface="Calibri" charset="0"/>
                <a:ea typeface="Calibri" charset="0"/>
                <a:cs typeface="Calibri" charset="0"/>
              </a:defRPr>
            </a:lvl5pPr>
          </a:lstStyle>
          <a:p>
            <a:pPr lvl="0"/>
            <a:r>
              <a:rPr lang="nl-NL" dirty="0"/>
              <a:t>PLAATS HIER EEN TUSSENKOP</a:t>
            </a:r>
          </a:p>
        </p:txBody>
      </p:sp>
      <p:sp>
        <p:nvSpPr>
          <p:cNvPr id="21" name="Tijdelijke aanduiding voor tekst 20"/>
          <p:cNvSpPr>
            <a:spLocks noGrp="1"/>
          </p:cNvSpPr>
          <p:nvPr>
            <p:ph type="body" sz="quarter" idx="17" hasCustomPrompt="1"/>
          </p:nvPr>
        </p:nvSpPr>
        <p:spPr>
          <a:xfrm>
            <a:off x="376328" y="6073775"/>
            <a:ext cx="2736760" cy="396524"/>
          </a:xfrm>
          <a:prstGeom prst="rect">
            <a:avLst/>
          </a:prstGeom>
        </p:spPr>
        <p:txBody>
          <a:bodyPr lIns="0" tIns="0" rIns="0" bIns="0"/>
          <a:lstStyle>
            <a:lvl1pPr marL="0" indent="0">
              <a:buFontTx/>
              <a:buNone/>
              <a:defRPr sz="1800" b="0" i="0">
                <a:solidFill>
                  <a:schemeClr val="bg1"/>
                </a:solidFill>
                <a:latin typeface="Calibri" charset="0"/>
                <a:ea typeface="Calibri" charset="0"/>
                <a:cs typeface="Calibri" charset="0"/>
              </a:defRPr>
            </a:lvl1pPr>
            <a:lvl2pPr marL="457200" indent="0">
              <a:buFontTx/>
              <a:buNone/>
              <a:defRPr sz="1400" b="0" i="0">
                <a:latin typeface="Calibri" charset="0"/>
                <a:ea typeface="Calibri" charset="0"/>
                <a:cs typeface="Calibri" charset="0"/>
              </a:defRPr>
            </a:lvl2pPr>
            <a:lvl3pPr marL="914400" indent="0">
              <a:buFontTx/>
              <a:buNone/>
              <a:defRPr sz="1400" b="0" i="0">
                <a:latin typeface="Calibri" charset="0"/>
                <a:ea typeface="Calibri" charset="0"/>
                <a:cs typeface="Calibri" charset="0"/>
              </a:defRPr>
            </a:lvl3pPr>
            <a:lvl4pPr marL="1371600" indent="0">
              <a:buFontTx/>
              <a:buNone/>
              <a:defRPr sz="1400" b="0" i="0">
                <a:latin typeface="Calibri" charset="0"/>
                <a:ea typeface="Calibri" charset="0"/>
                <a:cs typeface="Calibri" charset="0"/>
              </a:defRPr>
            </a:lvl4pPr>
            <a:lvl5pPr marL="1828800" indent="0">
              <a:buFontTx/>
              <a:buNone/>
              <a:defRPr sz="1400" b="0" i="0">
                <a:latin typeface="Calibri" charset="0"/>
                <a:ea typeface="Calibri" charset="0"/>
                <a:cs typeface="Calibri" charset="0"/>
              </a:defRPr>
            </a:lvl5pPr>
          </a:lstStyle>
          <a:p>
            <a:pPr lvl="0"/>
            <a:r>
              <a:rPr lang="nl-NL" dirty="0"/>
              <a:t>Datum</a:t>
            </a:r>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5040000" y="1584000"/>
            <a:ext cx="4104000" cy="4336357"/>
          </a:xfrm>
          <a:prstGeom prst="rect">
            <a:avLst/>
          </a:prstGeom>
        </p:spPr>
      </p:pic>
    </p:spTree>
    <p:extLst>
      <p:ext uri="{BB962C8B-B14F-4D97-AF65-F5344CB8AC3E}">
        <p14:creationId xmlns:p14="http://schemas.microsoft.com/office/powerpoint/2010/main" val="50384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rgbClr val="F2F9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2F9FA"/>
              </a:solidFill>
            </a:endParaRPr>
          </a:p>
        </p:txBody>
      </p:sp>
      <p:sp>
        <p:nvSpPr>
          <p:cNvPr id="6" name="Slide Number Placeholder 5"/>
          <p:cNvSpPr>
            <a:spLocks noGrp="1"/>
          </p:cNvSpPr>
          <p:nvPr>
            <p:ph type="sldNum" sz="quarter" idx="12"/>
          </p:nvPr>
        </p:nvSpPr>
        <p:spPr/>
        <p:txBody>
          <a:bodyPr/>
          <a:lstStyle>
            <a:lvl1pPr>
              <a:defRPr>
                <a:solidFill>
                  <a:srgbClr val="E4EAE9"/>
                </a:solidFill>
              </a:defRPr>
            </a:lvl1pPr>
          </a:lstStyle>
          <a:p>
            <a:fld id="{70BB6ED6-5594-AB49-A1C5-50789732E3B3}" type="slidenum">
              <a:rPr lang="nl-NL" smtClean="0"/>
              <a:pPr/>
              <a:t>‹nr.›</a:t>
            </a:fld>
            <a:endParaRPr lang="nl-NL" dirty="0"/>
          </a:p>
        </p:txBody>
      </p:sp>
      <p:pic>
        <p:nvPicPr>
          <p:cNvPr id="13" name="Afbeelding 12"/>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14" name="Afbeelding 13"/>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15" name="Afbeelding 14"/>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6" name="Afbeelding 15"/>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7" name="Afbeelding 16"/>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8" name="Rechthoek 7"/>
          <p:cNvSpPr/>
          <p:nvPr userDrawn="1"/>
        </p:nvSpPr>
        <p:spPr>
          <a:xfrm>
            <a:off x="0" y="359999"/>
            <a:ext cx="9144000" cy="540000"/>
          </a:xfrm>
          <a:prstGeom prst="rect">
            <a:avLst/>
          </a:prstGeom>
          <a:solidFill>
            <a:srgbClr val="1DAA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userDrawn="1"/>
        </p:nvSpPr>
        <p:spPr>
          <a:xfrm>
            <a:off x="360000" y="359999"/>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12" name="Tekstvak 11"/>
          <p:cNvSpPr txBox="1"/>
          <p:nvPr userDrawn="1"/>
        </p:nvSpPr>
        <p:spPr>
          <a:xfrm>
            <a:off x="1657350" y="435695"/>
            <a:ext cx="5668608" cy="369332"/>
          </a:xfrm>
          <a:prstGeom prst="rect">
            <a:avLst/>
          </a:prstGeom>
          <a:noFill/>
        </p:spPr>
        <p:txBody>
          <a:bodyPr wrap="square" rtlCol="0">
            <a:spAutoFit/>
          </a:bodyPr>
          <a:lstStyle/>
          <a:p>
            <a:r>
              <a:rPr lang="nl-NL" b="1" i="0" dirty="0">
                <a:solidFill>
                  <a:schemeClr val="bg1"/>
                </a:solidFill>
                <a:latin typeface="Calibri" charset="0"/>
                <a:ea typeface="Calibri" charset="0"/>
                <a:cs typeface="Calibri" charset="0"/>
              </a:rPr>
              <a:t>INHOUD</a:t>
            </a:r>
          </a:p>
        </p:txBody>
      </p:sp>
      <p:sp>
        <p:nvSpPr>
          <p:cNvPr id="4" name="Tijdelijke aanduiding voor tekst 3"/>
          <p:cNvSpPr>
            <a:spLocks noGrp="1"/>
          </p:cNvSpPr>
          <p:nvPr>
            <p:ph type="body" sz="quarter" idx="13" hasCustomPrompt="1"/>
          </p:nvPr>
        </p:nvSpPr>
        <p:spPr>
          <a:xfrm>
            <a:off x="360000" y="1260000"/>
            <a:ext cx="8353694" cy="4733063"/>
          </a:xfrm>
          <a:prstGeom prst="rect">
            <a:avLst/>
          </a:prstGeom>
        </p:spPr>
        <p:txBody>
          <a:bodyPr lIns="0" tIns="0" rIns="0" bIns="0"/>
          <a:lstStyle>
            <a:lvl1pPr marL="0" indent="0">
              <a:buFontTx/>
              <a:buNone/>
              <a:defRPr sz="18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stStyle>
          <a:p>
            <a:pPr lvl="0"/>
            <a:r>
              <a:rPr lang="nl-NL" dirty="0"/>
              <a:t>HOOFDSTUKAANDUIDING</a:t>
            </a:r>
          </a:p>
          <a:p>
            <a:pPr lvl="0"/>
            <a:r>
              <a:rPr lang="nl-NL" dirty="0"/>
              <a:t>Titel hoofdstuk</a:t>
            </a:r>
          </a:p>
        </p:txBody>
      </p:sp>
    </p:spTree>
    <p:extLst>
      <p:ext uri="{BB962C8B-B14F-4D97-AF65-F5344CB8AC3E}">
        <p14:creationId xmlns:p14="http://schemas.microsoft.com/office/powerpoint/2010/main" val="299651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ina met kop">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Richtlijn XXX</a:t>
            </a:r>
          </a:p>
        </p:txBody>
      </p:sp>
      <p:sp>
        <p:nvSpPr>
          <p:cNvPr id="5" name="Tijdelijke aanduiding voor tekst 4"/>
          <p:cNvSpPr>
            <a:spLocks noGrp="1"/>
          </p:cNvSpPr>
          <p:nvPr>
            <p:ph type="body" sz="quarter" idx="14" hasCustomPrompt="1"/>
          </p:nvPr>
        </p:nvSpPr>
        <p:spPr>
          <a:xfrm>
            <a:off x="360001" y="1258889"/>
            <a:ext cx="8353788" cy="503910"/>
          </a:xfrm>
          <a:prstGeom prst="rect">
            <a:avLst/>
          </a:prstGeom>
        </p:spPr>
        <p:txBody>
          <a:bodyPr lIns="0" tIns="0" rIns="0" bIns="0"/>
          <a:lstStyle>
            <a:lvl1pPr marL="0" indent="0">
              <a:buFontTx/>
              <a:buNone/>
              <a:defRPr b="1" i="0">
                <a:latin typeface="Calibri" charset="0"/>
                <a:ea typeface="Calibri" charset="0"/>
                <a:cs typeface="Calibri" charset="0"/>
              </a:defRPr>
            </a:lvl1pPr>
          </a:lstStyle>
          <a:p>
            <a:pPr lvl="0"/>
            <a:r>
              <a:rPr lang="nl-NL" dirty="0"/>
              <a:t>Plaats hier een kop</a:t>
            </a:r>
          </a:p>
        </p:txBody>
      </p:sp>
      <p:sp>
        <p:nvSpPr>
          <p:cNvPr id="19" name="Tijdelijke aanduiding voor tekst 18"/>
          <p:cNvSpPr>
            <a:spLocks noGrp="1"/>
          </p:cNvSpPr>
          <p:nvPr>
            <p:ph type="body" sz="quarter" idx="15"/>
          </p:nvPr>
        </p:nvSpPr>
        <p:spPr>
          <a:xfrm>
            <a:off x="360001" y="1800000"/>
            <a:ext cx="8353788" cy="4585686"/>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Tree>
    <p:extLst>
      <p:ext uri="{BB962C8B-B14F-4D97-AF65-F5344CB8AC3E}">
        <p14:creationId xmlns:p14="http://schemas.microsoft.com/office/powerpoint/2010/main" val="39868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ina zonder kop">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8353788"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Tree>
    <p:extLst>
      <p:ext uri="{BB962C8B-B14F-4D97-AF65-F5344CB8AC3E}">
        <p14:creationId xmlns:p14="http://schemas.microsoft.com/office/powerpoint/2010/main" val="41479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ina met twee tekstkolomme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4604234" y="1260000"/>
            <a:ext cx="4104000"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
        <p:nvSpPr>
          <p:cNvPr id="14" name="Tijdelijke aanduiding voor tekst 18"/>
          <p:cNvSpPr>
            <a:spLocks noGrp="1"/>
          </p:cNvSpPr>
          <p:nvPr>
            <p:ph type="body" sz="quarter" idx="16"/>
          </p:nvPr>
        </p:nvSpPr>
        <p:spPr>
          <a:xfrm>
            <a:off x="360000" y="1260000"/>
            <a:ext cx="4104000"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Tree>
    <p:extLst>
      <p:ext uri="{BB962C8B-B14F-4D97-AF65-F5344CB8AC3E}">
        <p14:creationId xmlns:p14="http://schemas.microsoft.com/office/powerpoint/2010/main" val="240002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ina zonder tite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9" name="Tijdelijke aanduiding voor tekst 18"/>
          <p:cNvSpPr>
            <a:spLocks noGrp="1"/>
          </p:cNvSpPr>
          <p:nvPr>
            <p:ph type="body" sz="quarter" idx="15"/>
          </p:nvPr>
        </p:nvSpPr>
        <p:spPr>
          <a:xfrm>
            <a:off x="360001" y="360000"/>
            <a:ext cx="8353788" cy="6025686"/>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Tree>
    <p:extLst>
      <p:ext uri="{BB962C8B-B14F-4D97-AF65-F5344CB8AC3E}">
        <p14:creationId xmlns:p14="http://schemas.microsoft.com/office/powerpoint/2010/main" val="12130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ina met twee foto'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8353788" cy="2090331"/>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
        <p:nvSpPr>
          <p:cNvPr id="4" name="Tijdelijke aanduiding voor afbeelding 3"/>
          <p:cNvSpPr>
            <a:spLocks noGrp="1"/>
          </p:cNvSpPr>
          <p:nvPr>
            <p:ph type="pic" sz="quarter" idx="16"/>
          </p:nvPr>
        </p:nvSpPr>
        <p:spPr>
          <a:xfrm>
            <a:off x="360000" y="3600000"/>
            <a:ext cx="4104000" cy="2700000"/>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dirty="0"/>
              <a:t>Sleep de afbeelding naar de tijdelijke aanduiding of klik op het pictogram als u een afbeelding wilt toevoegen</a:t>
            </a:r>
          </a:p>
        </p:txBody>
      </p:sp>
      <p:sp>
        <p:nvSpPr>
          <p:cNvPr id="17" name="Tijdelijke aanduiding voor afbeelding 3"/>
          <p:cNvSpPr>
            <a:spLocks noGrp="1"/>
          </p:cNvSpPr>
          <p:nvPr>
            <p:ph type="pic" sz="quarter" idx="17"/>
          </p:nvPr>
        </p:nvSpPr>
        <p:spPr>
          <a:xfrm>
            <a:off x="4609694" y="3600000"/>
            <a:ext cx="4104000" cy="2700000"/>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dirty="0"/>
              <a:t>Sleep de afbeelding naar de tijdelijke aanduiding of klik op het pictogram als u een afbeelding wilt toevoegen</a:t>
            </a:r>
          </a:p>
        </p:txBody>
      </p:sp>
    </p:spTree>
    <p:extLst>
      <p:ext uri="{BB962C8B-B14F-4D97-AF65-F5344CB8AC3E}">
        <p14:creationId xmlns:p14="http://schemas.microsoft.com/office/powerpoint/2010/main" val="108065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ina met één foto">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4104000" cy="5041738"/>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
        <p:nvSpPr>
          <p:cNvPr id="17" name="Tijdelijke aanduiding voor afbeelding 3"/>
          <p:cNvSpPr>
            <a:spLocks noGrp="1"/>
          </p:cNvSpPr>
          <p:nvPr>
            <p:ph type="pic" sz="quarter" idx="17"/>
          </p:nvPr>
        </p:nvSpPr>
        <p:spPr>
          <a:xfrm>
            <a:off x="4609694" y="1258262"/>
            <a:ext cx="4104000" cy="5041738"/>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576859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68707" y="6551407"/>
            <a:ext cx="2244987" cy="193638"/>
          </a:xfrm>
          <a:prstGeom prst="rect">
            <a:avLst/>
          </a:prstGeom>
        </p:spPr>
        <p:txBody>
          <a:bodyPr vert="horz" lIns="91440" tIns="45720" rIns="91440" bIns="45720" rtlCol="0" anchor="ctr"/>
          <a:lstStyle>
            <a:lvl1pPr algn="r">
              <a:defRPr sz="1000" b="0" i="0">
                <a:solidFill>
                  <a:schemeClr val="tx1">
                    <a:tint val="75000"/>
                  </a:schemeClr>
                </a:solidFill>
                <a:latin typeface="Calibri Light" charset="0"/>
                <a:ea typeface="Calibri Light" charset="0"/>
                <a:cs typeface="Calibri Light" charset="0"/>
              </a:defRPr>
            </a:lvl1pPr>
          </a:lstStyle>
          <a:p>
            <a:fld id="{70BB6ED6-5594-AB49-A1C5-50789732E3B3}" type="slidenum">
              <a:rPr lang="nl-NL" smtClean="0"/>
              <a:pPr/>
              <a:t>‹nr.›</a:t>
            </a:fld>
            <a:endParaRPr lang="nl-NL" dirty="0"/>
          </a:p>
        </p:txBody>
      </p:sp>
    </p:spTree>
    <p:extLst>
      <p:ext uri="{BB962C8B-B14F-4D97-AF65-F5344CB8AC3E}">
        <p14:creationId xmlns:p14="http://schemas.microsoft.com/office/powerpoint/2010/main" val="1734807536"/>
      </p:ext>
    </p:extLst>
  </p:cSld>
  <p:clrMap bg1="lt1" tx1="dk1" bg2="lt2" tx2="dk2" accent1="accent1" accent2="accent2" accent3="accent3" accent4="accent4" accent5="accent5" accent6="accent6" hlink="hlink" folHlink="folHlink"/>
  <p:sldLayoutIdLst>
    <p:sldLayoutId id="2147483661" r:id="rId1"/>
    <p:sldLayoutId id="2147483669" r:id="rId2"/>
    <p:sldLayoutId id="2147483662" r:id="rId3"/>
    <p:sldLayoutId id="2147483663" r:id="rId4"/>
    <p:sldLayoutId id="2147483665" r:id="rId5"/>
    <p:sldLayoutId id="2147483670" r:id="rId6"/>
    <p:sldLayoutId id="2147483668" r:id="rId7"/>
    <p:sldLayoutId id="2147483666" r:id="rId8"/>
    <p:sldLayoutId id="2147483667" r:id="rId9"/>
    <p:sldLayoutId id="2147483664"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fysionet-evidencebased.nl/index.php/richtlijnen/richtlijnen/atrose-heup-knie-2018"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https://www.eithealth.eu/jigsaw-e"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1</a:t>
            </a:fld>
            <a:endParaRPr lang="nl-NL" dirty="0"/>
          </a:p>
        </p:txBody>
      </p:sp>
      <p:sp>
        <p:nvSpPr>
          <p:cNvPr id="3" name="Tijdelijke aanduiding voor afbeelding 2"/>
          <p:cNvSpPr>
            <a:spLocks noGrp="1"/>
          </p:cNvSpPr>
          <p:nvPr>
            <p:ph type="pic" sz="quarter" idx="14"/>
          </p:nvPr>
        </p:nvSpPr>
        <p:spPr/>
      </p:sp>
      <p:sp>
        <p:nvSpPr>
          <p:cNvPr id="4" name="Tijdelijke aanduiding voor tekst 3"/>
          <p:cNvSpPr>
            <a:spLocks noGrp="1"/>
          </p:cNvSpPr>
          <p:nvPr>
            <p:ph type="body" sz="quarter" idx="15"/>
          </p:nvPr>
        </p:nvSpPr>
        <p:spPr>
          <a:xfrm>
            <a:off x="376328" y="1800000"/>
            <a:ext cx="4365535" cy="1753818"/>
          </a:xfrm>
        </p:spPr>
        <p:txBody>
          <a:bodyPr/>
          <a:lstStyle/>
          <a:p>
            <a:r>
              <a:rPr lang="nl-NL" dirty="0"/>
              <a:t>Richtlijn </a:t>
            </a:r>
          </a:p>
          <a:p>
            <a:r>
              <a:rPr lang="nl-NL" dirty="0"/>
              <a:t>Artrose heup knie – conservatieve behandeling </a:t>
            </a:r>
          </a:p>
          <a:p>
            <a:endParaRPr lang="nl-NL" dirty="0"/>
          </a:p>
        </p:txBody>
      </p:sp>
      <p:sp>
        <p:nvSpPr>
          <p:cNvPr id="6" name="Tijdelijke aanduiding voor tekst 5"/>
          <p:cNvSpPr>
            <a:spLocks noGrp="1"/>
          </p:cNvSpPr>
          <p:nvPr>
            <p:ph type="body" sz="quarter" idx="17"/>
          </p:nvPr>
        </p:nvSpPr>
        <p:spPr/>
        <p:txBody>
          <a:bodyPr/>
          <a:lstStyle/>
          <a:p>
            <a:endParaRPr lang="nl-NL"/>
          </a:p>
        </p:txBody>
      </p:sp>
      <p:sp>
        <p:nvSpPr>
          <p:cNvPr id="7" name="Tijdelijke aanduiding voor tekst 5">
            <a:extLst>
              <a:ext uri="{FF2B5EF4-FFF2-40B4-BE49-F238E27FC236}">
                <a16:creationId xmlns:a16="http://schemas.microsoft.com/office/drawing/2014/main" id="{23DF2752-FD7F-4751-8B7E-CBDA79AD3F7B}"/>
              </a:ext>
            </a:extLst>
          </p:cNvPr>
          <p:cNvSpPr>
            <a:spLocks noGrp="1"/>
          </p:cNvSpPr>
          <p:nvPr>
            <p:ph type="body" sz="quarter" idx="16"/>
          </p:nvPr>
        </p:nvSpPr>
        <p:spPr>
          <a:xfrm>
            <a:off x="376327" y="4100052"/>
            <a:ext cx="4365535" cy="707860"/>
          </a:xfrm>
        </p:spPr>
        <p:txBody>
          <a:bodyPr/>
          <a:lstStyle/>
          <a:p>
            <a:endParaRPr lang="nl-NL"/>
          </a:p>
        </p:txBody>
      </p:sp>
    </p:spTree>
    <p:extLst>
      <p:ext uri="{BB962C8B-B14F-4D97-AF65-F5344CB8AC3E}">
        <p14:creationId xmlns:p14="http://schemas.microsoft.com/office/powerpoint/2010/main" val="198704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10</a:t>
            </a:fld>
            <a:endParaRPr lang="nl-NL"/>
          </a:p>
        </p:txBody>
      </p:sp>
      <p:sp>
        <p:nvSpPr>
          <p:cNvPr id="3" name="Tijdelijke aanduiding voor tekst 2"/>
          <p:cNvSpPr>
            <a:spLocks noGrp="1"/>
          </p:cNvSpPr>
          <p:nvPr>
            <p:ph type="body" sz="quarter" idx="13"/>
          </p:nvPr>
        </p:nvSpPr>
        <p:spPr/>
        <p:txBody>
          <a:bodyPr/>
          <a:lstStyle/>
          <a:p>
            <a:r>
              <a:rPr lang="nl-NL" dirty="0"/>
              <a:t>Module Zelfmanagement, educatie en informatie</a:t>
            </a:r>
          </a:p>
        </p:txBody>
      </p:sp>
      <p:sp>
        <p:nvSpPr>
          <p:cNvPr id="4" name="Tijdelijke aanduiding voor tekst 3"/>
          <p:cNvSpPr>
            <a:spLocks noGrp="1"/>
          </p:cNvSpPr>
          <p:nvPr>
            <p:ph type="body" sz="quarter" idx="15"/>
          </p:nvPr>
        </p:nvSpPr>
        <p:spPr>
          <a:xfrm>
            <a:off x="360001" y="1701800"/>
            <a:ext cx="8353788" cy="4683886"/>
          </a:xfrm>
        </p:spPr>
        <p:txBody>
          <a:bodyPr/>
          <a:lstStyle/>
          <a:p>
            <a:r>
              <a:rPr lang="nl-NL" dirty="0"/>
              <a:t>Geef informatie en educatie over artrose bij patiënten met symptomatische knie- en/of heupartrose, en besteed hierbij aandacht aan tenminste de volgende onderwerpen: </a:t>
            </a:r>
          </a:p>
          <a:p>
            <a:pPr lvl="1"/>
            <a:r>
              <a:rPr lang="nl-NL" sz="1600" dirty="0"/>
              <a:t>aard van artrose; oorzaken van artrose; consequenties van artrose; prognose van artrose; voor- en nadelen van de relevante behandelopties; goed en veilig medicatiegebruik; mogelijkheden en belang van zelfmanagement; voordelen van een gezond gewicht en voldoende bewegen; loophulpmiddelen, indien geïndiceerd (zoals wandelstok, rollator).</a:t>
            </a:r>
          </a:p>
          <a:p>
            <a:r>
              <a:rPr lang="nl-NL" dirty="0"/>
              <a:t>Bied naast mondeling informatie ook informatie via een andere routes aan, afgestemd op de informatiebehoefte van de patiënt (bijvoorbeeld een brochure, website of groepsbijeenkomst).</a:t>
            </a:r>
          </a:p>
          <a:p>
            <a:r>
              <a:rPr lang="nl-NL" dirty="0"/>
              <a:t>Adviseer in het kader van algemene gezondheidsadviezen bij alle patiënten met heup- of knieartrose om op gezond gewicht te komen en om voldoende te bewegen. </a:t>
            </a:r>
          </a:p>
          <a:p>
            <a:r>
              <a:rPr lang="nl-NL" dirty="0"/>
              <a:t>Adviseer patiënten met symptomatische knieartrose en overgewicht of obesitas minstens 10% van hun gewicht te verliezen en fysieke trainingen te volgen.</a:t>
            </a:r>
          </a:p>
          <a:p>
            <a:endParaRPr lang="nl-NL" dirty="0"/>
          </a:p>
        </p:txBody>
      </p:sp>
      <p:sp>
        <p:nvSpPr>
          <p:cNvPr id="5" name="Tekstvak 4">
            <a:extLst>
              <a:ext uri="{FF2B5EF4-FFF2-40B4-BE49-F238E27FC236}">
                <a16:creationId xmlns:a16="http://schemas.microsoft.com/office/drawing/2014/main" id="{61EDDEA3-F5C7-4DB4-8C21-EE62019DC5AD}"/>
              </a:ext>
            </a:extLst>
          </p:cNvPr>
          <p:cNvSpPr txBox="1"/>
          <p:nvPr/>
        </p:nvSpPr>
        <p:spPr>
          <a:xfrm>
            <a:off x="360001" y="998418"/>
            <a:ext cx="7640999" cy="523220"/>
          </a:xfrm>
          <a:prstGeom prst="rect">
            <a:avLst/>
          </a:prstGeom>
          <a:noFill/>
        </p:spPr>
        <p:txBody>
          <a:bodyPr wrap="square" rtlCol="0">
            <a:spAutoFit/>
          </a:bodyPr>
          <a:lstStyle/>
          <a:p>
            <a:r>
              <a:rPr lang="nl-NL" sz="2800" b="1" dirty="0"/>
              <a:t>Zelfmanagement, educatie en informatie</a:t>
            </a:r>
          </a:p>
        </p:txBody>
      </p:sp>
    </p:spTree>
    <p:extLst>
      <p:ext uri="{BB962C8B-B14F-4D97-AF65-F5344CB8AC3E}">
        <p14:creationId xmlns:p14="http://schemas.microsoft.com/office/powerpoint/2010/main" val="1060883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11</a:t>
            </a:fld>
            <a:endParaRPr lang="nl-NL"/>
          </a:p>
        </p:txBody>
      </p:sp>
      <p:sp>
        <p:nvSpPr>
          <p:cNvPr id="3" name="Tijdelijke aanduiding voor tekst 2"/>
          <p:cNvSpPr>
            <a:spLocks noGrp="1"/>
          </p:cNvSpPr>
          <p:nvPr>
            <p:ph type="body" sz="quarter" idx="13"/>
          </p:nvPr>
        </p:nvSpPr>
        <p:spPr/>
        <p:txBody>
          <a:bodyPr/>
          <a:lstStyle/>
          <a:p>
            <a:r>
              <a:rPr lang="nl-NL" dirty="0"/>
              <a:t>Module Oefentherapie bij heup- of knieartrose</a:t>
            </a:r>
          </a:p>
        </p:txBody>
      </p:sp>
      <p:sp>
        <p:nvSpPr>
          <p:cNvPr id="4" name="Tijdelijke aanduiding voor tekst 3"/>
          <p:cNvSpPr>
            <a:spLocks noGrp="1"/>
          </p:cNvSpPr>
          <p:nvPr>
            <p:ph type="body" sz="quarter" idx="15"/>
          </p:nvPr>
        </p:nvSpPr>
        <p:spPr>
          <a:xfrm>
            <a:off x="360001" y="1701800"/>
            <a:ext cx="8353788" cy="4683886"/>
          </a:xfrm>
        </p:spPr>
        <p:txBody>
          <a:bodyPr/>
          <a:lstStyle/>
          <a:p>
            <a:r>
              <a:rPr lang="nl-NL" dirty="0"/>
              <a:t>Bied volwassenen met symptomatische artrose aan heup en/of knie gesuperviseerde oefentherapie aan indien voorlichting en praktische adviezen over de zelfstandige uitvoering van een oefen- en beweegprogramma om de klachten te verminderen niet volstaan. </a:t>
            </a:r>
          </a:p>
          <a:p>
            <a:r>
              <a:rPr lang="nl-NL" dirty="0"/>
              <a:t>Verwijs voor gesuperviseerde oefentherapie naar een fysiotherapeut of oefentherapeut Cesar of oefentherapeut Mensendieck.</a:t>
            </a:r>
          </a:p>
          <a:p>
            <a:r>
              <a:rPr lang="nl-NL" dirty="0"/>
              <a:t>Gesuperviseerde oefentherapie dient qua frequentie, intensiteit, type, en tijdsduur (FITT factoren) te voldoen aan de minimale eisen om een effect op de gezondheid te kunnen bewerkstelligen en mede met het oog op de beoogde </a:t>
            </a:r>
            <a:r>
              <a:rPr lang="nl-NL" dirty="0" err="1"/>
              <a:t>ongesuperviseerde</a:t>
            </a:r>
            <a:r>
              <a:rPr lang="nl-NL" dirty="0"/>
              <a:t> voortzetting aan te sluiten bij adviezen voor gezond beweeggedrag voor de algemene bevolking (zie KNGF richtlijn </a:t>
            </a:r>
            <a:r>
              <a:rPr lang="nl-NL" dirty="0" err="1"/>
              <a:t>Atrose</a:t>
            </a:r>
            <a:r>
              <a:rPr lang="nl-NL" dirty="0"/>
              <a:t> heup-knie, KNGF 2018; </a:t>
            </a:r>
            <a:r>
              <a:rPr lang="nl-NL" dirty="0">
                <a:hlinkClick r:id="rId3"/>
              </a:rPr>
              <a:t>link</a:t>
            </a:r>
            <a:r>
              <a:rPr lang="nl-NL" dirty="0"/>
              <a:t>).</a:t>
            </a:r>
          </a:p>
          <a:p>
            <a:endParaRPr lang="nl-NL" dirty="0"/>
          </a:p>
        </p:txBody>
      </p:sp>
      <p:sp>
        <p:nvSpPr>
          <p:cNvPr id="5" name="Tekstvak 4">
            <a:extLst>
              <a:ext uri="{FF2B5EF4-FFF2-40B4-BE49-F238E27FC236}">
                <a16:creationId xmlns:a16="http://schemas.microsoft.com/office/drawing/2014/main" id="{8A6F1269-4BC2-46A0-8957-D26074365364}"/>
              </a:ext>
            </a:extLst>
          </p:cNvPr>
          <p:cNvSpPr txBox="1"/>
          <p:nvPr/>
        </p:nvSpPr>
        <p:spPr>
          <a:xfrm>
            <a:off x="360001" y="998418"/>
            <a:ext cx="7640999" cy="523220"/>
          </a:xfrm>
          <a:prstGeom prst="rect">
            <a:avLst/>
          </a:prstGeom>
          <a:noFill/>
        </p:spPr>
        <p:txBody>
          <a:bodyPr wrap="square" rtlCol="0">
            <a:spAutoFit/>
          </a:bodyPr>
          <a:lstStyle/>
          <a:p>
            <a:r>
              <a:rPr lang="nl-NL" sz="2800" b="1" dirty="0"/>
              <a:t>Oefentherapie</a:t>
            </a:r>
          </a:p>
        </p:txBody>
      </p:sp>
    </p:spTree>
    <p:extLst>
      <p:ext uri="{BB962C8B-B14F-4D97-AF65-F5344CB8AC3E}">
        <p14:creationId xmlns:p14="http://schemas.microsoft.com/office/powerpoint/2010/main" val="1519519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12</a:t>
            </a:fld>
            <a:endParaRPr lang="nl-NL"/>
          </a:p>
        </p:txBody>
      </p:sp>
      <p:sp>
        <p:nvSpPr>
          <p:cNvPr id="3" name="Tijdelijke aanduiding voor tekst 2"/>
          <p:cNvSpPr>
            <a:spLocks noGrp="1"/>
          </p:cNvSpPr>
          <p:nvPr>
            <p:ph type="body" sz="quarter" idx="13"/>
          </p:nvPr>
        </p:nvSpPr>
        <p:spPr/>
        <p:txBody>
          <a:bodyPr/>
          <a:lstStyle/>
          <a:p>
            <a:r>
              <a:rPr lang="nl-NL" dirty="0"/>
              <a:t>Module Pijnmedicatie (Oraal, Dermaal)</a:t>
            </a:r>
          </a:p>
        </p:txBody>
      </p:sp>
      <p:sp>
        <p:nvSpPr>
          <p:cNvPr id="4" name="Tijdelijke aanduiding voor tekst 3"/>
          <p:cNvSpPr>
            <a:spLocks noGrp="1"/>
          </p:cNvSpPr>
          <p:nvPr>
            <p:ph type="body" sz="quarter" idx="15"/>
          </p:nvPr>
        </p:nvSpPr>
        <p:spPr>
          <a:xfrm>
            <a:off x="360001" y="1701800"/>
            <a:ext cx="8353788" cy="4683886"/>
          </a:xfrm>
        </p:spPr>
        <p:txBody>
          <a:bodyPr/>
          <a:lstStyle/>
          <a:p>
            <a:r>
              <a:rPr lang="nl-NL" dirty="0"/>
              <a:t>Beslis samen met de patiënt wat de best passende pijnmedicatie is, volg hierbij onderstaande stappen. Ga bij onvoldoende pijnstilling, contra-indicaties of een specifieke indicatie over naar de volgende stap. </a:t>
            </a:r>
          </a:p>
          <a:p>
            <a:endParaRPr lang="nl-NL" dirty="0"/>
          </a:p>
          <a:p>
            <a:pPr marL="457200" indent="-457200">
              <a:buFont typeface="+mj-lt"/>
              <a:buAutoNum type="arabicPeriod"/>
            </a:pPr>
            <a:r>
              <a:rPr lang="nl-NL" dirty="0"/>
              <a:t>start bij heupartrose met paracetamol, en bij knieartrose met paracetamol of een dermale NSAID (eventueel in combinatie met paracetamol);</a:t>
            </a:r>
          </a:p>
          <a:p>
            <a:pPr marL="457200" indent="-457200">
              <a:buFont typeface="+mj-lt"/>
              <a:buAutoNum type="arabicPeriod"/>
            </a:pPr>
            <a:r>
              <a:rPr lang="nl-NL" dirty="0"/>
              <a:t>wissel naar een orale NSAID en bij risicogroepen naar een orale NSAID in combinatie met een maagbeschermer;</a:t>
            </a:r>
          </a:p>
          <a:p>
            <a:pPr marL="457200" indent="-457200">
              <a:buFont typeface="+mj-lt"/>
              <a:buAutoNum type="arabicPeriod"/>
            </a:pPr>
            <a:r>
              <a:rPr lang="nl-NL" dirty="0"/>
              <a:t>overweeg bij onvoldoende effect om te wisselen naar een alternatieve NSAID;</a:t>
            </a:r>
          </a:p>
          <a:p>
            <a:pPr marL="457200" indent="-457200">
              <a:buFont typeface="+mj-lt"/>
              <a:buAutoNum type="arabicPeriod"/>
            </a:pPr>
            <a:r>
              <a:rPr lang="nl-NL" dirty="0"/>
              <a:t>bouw de pijnmedicatie af bij het (grotendeels) verdwijnen van symptomen, bij voorkeur binnen tien dagen na start van de behandeling.</a:t>
            </a:r>
          </a:p>
          <a:p>
            <a:endParaRPr lang="nl-NL" dirty="0"/>
          </a:p>
          <a:p>
            <a:endParaRPr lang="nl-NL" dirty="0"/>
          </a:p>
        </p:txBody>
      </p:sp>
      <p:sp>
        <p:nvSpPr>
          <p:cNvPr id="5" name="Tekstvak 4">
            <a:extLst>
              <a:ext uri="{FF2B5EF4-FFF2-40B4-BE49-F238E27FC236}">
                <a16:creationId xmlns:a16="http://schemas.microsoft.com/office/drawing/2014/main" id="{A8911D7F-9428-4B7E-8CAA-7D53ECAED352}"/>
              </a:ext>
            </a:extLst>
          </p:cNvPr>
          <p:cNvSpPr txBox="1"/>
          <p:nvPr/>
        </p:nvSpPr>
        <p:spPr>
          <a:xfrm>
            <a:off x="360001" y="998418"/>
            <a:ext cx="7640999" cy="523220"/>
          </a:xfrm>
          <a:prstGeom prst="rect">
            <a:avLst/>
          </a:prstGeom>
          <a:noFill/>
        </p:spPr>
        <p:txBody>
          <a:bodyPr wrap="square" rtlCol="0">
            <a:spAutoFit/>
          </a:bodyPr>
          <a:lstStyle/>
          <a:p>
            <a:r>
              <a:rPr lang="nl-NL" sz="2800" b="1" dirty="0"/>
              <a:t>Pijnmedicatie</a:t>
            </a:r>
          </a:p>
        </p:txBody>
      </p:sp>
    </p:spTree>
    <p:extLst>
      <p:ext uri="{BB962C8B-B14F-4D97-AF65-F5344CB8AC3E}">
        <p14:creationId xmlns:p14="http://schemas.microsoft.com/office/powerpoint/2010/main" val="53636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13</a:t>
            </a:fld>
            <a:endParaRPr lang="nl-NL"/>
          </a:p>
        </p:txBody>
      </p:sp>
      <p:sp>
        <p:nvSpPr>
          <p:cNvPr id="3" name="Tijdelijke aanduiding voor tekst 2"/>
          <p:cNvSpPr>
            <a:spLocks noGrp="1"/>
          </p:cNvSpPr>
          <p:nvPr>
            <p:ph type="body" sz="quarter" idx="13"/>
          </p:nvPr>
        </p:nvSpPr>
        <p:spPr/>
        <p:txBody>
          <a:bodyPr/>
          <a:lstStyle/>
          <a:p>
            <a:r>
              <a:rPr lang="nl-NL" dirty="0"/>
              <a:t>Module Pijnmedicatie (Oraal, Dermaal)</a:t>
            </a:r>
          </a:p>
        </p:txBody>
      </p:sp>
      <p:sp>
        <p:nvSpPr>
          <p:cNvPr id="4" name="Tijdelijke aanduiding voor tekst 3"/>
          <p:cNvSpPr>
            <a:spLocks noGrp="1"/>
          </p:cNvSpPr>
          <p:nvPr>
            <p:ph type="body" sz="quarter" idx="15"/>
          </p:nvPr>
        </p:nvSpPr>
        <p:spPr>
          <a:xfrm>
            <a:off x="360001" y="1689100"/>
            <a:ext cx="8353788" cy="4696586"/>
          </a:xfrm>
        </p:spPr>
        <p:txBody>
          <a:bodyPr/>
          <a:lstStyle/>
          <a:p>
            <a:r>
              <a:rPr lang="nl-NL" dirty="0"/>
              <a:t>Overweeg behandeling met een zwakwerkend opioïd (tramadol) bij patiënten met heup- of knieartrose waarbij NSAID’s onvoldoende effectief of gecontra-indiceerd zijn.</a:t>
            </a:r>
          </a:p>
          <a:p>
            <a:r>
              <a:rPr lang="nl-NL" dirty="0"/>
              <a:t>Overweeg bij patiënten met ernstige en chronische pijn van heup- of knieartrose die refractair zijn voor reguliere pijnmedicatie, een proefbehandeling met een SNRI (duloxetine).</a:t>
            </a:r>
          </a:p>
          <a:p>
            <a:endParaRPr lang="nl-NL" dirty="0"/>
          </a:p>
          <a:p>
            <a:r>
              <a:rPr lang="nl-NL" dirty="0"/>
              <a:t>Evalueer periodiek de behoefte van de patiënt aan symptomatische pijnverlichting en de respons op de behandeling.</a:t>
            </a:r>
          </a:p>
          <a:p>
            <a:r>
              <a:rPr lang="nl-NL" dirty="0"/>
              <a:t>Begeleid de patiënt in zijn medicatiegebruik met aandacht voor polyfarmacie, (angst voor) bijwerkingen, praktische gebruiksproblemen en therapietrouw, en zorg voor een goede verslaglegging en overdracht van medicatiegegevens.</a:t>
            </a:r>
          </a:p>
          <a:p>
            <a:endParaRPr lang="nl-NL" dirty="0"/>
          </a:p>
          <a:p>
            <a:endParaRPr lang="nl-NL" dirty="0"/>
          </a:p>
        </p:txBody>
      </p:sp>
      <p:sp>
        <p:nvSpPr>
          <p:cNvPr id="5" name="Tekstvak 4">
            <a:extLst>
              <a:ext uri="{FF2B5EF4-FFF2-40B4-BE49-F238E27FC236}">
                <a16:creationId xmlns:a16="http://schemas.microsoft.com/office/drawing/2014/main" id="{A3CC8020-04F7-4481-92BB-0203E52F9D51}"/>
              </a:ext>
            </a:extLst>
          </p:cNvPr>
          <p:cNvSpPr txBox="1"/>
          <p:nvPr/>
        </p:nvSpPr>
        <p:spPr>
          <a:xfrm>
            <a:off x="360001" y="998418"/>
            <a:ext cx="7640999" cy="523220"/>
          </a:xfrm>
          <a:prstGeom prst="rect">
            <a:avLst/>
          </a:prstGeom>
          <a:noFill/>
        </p:spPr>
        <p:txBody>
          <a:bodyPr wrap="square" rtlCol="0">
            <a:spAutoFit/>
          </a:bodyPr>
          <a:lstStyle/>
          <a:p>
            <a:r>
              <a:rPr lang="nl-NL" sz="2800" b="1" dirty="0"/>
              <a:t>Pijnmedicatie</a:t>
            </a:r>
          </a:p>
        </p:txBody>
      </p:sp>
    </p:spTree>
    <p:extLst>
      <p:ext uri="{BB962C8B-B14F-4D97-AF65-F5344CB8AC3E}">
        <p14:creationId xmlns:p14="http://schemas.microsoft.com/office/powerpoint/2010/main" val="1347059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14</a:t>
            </a:fld>
            <a:endParaRPr lang="nl-NL"/>
          </a:p>
        </p:txBody>
      </p:sp>
      <p:sp>
        <p:nvSpPr>
          <p:cNvPr id="3" name="Tijdelijke aanduiding voor tekst 2"/>
          <p:cNvSpPr>
            <a:spLocks noGrp="1"/>
          </p:cNvSpPr>
          <p:nvPr>
            <p:ph type="body" sz="quarter" idx="13"/>
          </p:nvPr>
        </p:nvSpPr>
        <p:spPr/>
        <p:txBody>
          <a:bodyPr/>
          <a:lstStyle/>
          <a:p>
            <a:r>
              <a:rPr lang="nl-NL" dirty="0"/>
              <a:t>Module Pijnmedicatie (Oraal, Dermaal)</a:t>
            </a:r>
          </a:p>
        </p:txBody>
      </p:sp>
      <p:sp>
        <p:nvSpPr>
          <p:cNvPr id="4" name="Tijdelijke aanduiding voor tekst 3"/>
          <p:cNvSpPr>
            <a:spLocks noGrp="1"/>
          </p:cNvSpPr>
          <p:nvPr>
            <p:ph type="body" sz="quarter" idx="15"/>
          </p:nvPr>
        </p:nvSpPr>
        <p:spPr>
          <a:xfrm>
            <a:off x="360001" y="1689100"/>
            <a:ext cx="8353788" cy="4696586"/>
          </a:xfrm>
        </p:spPr>
        <p:txBody>
          <a:bodyPr/>
          <a:lstStyle/>
          <a:p>
            <a:r>
              <a:rPr lang="nl-NL" dirty="0"/>
              <a:t>Verwijs de patiënt met ernstige en chronische pijn van heup- of knieartrose bij onvoldoende resultaat van conservatieve behandeling:</a:t>
            </a:r>
          </a:p>
          <a:p>
            <a:pPr marL="342900" lvl="0" indent="-342900">
              <a:buFont typeface="Arial" panose="020B0604020202020204" pitchFamily="34" charset="0"/>
              <a:buChar char="•"/>
            </a:pPr>
            <a:r>
              <a:rPr lang="nl-NL" dirty="0"/>
              <a:t>bij (</a:t>
            </a:r>
            <a:r>
              <a:rPr lang="nl-NL" dirty="0" err="1"/>
              <a:t>waarschijnlijkheids</a:t>
            </a:r>
            <a:r>
              <a:rPr lang="nl-NL" dirty="0"/>
              <a:t>)indicatie voor gewrichtsvervanging: naar de orthopedisch chirurg.</a:t>
            </a:r>
          </a:p>
          <a:p>
            <a:pPr marL="342900" lvl="0" indent="-342900">
              <a:buFont typeface="Arial" panose="020B0604020202020204" pitchFamily="34" charset="0"/>
              <a:buChar char="•"/>
            </a:pPr>
            <a:r>
              <a:rPr lang="nl-NL" dirty="0"/>
              <a:t>bij ontbreken van een (</a:t>
            </a:r>
            <a:r>
              <a:rPr lang="nl-NL" dirty="0" err="1"/>
              <a:t>waarschijnlijkheids</a:t>
            </a:r>
            <a:r>
              <a:rPr lang="nl-NL" dirty="0"/>
              <a:t>)indicatie voor gewrichtsvervanging: naar een pijnbehandelcentrum met specifieke expertise op het gebied van de behandeling van mensen met chronische pijnklachten van het bewegingsapparaat.</a:t>
            </a:r>
          </a:p>
          <a:p>
            <a:endParaRPr lang="nl-NL" dirty="0"/>
          </a:p>
          <a:p>
            <a:endParaRPr lang="nl-NL" dirty="0"/>
          </a:p>
          <a:p>
            <a:r>
              <a:rPr lang="nl-NL" u="sng" dirty="0"/>
              <a:t>Noot</a:t>
            </a:r>
            <a:r>
              <a:rPr lang="nl-NL" dirty="0"/>
              <a:t>: pijnmedicatie is slechts een van de onderdelen van het behandelplan voor patiënten met artrose aan heup- of knie: gezond bewegen, oefentherapie en gewichtsverlies bij overgewicht moeten de basis vormen van het behandelplan.</a:t>
            </a:r>
          </a:p>
        </p:txBody>
      </p:sp>
      <p:sp>
        <p:nvSpPr>
          <p:cNvPr id="5" name="Tekstvak 4">
            <a:extLst>
              <a:ext uri="{FF2B5EF4-FFF2-40B4-BE49-F238E27FC236}">
                <a16:creationId xmlns:a16="http://schemas.microsoft.com/office/drawing/2014/main" id="{96B9EAC0-BF69-4710-9EBE-693359A9AF05}"/>
              </a:ext>
            </a:extLst>
          </p:cNvPr>
          <p:cNvSpPr txBox="1"/>
          <p:nvPr/>
        </p:nvSpPr>
        <p:spPr>
          <a:xfrm>
            <a:off x="360001" y="998418"/>
            <a:ext cx="7640999" cy="523220"/>
          </a:xfrm>
          <a:prstGeom prst="rect">
            <a:avLst/>
          </a:prstGeom>
          <a:noFill/>
        </p:spPr>
        <p:txBody>
          <a:bodyPr wrap="square" rtlCol="0">
            <a:spAutoFit/>
          </a:bodyPr>
          <a:lstStyle/>
          <a:p>
            <a:r>
              <a:rPr lang="nl-NL" sz="2800" b="1" dirty="0"/>
              <a:t>Pijnmedicatie</a:t>
            </a:r>
          </a:p>
        </p:txBody>
      </p:sp>
    </p:spTree>
    <p:extLst>
      <p:ext uri="{BB962C8B-B14F-4D97-AF65-F5344CB8AC3E}">
        <p14:creationId xmlns:p14="http://schemas.microsoft.com/office/powerpoint/2010/main" val="1728565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15</a:t>
            </a:fld>
            <a:endParaRPr lang="nl-NL"/>
          </a:p>
        </p:txBody>
      </p:sp>
      <p:sp>
        <p:nvSpPr>
          <p:cNvPr id="3" name="Tijdelijke aanduiding voor tekst 2"/>
          <p:cNvSpPr>
            <a:spLocks noGrp="1"/>
          </p:cNvSpPr>
          <p:nvPr>
            <p:ph type="body" sz="quarter" idx="13"/>
          </p:nvPr>
        </p:nvSpPr>
        <p:spPr/>
        <p:txBody>
          <a:bodyPr/>
          <a:lstStyle/>
          <a:p>
            <a:r>
              <a:rPr lang="nl-NL" dirty="0"/>
              <a:t>Module Intra-articulaire injecties - corticosteroïdinjecties</a:t>
            </a:r>
          </a:p>
        </p:txBody>
      </p:sp>
      <p:sp>
        <p:nvSpPr>
          <p:cNvPr id="4" name="Tijdelijke aanduiding voor tekst 3"/>
          <p:cNvSpPr>
            <a:spLocks noGrp="1"/>
          </p:cNvSpPr>
          <p:nvPr>
            <p:ph type="body" sz="quarter" idx="15"/>
          </p:nvPr>
        </p:nvSpPr>
        <p:spPr>
          <a:xfrm>
            <a:off x="360001" y="1714500"/>
            <a:ext cx="8353788" cy="4671186"/>
          </a:xfrm>
        </p:spPr>
        <p:txBody>
          <a:bodyPr/>
          <a:lstStyle/>
          <a:p>
            <a:r>
              <a:rPr lang="nl-NL" dirty="0"/>
              <a:t>Overweeg intra-articulaire corticosteroïdinjecties voor tijdelijke pijnvermindering bij volwassen personen met symptomatische knie- of heupartrose indien reguliere orale of dermale pijnmedicatie (zie module Pijnmedicatie) niet wenselijk, gecontra-indiceerd of onvoldoende effectief is. </a:t>
            </a:r>
          </a:p>
          <a:p>
            <a:r>
              <a:rPr lang="nl-NL" dirty="0"/>
              <a:t>De patiënt met veel pijn zal de meeste baat hebben van de intra-articulaire corticosteroïdinjectie.</a:t>
            </a:r>
          </a:p>
          <a:p>
            <a:r>
              <a:rPr lang="nl-NL" dirty="0"/>
              <a:t> </a:t>
            </a:r>
          </a:p>
        </p:txBody>
      </p:sp>
      <p:sp>
        <p:nvSpPr>
          <p:cNvPr id="5" name="Tekstvak 4">
            <a:extLst>
              <a:ext uri="{FF2B5EF4-FFF2-40B4-BE49-F238E27FC236}">
                <a16:creationId xmlns:a16="http://schemas.microsoft.com/office/drawing/2014/main" id="{D8434813-6EEB-48E4-A345-31F9321FCD88}"/>
              </a:ext>
            </a:extLst>
          </p:cNvPr>
          <p:cNvSpPr txBox="1"/>
          <p:nvPr/>
        </p:nvSpPr>
        <p:spPr>
          <a:xfrm>
            <a:off x="360001" y="998418"/>
            <a:ext cx="7640999" cy="523220"/>
          </a:xfrm>
          <a:prstGeom prst="rect">
            <a:avLst/>
          </a:prstGeom>
          <a:noFill/>
        </p:spPr>
        <p:txBody>
          <a:bodyPr wrap="square" rtlCol="0">
            <a:spAutoFit/>
          </a:bodyPr>
          <a:lstStyle/>
          <a:p>
            <a:r>
              <a:rPr lang="nl-NL" sz="2800" b="1" dirty="0"/>
              <a:t>IA injecties</a:t>
            </a:r>
          </a:p>
        </p:txBody>
      </p:sp>
    </p:spTree>
    <p:extLst>
      <p:ext uri="{BB962C8B-B14F-4D97-AF65-F5344CB8AC3E}">
        <p14:creationId xmlns:p14="http://schemas.microsoft.com/office/powerpoint/2010/main" val="606432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16</a:t>
            </a:fld>
            <a:endParaRPr lang="nl-NL"/>
          </a:p>
        </p:txBody>
      </p:sp>
      <p:sp>
        <p:nvSpPr>
          <p:cNvPr id="3" name="Tijdelijke aanduiding voor tekst 2"/>
          <p:cNvSpPr>
            <a:spLocks noGrp="1"/>
          </p:cNvSpPr>
          <p:nvPr>
            <p:ph type="body" sz="quarter" idx="13"/>
          </p:nvPr>
        </p:nvSpPr>
        <p:spPr/>
        <p:txBody>
          <a:bodyPr/>
          <a:lstStyle/>
          <a:p>
            <a:r>
              <a:rPr lang="nl-NL" dirty="0"/>
              <a:t>Module Intra-articulaire injecties - corticosteroïdinjecties</a:t>
            </a:r>
          </a:p>
        </p:txBody>
      </p:sp>
      <p:sp>
        <p:nvSpPr>
          <p:cNvPr id="4" name="Tijdelijke aanduiding voor tekst 3"/>
          <p:cNvSpPr>
            <a:spLocks noGrp="1"/>
          </p:cNvSpPr>
          <p:nvPr>
            <p:ph type="body" sz="quarter" idx="15"/>
          </p:nvPr>
        </p:nvSpPr>
        <p:spPr>
          <a:xfrm>
            <a:off x="360001" y="1701800"/>
            <a:ext cx="8353788" cy="4683886"/>
          </a:xfrm>
        </p:spPr>
        <p:txBody>
          <a:bodyPr/>
          <a:lstStyle/>
          <a:p>
            <a:r>
              <a:rPr lang="nl-NL" dirty="0"/>
              <a:t>Let hierbij op de volgende aspecten:</a:t>
            </a:r>
          </a:p>
          <a:p>
            <a:r>
              <a:rPr lang="nl-NL" dirty="0"/>
              <a:t>Beperk het aantal herhaalde intra-articulaire corticosteroïdinjecties tot het hoogstnoodzakelijke en tot maximaal één injectie in de drie maanden.</a:t>
            </a:r>
          </a:p>
          <a:p>
            <a:r>
              <a:rPr lang="nl-NL" dirty="0"/>
              <a:t>Informeer de patiënt over het risico (ongeveer 1/10.000) op een septische gewrichtsinfectie (artritis) en het mogelijke nadelige effect van de corticosteroïdinjectie op het kraakbeen. </a:t>
            </a:r>
          </a:p>
          <a:p>
            <a:r>
              <a:rPr lang="nl-NL" dirty="0"/>
              <a:t>Intra-articulaire injecties in het heupgewricht kunnen alleen uitgevoerd worden onder röntgen- of echogeleiding. </a:t>
            </a:r>
          </a:p>
          <a:p>
            <a:r>
              <a:rPr lang="nl-NL" dirty="0"/>
              <a:t>Houd rekening met contra-indicaties en interacties met andere geneesmiddelen.</a:t>
            </a:r>
          </a:p>
          <a:p>
            <a:r>
              <a:rPr lang="nl-NL" dirty="0"/>
              <a:t>Wijs personen met insulineafhankelijke diabetes op het glucose-verhogende effect van corticosteroïdinjecties.</a:t>
            </a:r>
          </a:p>
          <a:p>
            <a:r>
              <a:rPr lang="nl-NL" dirty="0"/>
              <a:t> </a:t>
            </a:r>
          </a:p>
        </p:txBody>
      </p:sp>
      <p:sp>
        <p:nvSpPr>
          <p:cNvPr id="5" name="Tekstvak 4">
            <a:extLst>
              <a:ext uri="{FF2B5EF4-FFF2-40B4-BE49-F238E27FC236}">
                <a16:creationId xmlns:a16="http://schemas.microsoft.com/office/drawing/2014/main" id="{982BE466-3195-474A-A9FF-C7C3F0629458}"/>
              </a:ext>
            </a:extLst>
          </p:cNvPr>
          <p:cNvSpPr txBox="1"/>
          <p:nvPr/>
        </p:nvSpPr>
        <p:spPr>
          <a:xfrm>
            <a:off x="360001" y="998418"/>
            <a:ext cx="7640999" cy="523220"/>
          </a:xfrm>
          <a:prstGeom prst="rect">
            <a:avLst/>
          </a:prstGeom>
          <a:noFill/>
        </p:spPr>
        <p:txBody>
          <a:bodyPr wrap="square" rtlCol="0">
            <a:spAutoFit/>
          </a:bodyPr>
          <a:lstStyle/>
          <a:p>
            <a:r>
              <a:rPr lang="nl-NL" sz="2800" b="1" dirty="0"/>
              <a:t>IA injecties</a:t>
            </a:r>
          </a:p>
        </p:txBody>
      </p:sp>
    </p:spTree>
    <p:extLst>
      <p:ext uri="{BB962C8B-B14F-4D97-AF65-F5344CB8AC3E}">
        <p14:creationId xmlns:p14="http://schemas.microsoft.com/office/powerpoint/2010/main" val="2589418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17</a:t>
            </a:fld>
            <a:endParaRPr lang="nl-NL"/>
          </a:p>
        </p:txBody>
      </p:sp>
      <p:sp>
        <p:nvSpPr>
          <p:cNvPr id="3" name="Tijdelijke aanduiding voor tekst 2"/>
          <p:cNvSpPr>
            <a:spLocks noGrp="1"/>
          </p:cNvSpPr>
          <p:nvPr>
            <p:ph type="body" sz="quarter" idx="13"/>
          </p:nvPr>
        </p:nvSpPr>
        <p:spPr/>
        <p:txBody>
          <a:bodyPr/>
          <a:lstStyle/>
          <a:p>
            <a:r>
              <a:rPr lang="nl-NL" dirty="0"/>
              <a:t>Module Intra-articulaire injecties - corticosteroïdinjecties</a:t>
            </a:r>
          </a:p>
        </p:txBody>
      </p:sp>
      <p:sp>
        <p:nvSpPr>
          <p:cNvPr id="4" name="Tijdelijke aanduiding voor tekst 3"/>
          <p:cNvSpPr>
            <a:spLocks noGrp="1"/>
          </p:cNvSpPr>
          <p:nvPr>
            <p:ph type="body" sz="quarter" idx="15"/>
          </p:nvPr>
        </p:nvSpPr>
        <p:spPr>
          <a:xfrm>
            <a:off x="360001" y="1701800"/>
            <a:ext cx="8353788" cy="4683886"/>
          </a:xfrm>
        </p:spPr>
        <p:txBody>
          <a:bodyPr/>
          <a:lstStyle/>
          <a:p>
            <a:r>
              <a:rPr lang="nl-NL" dirty="0"/>
              <a:t>Geef </a:t>
            </a:r>
            <a:r>
              <a:rPr lang="nl-NL" u="sng" dirty="0"/>
              <a:t>geen</a:t>
            </a:r>
            <a:r>
              <a:rPr lang="nl-NL" dirty="0"/>
              <a:t> intra-articulaire corticosteroïdinjecties bij patiënten die op de wachtlijst staan voor een </a:t>
            </a:r>
            <a:r>
              <a:rPr lang="nl-NL" dirty="0" err="1"/>
              <a:t>gewrichtsvervangende</a:t>
            </a:r>
            <a:r>
              <a:rPr lang="nl-NL" dirty="0"/>
              <a:t> operatie aan het bewuste gewricht.</a:t>
            </a:r>
          </a:p>
          <a:p>
            <a:r>
              <a:rPr lang="nl-NL" dirty="0"/>
              <a:t> </a:t>
            </a:r>
          </a:p>
          <a:p>
            <a:r>
              <a:rPr lang="nl-NL" dirty="0"/>
              <a:t>Geef bij voorkeur </a:t>
            </a:r>
            <a:r>
              <a:rPr lang="nl-NL" u="sng" dirty="0"/>
              <a:t>geen</a:t>
            </a:r>
            <a:r>
              <a:rPr lang="nl-NL" dirty="0"/>
              <a:t> intra-articulaire corticosteroïdinjecties in de zes maanden voorafgaande aan een </a:t>
            </a:r>
            <a:r>
              <a:rPr lang="nl-NL" dirty="0" err="1"/>
              <a:t>gewrichtsvervangende</a:t>
            </a:r>
            <a:r>
              <a:rPr lang="nl-NL" dirty="0"/>
              <a:t> operatie aan het bewuste gewricht.</a:t>
            </a:r>
          </a:p>
          <a:p>
            <a:endParaRPr lang="nl-NL" dirty="0"/>
          </a:p>
        </p:txBody>
      </p:sp>
      <p:sp>
        <p:nvSpPr>
          <p:cNvPr id="5" name="Tekstvak 4">
            <a:extLst>
              <a:ext uri="{FF2B5EF4-FFF2-40B4-BE49-F238E27FC236}">
                <a16:creationId xmlns:a16="http://schemas.microsoft.com/office/drawing/2014/main" id="{2353350C-197B-49C2-9B93-041112D59AA0}"/>
              </a:ext>
            </a:extLst>
          </p:cNvPr>
          <p:cNvSpPr txBox="1"/>
          <p:nvPr/>
        </p:nvSpPr>
        <p:spPr>
          <a:xfrm>
            <a:off x="360001" y="998418"/>
            <a:ext cx="7640999" cy="523220"/>
          </a:xfrm>
          <a:prstGeom prst="rect">
            <a:avLst/>
          </a:prstGeom>
          <a:noFill/>
        </p:spPr>
        <p:txBody>
          <a:bodyPr wrap="square" rtlCol="0">
            <a:spAutoFit/>
          </a:bodyPr>
          <a:lstStyle/>
          <a:p>
            <a:r>
              <a:rPr lang="nl-NL" sz="2800" b="1" dirty="0"/>
              <a:t>IA injecties</a:t>
            </a:r>
          </a:p>
        </p:txBody>
      </p:sp>
    </p:spTree>
    <p:extLst>
      <p:ext uri="{BB962C8B-B14F-4D97-AF65-F5344CB8AC3E}">
        <p14:creationId xmlns:p14="http://schemas.microsoft.com/office/powerpoint/2010/main" val="25058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18</a:t>
            </a:fld>
            <a:endParaRPr lang="nl-NL"/>
          </a:p>
        </p:txBody>
      </p:sp>
      <p:sp>
        <p:nvSpPr>
          <p:cNvPr id="3" name="Tijdelijke aanduiding voor tekst 2"/>
          <p:cNvSpPr>
            <a:spLocks noGrp="1"/>
          </p:cNvSpPr>
          <p:nvPr>
            <p:ph type="body" sz="quarter" idx="13"/>
          </p:nvPr>
        </p:nvSpPr>
        <p:spPr/>
        <p:txBody>
          <a:bodyPr/>
          <a:lstStyle/>
          <a:p>
            <a:r>
              <a:rPr lang="nl-NL" dirty="0"/>
              <a:t>Module Intra-articulaire injecties - bloedplaatjes (PRP) injecties </a:t>
            </a:r>
          </a:p>
        </p:txBody>
      </p:sp>
      <p:sp>
        <p:nvSpPr>
          <p:cNvPr id="4" name="Tijdelijke aanduiding voor tekst 3"/>
          <p:cNvSpPr>
            <a:spLocks noGrp="1"/>
          </p:cNvSpPr>
          <p:nvPr>
            <p:ph type="body" sz="quarter" idx="15"/>
          </p:nvPr>
        </p:nvSpPr>
        <p:spPr>
          <a:xfrm>
            <a:off x="360001" y="1714500"/>
            <a:ext cx="8353788" cy="4671186"/>
          </a:xfrm>
        </p:spPr>
        <p:txBody>
          <a:bodyPr/>
          <a:lstStyle/>
          <a:p>
            <a:r>
              <a:rPr lang="nl-NL" dirty="0"/>
              <a:t>Geef geen intra-articulaire bloedplaatjes (PRP) injecties bij volwassen personen met symptomatische knie- of heupartrose, tenzij in </a:t>
            </a:r>
            <a:r>
              <a:rPr lang="nl-NL" dirty="0" err="1"/>
              <a:t>onderzoeksverband</a:t>
            </a:r>
            <a:r>
              <a:rPr lang="nl-NL" dirty="0"/>
              <a:t>.</a:t>
            </a:r>
          </a:p>
          <a:p>
            <a:endParaRPr lang="nl-NL" dirty="0"/>
          </a:p>
          <a:p>
            <a:r>
              <a:rPr lang="nl-NL" dirty="0"/>
              <a:t>Noot: er is onvoldoende onderzoek gedaan naar de effectiviteit van deze interventies bij knieartrose, en onderzoek bij heup-artrose ontbreekt geheel. Kwalitatief betere studies zullen nodig zijn om uitspraken te doen over effectiviteit</a:t>
            </a:r>
          </a:p>
        </p:txBody>
      </p:sp>
      <p:sp>
        <p:nvSpPr>
          <p:cNvPr id="5" name="Tekstvak 4">
            <a:extLst>
              <a:ext uri="{FF2B5EF4-FFF2-40B4-BE49-F238E27FC236}">
                <a16:creationId xmlns:a16="http://schemas.microsoft.com/office/drawing/2014/main" id="{066758D4-F55D-406F-BA1D-FF44C4809977}"/>
              </a:ext>
            </a:extLst>
          </p:cNvPr>
          <p:cNvSpPr txBox="1"/>
          <p:nvPr/>
        </p:nvSpPr>
        <p:spPr>
          <a:xfrm>
            <a:off x="360001" y="998418"/>
            <a:ext cx="7640999" cy="523220"/>
          </a:xfrm>
          <a:prstGeom prst="rect">
            <a:avLst/>
          </a:prstGeom>
          <a:noFill/>
        </p:spPr>
        <p:txBody>
          <a:bodyPr wrap="square" rtlCol="0">
            <a:spAutoFit/>
          </a:bodyPr>
          <a:lstStyle/>
          <a:p>
            <a:r>
              <a:rPr lang="nl-NL" sz="2800" b="1" dirty="0"/>
              <a:t>IA injecties</a:t>
            </a:r>
          </a:p>
        </p:txBody>
      </p:sp>
    </p:spTree>
    <p:extLst>
      <p:ext uri="{BB962C8B-B14F-4D97-AF65-F5344CB8AC3E}">
        <p14:creationId xmlns:p14="http://schemas.microsoft.com/office/powerpoint/2010/main" val="541213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19</a:t>
            </a:fld>
            <a:endParaRPr lang="nl-NL"/>
          </a:p>
        </p:txBody>
      </p:sp>
      <p:sp>
        <p:nvSpPr>
          <p:cNvPr id="3" name="Tijdelijke aanduiding voor tekst 2"/>
          <p:cNvSpPr>
            <a:spLocks noGrp="1"/>
          </p:cNvSpPr>
          <p:nvPr>
            <p:ph type="body" sz="quarter" idx="13"/>
          </p:nvPr>
        </p:nvSpPr>
        <p:spPr/>
        <p:txBody>
          <a:bodyPr/>
          <a:lstStyle/>
          <a:p>
            <a:r>
              <a:rPr lang="nl-NL" dirty="0"/>
              <a:t>Module </a:t>
            </a:r>
            <a:r>
              <a:rPr lang="nl-NL" dirty="0" err="1"/>
              <a:t>Kniebraces</a:t>
            </a:r>
            <a:r>
              <a:rPr lang="nl-NL" dirty="0"/>
              <a:t> en voetortheses</a:t>
            </a:r>
          </a:p>
        </p:txBody>
      </p:sp>
      <p:sp>
        <p:nvSpPr>
          <p:cNvPr id="4" name="Tijdelijke aanduiding voor tekst 3"/>
          <p:cNvSpPr>
            <a:spLocks noGrp="1"/>
          </p:cNvSpPr>
          <p:nvPr>
            <p:ph type="body" sz="quarter" idx="15"/>
          </p:nvPr>
        </p:nvSpPr>
        <p:spPr>
          <a:xfrm>
            <a:off x="360001" y="1701800"/>
            <a:ext cx="8353788" cy="4683886"/>
          </a:xfrm>
        </p:spPr>
        <p:txBody>
          <a:bodyPr/>
          <a:lstStyle/>
          <a:p>
            <a:r>
              <a:rPr lang="nl-NL" dirty="0"/>
              <a:t>Overweeg een </a:t>
            </a:r>
            <a:r>
              <a:rPr lang="nl-NL" dirty="0" err="1"/>
              <a:t>valgiserende</a:t>
            </a:r>
            <a:r>
              <a:rPr lang="nl-NL" dirty="0"/>
              <a:t> kniebrace bij patiënten met symptomatische mediale tibiofemorale artrose bij onvoldoende effectiviteit van andere conservatieve behandelopties, en ernstige klachten (pijn en functieverlies).</a:t>
            </a:r>
          </a:p>
          <a:p>
            <a:r>
              <a:rPr lang="nl-NL" dirty="0"/>
              <a:t>•	Een </a:t>
            </a:r>
            <a:r>
              <a:rPr lang="nl-NL" dirty="0" err="1"/>
              <a:t>valgiserende</a:t>
            </a:r>
            <a:r>
              <a:rPr lang="nl-NL" dirty="0"/>
              <a:t> kniebrace dient te worden voorgeschreven door een orthopedisch chirurg, revalidatiearts of sportarts. </a:t>
            </a:r>
          </a:p>
          <a:p>
            <a:r>
              <a:rPr lang="nl-NL" dirty="0"/>
              <a:t>•	Een </a:t>
            </a:r>
            <a:r>
              <a:rPr lang="nl-NL" dirty="0" err="1"/>
              <a:t>valgiserende</a:t>
            </a:r>
            <a:r>
              <a:rPr lang="nl-NL" dirty="0"/>
              <a:t> kniebrace beoogt een </a:t>
            </a:r>
            <a:r>
              <a:rPr lang="nl-NL" dirty="0" err="1"/>
              <a:t>gewrichtsvervangende</a:t>
            </a:r>
            <a:r>
              <a:rPr lang="nl-NL" dirty="0"/>
              <a:t> operatie zo lang mogelijk uit te stellen, vooral bij de relatief jonge en actieve patiënt. </a:t>
            </a:r>
          </a:p>
          <a:p>
            <a:endParaRPr lang="nl-NL" dirty="0"/>
          </a:p>
          <a:p>
            <a:r>
              <a:rPr lang="nl-NL" dirty="0"/>
              <a:t>Overweeg een </a:t>
            </a:r>
            <a:r>
              <a:rPr lang="nl-NL" dirty="0" err="1"/>
              <a:t>patellabrace</a:t>
            </a:r>
            <a:r>
              <a:rPr lang="nl-NL" dirty="0"/>
              <a:t> bij patiënten met symptomatische patellofemorale artrose bij onvoldoende effectiviteit van andere conservatieve behandelopties, en ernstige klachten (pijn en functieverlies).</a:t>
            </a:r>
          </a:p>
          <a:p>
            <a:r>
              <a:rPr lang="nl-NL" dirty="0"/>
              <a:t>Gebruik geen wigvormige inlegzool voor de behandeling van mediale tibiofemorale artrose. </a:t>
            </a:r>
          </a:p>
        </p:txBody>
      </p:sp>
      <p:sp>
        <p:nvSpPr>
          <p:cNvPr id="5" name="Tekstvak 4">
            <a:extLst>
              <a:ext uri="{FF2B5EF4-FFF2-40B4-BE49-F238E27FC236}">
                <a16:creationId xmlns:a16="http://schemas.microsoft.com/office/drawing/2014/main" id="{2BB4C54C-E154-4310-8387-5543C4A2B0E3}"/>
              </a:ext>
            </a:extLst>
          </p:cNvPr>
          <p:cNvSpPr txBox="1"/>
          <p:nvPr/>
        </p:nvSpPr>
        <p:spPr>
          <a:xfrm>
            <a:off x="360001" y="998418"/>
            <a:ext cx="7640999" cy="523220"/>
          </a:xfrm>
          <a:prstGeom prst="rect">
            <a:avLst/>
          </a:prstGeom>
          <a:noFill/>
        </p:spPr>
        <p:txBody>
          <a:bodyPr wrap="square" rtlCol="0">
            <a:spAutoFit/>
          </a:bodyPr>
          <a:lstStyle/>
          <a:p>
            <a:r>
              <a:rPr lang="nl-NL" sz="2800" b="1" dirty="0"/>
              <a:t>Braces en ortheses</a:t>
            </a:r>
          </a:p>
        </p:txBody>
      </p:sp>
    </p:spTree>
    <p:extLst>
      <p:ext uri="{BB962C8B-B14F-4D97-AF65-F5344CB8AC3E}">
        <p14:creationId xmlns:p14="http://schemas.microsoft.com/office/powerpoint/2010/main" val="202166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2</a:t>
            </a:fld>
            <a:endParaRPr lang="nl-NL" dirty="0"/>
          </a:p>
        </p:txBody>
      </p:sp>
      <p:sp>
        <p:nvSpPr>
          <p:cNvPr id="3" name="Tijdelijke aanduiding voor tekst 2"/>
          <p:cNvSpPr>
            <a:spLocks noGrp="1"/>
          </p:cNvSpPr>
          <p:nvPr>
            <p:ph type="body" sz="quarter" idx="13"/>
          </p:nvPr>
        </p:nvSpPr>
        <p:spPr/>
        <p:txBody>
          <a:bodyPr/>
          <a:lstStyle/>
          <a:p>
            <a:pPr marL="285750" indent="-285750">
              <a:buFont typeface="Arial" panose="020B0604020202020204" pitchFamily="34" charset="0"/>
              <a:buChar char="•"/>
            </a:pPr>
            <a:r>
              <a:rPr lang="nl-NL" sz="2400" dirty="0"/>
              <a:t>Over de richtlijn</a:t>
            </a:r>
          </a:p>
          <a:p>
            <a:pPr marL="285750" indent="-285750">
              <a:buFont typeface="Arial" panose="020B0604020202020204" pitchFamily="34" charset="0"/>
              <a:buChar char="•"/>
            </a:pPr>
            <a:r>
              <a:rPr lang="nl-NL" sz="2400" dirty="0"/>
              <a:t>Achtergrond</a:t>
            </a:r>
          </a:p>
          <a:p>
            <a:pPr marL="285750" indent="-285750">
              <a:buFont typeface="Arial" panose="020B0604020202020204" pitchFamily="34" charset="0"/>
              <a:buChar char="•"/>
            </a:pPr>
            <a:r>
              <a:rPr lang="nl-NL" sz="2400" dirty="0"/>
              <a:t>Afbakening</a:t>
            </a:r>
          </a:p>
          <a:p>
            <a:pPr marL="285750" indent="-285750">
              <a:buFont typeface="Arial" panose="020B0604020202020204" pitchFamily="34" charset="0"/>
              <a:buChar char="•"/>
            </a:pPr>
            <a:r>
              <a:rPr lang="nl-NL" sz="2400" dirty="0"/>
              <a:t>Belangrijkste aanbevelingen per module</a:t>
            </a:r>
          </a:p>
          <a:p>
            <a:pPr marL="285750" indent="-285750">
              <a:buFont typeface="Arial" panose="020B0604020202020204" pitchFamily="34" charset="0"/>
              <a:buChar char="•"/>
            </a:pPr>
            <a:r>
              <a:rPr lang="nl-NL" sz="2400" dirty="0"/>
              <a:t>Implementatie</a:t>
            </a:r>
          </a:p>
        </p:txBody>
      </p:sp>
    </p:spTree>
    <p:extLst>
      <p:ext uri="{BB962C8B-B14F-4D97-AF65-F5344CB8AC3E}">
        <p14:creationId xmlns:p14="http://schemas.microsoft.com/office/powerpoint/2010/main" val="1764867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20</a:t>
            </a:fld>
            <a:endParaRPr lang="nl-NL"/>
          </a:p>
        </p:txBody>
      </p:sp>
      <p:sp>
        <p:nvSpPr>
          <p:cNvPr id="3" name="Tijdelijke aanduiding voor tekst 2"/>
          <p:cNvSpPr>
            <a:spLocks noGrp="1"/>
          </p:cNvSpPr>
          <p:nvPr>
            <p:ph type="body" sz="quarter" idx="13"/>
          </p:nvPr>
        </p:nvSpPr>
        <p:spPr>
          <a:xfrm>
            <a:off x="1759352" y="504728"/>
            <a:ext cx="6954342" cy="315269"/>
          </a:xfrm>
        </p:spPr>
        <p:txBody>
          <a:bodyPr/>
          <a:lstStyle/>
          <a:p>
            <a:r>
              <a:rPr lang="nl-NL" dirty="0"/>
              <a:t>Module Beleid bij specifieke subgroepen</a:t>
            </a:r>
          </a:p>
        </p:txBody>
      </p:sp>
      <p:sp>
        <p:nvSpPr>
          <p:cNvPr id="4" name="Tijdelijke aanduiding voor tekst 3"/>
          <p:cNvSpPr>
            <a:spLocks noGrp="1"/>
          </p:cNvSpPr>
          <p:nvPr>
            <p:ph type="body" sz="quarter" idx="15"/>
          </p:nvPr>
        </p:nvSpPr>
        <p:spPr>
          <a:xfrm>
            <a:off x="360001" y="1765301"/>
            <a:ext cx="8353788" cy="4620385"/>
          </a:xfrm>
        </p:spPr>
        <p:txBody>
          <a:bodyPr/>
          <a:lstStyle/>
          <a:p>
            <a:r>
              <a:rPr lang="nl-NL" b="1" dirty="0"/>
              <a:t>Stem samen met de patiënt en eventuele mantelzorger de behandeling van symptomatische artrose aan heup en/of knie af op de aanwezige kwetsbaarheid (</a:t>
            </a:r>
            <a:r>
              <a:rPr lang="nl-NL" b="1" dirty="0" err="1"/>
              <a:t>frailty</a:t>
            </a:r>
            <a:r>
              <a:rPr lang="nl-NL" b="1" dirty="0"/>
              <a:t>).</a:t>
            </a:r>
          </a:p>
          <a:p>
            <a:r>
              <a:rPr lang="nl-NL" dirty="0"/>
              <a:t>Let hierbij op de volgende aspecten:</a:t>
            </a:r>
          </a:p>
          <a:p>
            <a:r>
              <a:rPr lang="nl-NL" dirty="0"/>
              <a:t>Bij een indicatie voor gesuperviseerde oefentherapie: bied op maat gesneden oefentherapie aan onder begeleiding van een fysiotherapeut of oefentherapeut met ervaring in de behandeling van patiënten met een complexe zorgvraag (kwetsbare ouderen).</a:t>
            </a:r>
          </a:p>
          <a:p>
            <a:r>
              <a:rPr lang="nl-NL" sz="1600" dirty="0"/>
              <a:t>Oefentherapie dient afgestemd te zijn op de individuele patiënt, rekening houdend met de aanwezige kwetsbaarheid, en tot stand te komen in overleg met de relevante medebehandelaars (zoals huisarts, specialist ouderengeneeskunde, geriater en revalidatiearts).</a:t>
            </a:r>
          </a:p>
          <a:p>
            <a:r>
              <a:rPr lang="nl-NL" sz="1600" dirty="0"/>
              <a:t>Doel van de op maat gesneden oefentherapie is om risico’s van oefentherapie uit te sluiten en het huidig niveau van mobiliteit en zelfredzaamheid tenminste te behouden: kracht- en balans-training gericht op het functioneren.</a:t>
            </a:r>
          </a:p>
          <a:p>
            <a:r>
              <a:rPr lang="nl-NL" sz="1600" dirty="0"/>
              <a:t>Betrek de mantelzorg bij de oefentherapie, zeker bij patiënten met beperkte motivatie of beperkte leerbaarheid.</a:t>
            </a:r>
          </a:p>
          <a:p>
            <a:endParaRPr lang="nl-NL" dirty="0"/>
          </a:p>
        </p:txBody>
      </p:sp>
      <p:sp>
        <p:nvSpPr>
          <p:cNvPr id="6" name="Tekstvak 5">
            <a:extLst>
              <a:ext uri="{FF2B5EF4-FFF2-40B4-BE49-F238E27FC236}">
                <a16:creationId xmlns:a16="http://schemas.microsoft.com/office/drawing/2014/main" id="{A83F7B71-AA89-4C4E-A506-43D527B7AFCD}"/>
              </a:ext>
            </a:extLst>
          </p:cNvPr>
          <p:cNvSpPr txBox="1"/>
          <p:nvPr/>
        </p:nvSpPr>
        <p:spPr>
          <a:xfrm>
            <a:off x="360001" y="998418"/>
            <a:ext cx="7640999" cy="523220"/>
          </a:xfrm>
          <a:prstGeom prst="rect">
            <a:avLst/>
          </a:prstGeom>
          <a:noFill/>
        </p:spPr>
        <p:txBody>
          <a:bodyPr wrap="square" rtlCol="0">
            <a:spAutoFit/>
          </a:bodyPr>
          <a:lstStyle/>
          <a:p>
            <a:r>
              <a:rPr lang="nl-NL" sz="2800" b="1" dirty="0"/>
              <a:t>Subgroepen: o.a. kwetsbare ouderen</a:t>
            </a:r>
          </a:p>
        </p:txBody>
      </p:sp>
    </p:spTree>
    <p:extLst>
      <p:ext uri="{BB962C8B-B14F-4D97-AF65-F5344CB8AC3E}">
        <p14:creationId xmlns:p14="http://schemas.microsoft.com/office/powerpoint/2010/main" val="2415787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21</a:t>
            </a:fld>
            <a:endParaRPr lang="nl-NL"/>
          </a:p>
        </p:txBody>
      </p:sp>
      <p:sp>
        <p:nvSpPr>
          <p:cNvPr id="3" name="Tijdelijke aanduiding voor tekst 2"/>
          <p:cNvSpPr>
            <a:spLocks noGrp="1"/>
          </p:cNvSpPr>
          <p:nvPr>
            <p:ph type="body" sz="quarter" idx="13"/>
          </p:nvPr>
        </p:nvSpPr>
        <p:spPr/>
        <p:txBody>
          <a:bodyPr/>
          <a:lstStyle/>
          <a:p>
            <a:r>
              <a:rPr lang="nl-NL" dirty="0"/>
              <a:t>Module Geïntegreerd beleid – </a:t>
            </a:r>
            <a:r>
              <a:rPr lang="nl-NL" dirty="0" err="1"/>
              <a:t>Stepped</a:t>
            </a:r>
            <a:r>
              <a:rPr lang="nl-NL" dirty="0"/>
              <a:t> Care</a:t>
            </a:r>
          </a:p>
        </p:txBody>
      </p:sp>
      <p:sp>
        <p:nvSpPr>
          <p:cNvPr id="4" name="Tijdelijke aanduiding voor tekst 3"/>
          <p:cNvSpPr>
            <a:spLocks noGrp="1"/>
          </p:cNvSpPr>
          <p:nvPr>
            <p:ph type="body" sz="quarter" idx="15"/>
          </p:nvPr>
        </p:nvSpPr>
        <p:spPr>
          <a:xfrm>
            <a:off x="360001" y="1521638"/>
            <a:ext cx="8353788" cy="4864048"/>
          </a:xfrm>
        </p:spPr>
        <p:txBody>
          <a:bodyPr/>
          <a:lstStyle/>
          <a:p>
            <a:r>
              <a:rPr lang="nl-NL" b="1" dirty="0"/>
              <a:t>Bepaal de behandeling van volwassenen met artrose aan heup of knie in samenspraak met de patiënt en volg daarbij de principes van de </a:t>
            </a:r>
            <a:r>
              <a:rPr lang="nl-NL" b="1" dirty="0" err="1"/>
              <a:t>stepped</a:t>
            </a:r>
            <a:r>
              <a:rPr lang="nl-NL" b="1" dirty="0"/>
              <a:t>-care:</a:t>
            </a:r>
          </a:p>
          <a:p>
            <a:r>
              <a:rPr lang="nl-NL" dirty="0"/>
              <a:t>Licht de patiënt goed voor en stimuleer zelfmanagement door het verstrekken van educatie en leefstijladviezen, en geef de patiënt adequate follow-up en (positieve) feedback.</a:t>
            </a:r>
          </a:p>
          <a:p>
            <a:r>
              <a:rPr lang="nl-NL" dirty="0"/>
              <a:t>Start eerst de conservatieve behandelopties (educatie, leefstijladvies, reguliere pijnmedicatie, oefentherapie) en zet deze waar mogelijk in, in optimale volgorde:</a:t>
            </a:r>
          </a:p>
          <a:p>
            <a:pPr marL="742950" lvl="1" indent="-285750">
              <a:buFont typeface="Arial" panose="020B0604020202020204" pitchFamily="34" charset="0"/>
              <a:buChar char="•"/>
            </a:pPr>
            <a:r>
              <a:rPr lang="nl-NL" sz="1800" dirty="0"/>
              <a:t>te beginnen met de behandelingen die voor de patiënt goed toegankelijk zijn, met een hoge mate van eigen regie, en waarbij de belasting voor de patiënt en het risico op bijwerkingen gering zijn;</a:t>
            </a:r>
          </a:p>
          <a:p>
            <a:pPr marL="742950" lvl="1" indent="-285750">
              <a:buFont typeface="Arial" panose="020B0604020202020204" pitchFamily="34" charset="0"/>
              <a:buChar char="•"/>
            </a:pPr>
            <a:r>
              <a:rPr lang="nl-NL" sz="1800" dirty="0"/>
              <a:t>voordat wordt overgegaan op complexere, duurdere en meer belastende behandelingen met een hoger risico op bijwerkingen of complicaties; en</a:t>
            </a:r>
          </a:p>
          <a:p>
            <a:pPr marL="742950" lvl="1" indent="-285750">
              <a:buFont typeface="Arial" panose="020B0604020202020204" pitchFamily="34" charset="0"/>
              <a:buChar char="•"/>
            </a:pPr>
            <a:r>
              <a:rPr lang="nl-NL" sz="1800" dirty="0"/>
              <a:t>uiteindelijk (verwijzing voor) een chirurgische interventie</a:t>
            </a:r>
            <a:r>
              <a:rPr lang="nl-NL" dirty="0"/>
              <a:t>.</a:t>
            </a:r>
          </a:p>
        </p:txBody>
      </p:sp>
      <p:sp>
        <p:nvSpPr>
          <p:cNvPr id="5" name="Tekstvak 4">
            <a:extLst>
              <a:ext uri="{FF2B5EF4-FFF2-40B4-BE49-F238E27FC236}">
                <a16:creationId xmlns:a16="http://schemas.microsoft.com/office/drawing/2014/main" id="{F45C478E-B4BA-4B99-80FA-654F2CA82B42}"/>
              </a:ext>
            </a:extLst>
          </p:cNvPr>
          <p:cNvSpPr txBox="1"/>
          <p:nvPr/>
        </p:nvSpPr>
        <p:spPr>
          <a:xfrm>
            <a:off x="360001" y="998418"/>
            <a:ext cx="7640999" cy="523220"/>
          </a:xfrm>
          <a:prstGeom prst="rect">
            <a:avLst/>
          </a:prstGeom>
          <a:noFill/>
        </p:spPr>
        <p:txBody>
          <a:bodyPr wrap="square" rtlCol="0">
            <a:spAutoFit/>
          </a:bodyPr>
          <a:lstStyle/>
          <a:p>
            <a:r>
              <a:rPr lang="nl-NL" sz="2800" b="1" dirty="0" err="1"/>
              <a:t>Stepped</a:t>
            </a:r>
            <a:r>
              <a:rPr lang="nl-NL" sz="2800" b="1" dirty="0"/>
              <a:t>-care</a:t>
            </a:r>
          </a:p>
        </p:txBody>
      </p:sp>
    </p:spTree>
    <p:extLst>
      <p:ext uri="{BB962C8B-B14F-4D97-AF65-F5344CB8AC3E}">
        <p14:creationId xmlns:p14="http://schemas.microsoft.com/office/powerpoint/2010/main" val="3854619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22</a:t>
            </a:fld>
            <a:endParaRPr lang="nl-NL"/>
          </a:p>
        </p:txBody>
      </p:sp>
      <p:sp>
        <p:nvSpPr>
          <p:cNvPr id="3" name="Tijdelijke aanduiding voor tekst 2"/>
          <p:cNvSpPr>
            <a:spLocks noGrp="1"/>
          </p:cNvSpPr>
          <p:nvPr>
            <p:ph type="body" sz="quarter" idx="13"/>
          </p:nvPr>
        </p:nvSpPr>
        <p:spPr/>
        <p:txBody>
          <a:bodyPr/>
          <a:lstStyle/>
          <a:p>
            <a:r>
              <a:rPr lang="nl-NL" dirty="0"/>
              <a:t>Module Geïntegreerd beleid – </a:t>
            </a:r>
            <a:r>
              <a:rPr lang="nl-NL" dirty="0" err="1"/>
              <a:t>Stepped</a:t>
            </a:r>
            <a:r>
              <a:rPr lang="nl-NL" dirty="0"/>
              <a:t> Care</a:t>
            </a:r>
          </a:p>
        </p:txBody>
      </p:sp>
      <p:sp>
        <p:nvSpPr>
          <p:cNvPr id="4" name="Tijdelijke aanduiding voor tekst 3"/>
          <p:cNvSpPr>
            <a:spLocks noGrp="1"/>
          </p:cNvSpPr>
          <p:nvPr>
            <p:ph type="body" sz="quarter" idx="15"/>
          </p:nvPr>
        </p:nvSpPr>
        <p:spPr>
          <a:xfrm>
            <a:off x="360001" y="1521638"/>
            <a:ext cx="8353788" cy="4864048"/>
          </a:xfrm>
        </p:spPr>
        <p:txBody>
          <a:bodyPr/>
          <a:lstStyle/>
          <a:p>
            <a:endParaRPr lang="nl-NL" u="sng" dirty="0"/>
          </a:p>
          <a:p>
            <a:r>
              <a:rPr lang="nl-NL" u="sng" dirty="0"/>
              <a:t>Lever zorg op maat</a:t>
            </a:r>
            <a:r>
              <a:rPr lang="nl-NL" dirty="0"/>
              <a:t>: overweeg af te wijken van een strikte </a:t>
            </a:r>
            <a:r>
              <a:rPr lang="nl-NL" dirty="0" err="1"/>
              <a:t>stepped</a:t>
            </a:r>
            <a:r>
              <a:rPr lang="nl-NL" dirty="0"/>
              <a:t>-care benadering op basis van individuele patiëntkarakteristieken of behoeften van de patiënt, en een gezamenlijke inschatting van de haalbaarheid van de behandelopties.</a:t>
            </a:r>
          </a:p>
        </p:txBody>
      </p:sp>
      <p:sp>
        <p:nvSpPr>
          <p:cNvPr id="5" name="Tekstvak 4">
            <a:extLst>
              <a:ext uri="{FF2B5EF4-FFF2-40B4-BE49-F238E27FC236}">
                <a16:creationId xmlns:a16="http://schemas.microsoft.com/office/drawing/2014/main" id="{F45C478E-B4BA-4B99-80FA-654F2CA82B42}"/>
              </a:ext>
            </a:extLst>
          </p:cNvPr>
          <p:cNvSpPr txBox="1"/>
          <p:nvPr/>
        </p:nvSpPr>
        <p:spPr>
          <a:xfrm>
            <a:off x="360001" y="998418"/>
            <a:ext cx="7640999" cy="523220"/>
          </a:xfrm>
          <a:prstGeom prst="rect">
            <a:avLst/>
          </a:prstGeom>
          <a:noFill/>
        </p:spPr>
        <p:txBody>
          <a:bodyPr wrap="square" rtlCol="0">
            <a:spAutoFit/>
          </a:bodyPr>
          <a:lstStyle/>
          <a:p>
            <a:r>
              <a:rPr lang="nl-NL" sz="2800" b="1" dirty="0" err="1"/>
              <a:t>Stepped</a:t>
            </a:r>
            <a:r>
              <a:rPr lang="nl-NL" sz="2800" b="1" dirty="0"/>
              <a:t>-care</a:t>
            </a:r>
          </a:p>
        </p:txBody>
      </p:sp>
    </p:spTree>
    <p:extLst>
      <p:ext uri="{BB962C8B-B14F-4D97-AF65-F5344CB8AC3E}">
        <p14:creationId xmlns:p14="http://schemas.microsoft.com/office/powerpoint/2010/main" val="2323789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23</a:t>
            </a:fld>
            <a:endParaRPr lang="nl-NL"/>
          </a:p>
        </p:txBody>
      </p:sp>
      <p:sp>
        <p:nvSpPr>
          <p:cNvPr id="3" name="Tijdelijke aanduiding voor tekst 2"/>
          <p:cNvSpPr>
            <a:spLocks noGrp="1"/>
          </p:cNvSpPr>
          <p:nvPr>
            <p:ph type="body" sz="quarter" idx="13"/>
          </p:nvPr>
        </p:nvSpPr>
        <p:spPr/>
        <p:txBody>
          <a:bodyPr/>
          <a:lstStyle/>
          <a:p>
            <a:r>
              <a:rPr lang="nl-NL" dirty="0"/>
              <a:t>Module Geïntegreerd beleid – Verwijscriteria</a:t>
            </a:r>
          </a:p>
        </p:txBody>
      </p:sp>
      <p:sp>
        <p:nvSpPr>
          <p:cNvPr id="4" name="Tijdelijke aanduiding voor tekst 3"/>
          <p:cNvSpPr>
            <a:spLocks noGrp="1"/>
          </p:cNvSpPr>
          <p:nvPr>
            <p:ph type="body" sz="quarter" idx="15"/>
          </p:nvPr>
        </p:nvSpPr>
        <p:spPr>
          <a:xfrm>
            <a:off x="360001" y="1727200"/>
            <a:ext cx="8353788" cy="4658486"/>
          </a:xfrm>
        </p:spPr>
        <p:txBody>
          <a:bodyPr/>
          <a:lstStyle/>
          <a:p>
            <a:r>
              <a:rPr lang="nl-NL" b="1" dirty="0"/>
              <a:t>Verwijs van huisarts naar orthopeed:</a:t>
            </a:r>
            <a:endParaRPr lang="nl-NL" dirty="0"/>
          </a:p>
          <a:p>
            <a:pPr lvl="0"/>
            <a:r>
              <a:rPr lang="nl-NL" dirty="0"/>
              <a:t>bij onzekerheid over de klinische diagnose artrose en/of de in te stellen behandeling (eventueel na overleg met kaderhuisarts bewegingsapparaat of een anderhalve </a:t>
            </a:r>
            <a:r>
              <a:rPr lang="nl-NL" dirty="0" err="1"/>
              <a:t>lijnszorgverlener</a:t>
            </a:r>
            <a:r>
              <a:rPr lang="nl-NL" dirty="0"/>
              <a:t>);</a:t>
            </a:r>
          </a:p>
          <a:p>
            <a:pPr lvl="0"/>
            <a:r>
              <a:rPr lang="nl-NL" dirty="0"/>
              <a:t>bij onvoldoende resultaat van de conservatieve behandeling (educatie, leefstijladvies, reguliere pijnmedicatie, oefentherapie)* en een (</a:t>
            </a:r>
            <a:r>
              <a:rPr lang="nl-NL" dirty="0" err="1"/>
              <a:t>waarschijnlijkheids</a:t>
            </a:r>
            <a:r>
              <a:rPr lang="nl-NL" dirty="0"/>
              <a:t>)indicatie voor gewrichtsvervanging;</a:t>
            </a:r>
          </a:p>
          <a:p>
            <a:pPr lvl="0"/>
            <a:r>
              <a:rPr lang="nl-NL" dirty="0"/>
              <a:t>op verzoek van de patiënt bijvoorbeeld als huisarts en patiënt van mening verschillen over de juiste behandeling.</a:t>
            </a:r>
          </a:p>
          <a:p>
            <a:r>
              <a:rPr lang="nl-NL" dirty="0"/>
              <a:t> </a:t>
            </a:r>
          </a:p>
          <a:p>
            <a:r>
              <a:rPr lang="nl-NL" dirty="0"/>
              <a:t>*evalueer het resultaat van educatie, leefstijladvies en oefentherapie na drie maanden, en van pijnmedicatie na twee weken.</a:t>
            </a:r>
          </a:p>
        </p:txBody>
      </p:sp>
      <p:sp>
        <p:nvSpPr>
          <p:cNvPr id="6" name="Tekstvak 5">
            <a:extLst>
              <a:ext uri="{FF2B5EF4-FFF2-40B4-BE49-F238E27FC236}">
                <a16:creationId xmlns:a16="http://schemas.microsoft.com/office/drawing/2014/main" id="{E9A55843-26C5-4B57-8D78-2AC976B5F375}"/>
              </a:ext>
            </a:extLst>
          </p:cNvPr>
          <p:cNvSpPr txBox="1"/>
          <p:nvPr/>
        </p:nvSpPr>
        <p:spPr>
          <a:xfrm>
            <a:off x="360001" y="998418"/>
            <a:ext cx="7640999" cy="523220"/>
          </a:xfrm>
          <a:prstGeom prst="rect">
            <a:avLst/>
          </a:prstGeom>
          <a:noFill/>
        </p:spPr>
        <p:txBody>
          <a:bodyPr wrap="square" rtlCol="0">
            <a:spAutoFit/>
          </a:bodyPr>
          <a:lstStyle/>
          <a:p>
            <a:r>
              <a:rPr lang="nl-NL" sz="2800" b="1" dirty="0"/>
              <a:t>Verwijzing</a:t>
            </a:r>
          </a:p>
        </p:txBody>
      </p:sp>
    </p:spTree>
    <p:extLst>
      <p:ext uri="{BB962C8B-B14F-4D97-AF65-F5344CB8AC3E}">
        <p14:creationId xmlns:p14="http://schemas.microsoft.com/office/powerpoint/2010/main" val="1330036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24</a:t>
            </a:fld>
            <a:endParaRPr lang="nl-NL"/>
          </a:p>
        </p:txBody>
      </p:sp>
      <p:sp>
        <p:nvSpPr>
          <p:cNvPr id="3" name="Tijdelijke aanduiding voor tekst 2"/>
          <p:cNvSpPr>
            <a:spLocks noGrp="1"/>
          </p:cNvSpPr>
          <p:nvPr>
            <p:ph type="body" sz="quarter" idx="13"/>
          </p:nvPr>
        </p:nvSpPr>
        <p:spPr/>
        <p:txBody>
          <a:bodyPr/>
          <a:lstStyle/>
          <a:p>
            <a:r>
              <a:rPr lang="nl-NL" dirty="0"/>
              <a:t>Implementatie</a:t>
            </a:r>
          </a:p>
        </p:txBody>
      </p:sp>
      <p:sp>
        <p:nvSpPr>
          <p:cNvPr id="5" name="Tijdelijke aanduiding voor tekst 4"/>
          <p:cNvSpPr>
            <a:spLocks noGrp="1"/>
          </p:cNvSpPr>
          <p:nvPr>
            <p:ph type="body" sz="quarter" idx="15"/>
          </p:nvPr>
        </p:nvSpPr>
        <p:spPr/>
        <p:txBody>
          <a:bodyPr/>
          <a:lstStyle/>
          <a:p>
            <a:pPr marL="174625">
              <a:spcAft>
                <a:spcPts val="1800"/>
              </a:spcAft>
              <a:defRPr/>
            </a:pPr>
            <a:r>
              <a:rPr lang="en-GB" dirty="0" err="1"/>
              <a:t>Indicatoren</a:t>
            </a:r>
            <a:r>
              <a:rPr lang="en-GB" dirty="0"/>
              <a:t> </a:t>
            </a:r>
            <a:r>
              <a:rPr lang="en-GB" dirty="0" err="1"/>
              <a:t>momenteel</a:t>
            </a:r>
            <a:r>
              <a:rPr lang="en-GB" dirty="0"/>
              <a:t> </a:t>
            </a:r>
            <a:r>
              <a:rPr lang="en-GB" dirty="0" err="1"/>
              <a:t>niet</a:t>
            </a:r>
            <a:r>
              <a:rPr lang="en-GB" dirty="0"/>
              <a:t> </a:t>
            </a:r>
            <a:r>
              <a:rPr lang="en-GB" dirty="0" err="1"/>
              <a:t>haalbaar</a:t>
            </a:r>
            <a:r>
              <a:rPr lang="en-GB" dirty="0"/>
              <a:t>: </a:t>
            </a:r>
            <a:r>
              <a:rPr lang="en-GB" dirty="0" err="1"/>
              <a:t>relevante</a:t>
            </a:r>
            <a:r>
              <a:rPr lang="en-GB" dirty="0"/>
              <a:t> </a:t>
            </a:r>
            <a:r>
              <a:rPr lang="en-GB" dirty="0" err="1"/>
              <a:t>indicatoren</a:t>
            </a:r>
            <a:r>
              <a:rPr lang="en-GB" dirty="0"/>
              <a:t> </a:t>
            </a:r>
            <a:r>
              <a:rPr lang="en-GB" dirty="0" err="1"/>
              <a:t>zijn</a:t>
            </a:r>
            <a:r>
              <a:rPr lang="en-GB" dirty="0"/>
              <a:t> </a:t>
            </a:r>
            <a:r>
              <a:rPr lang="en-GB" dirty="0" err="1"/>
              <a:t>niet</a:t>
            </a:r>
            <a:r>
              <a:rPr lang="en-GB" dirty="0"/>
              <a:t> </a:t>
            </a:r>
            <a:r>
              <a:rPr lang="en-GB" dirty="0" err="1"/>
              <a:t>goed</a:t>
            </a:r>
            <a:r>
              <a:rPr lang="en-GB" dirty="0"/>
              <a:t> </a:t>
            </a:r>
            <a:r>
              <a:rPr lang="en-GB" dirty="0" err="1"/>
              <a:t>meetbaar</a:t>
            </a:r>
            <a:r>
              <a:rPr lang="en-GB" dirty="0"/>
              <a:t> in de </a:t>
            </a:r>
            <a:r>
              <a:rPr lang="en-GB" dirty="0" err="1"/>
              <a:t>klinische</a:t>
            </a:r>
            <a:r>
              <a:rPr lang="en-GB" dirty="0"/>
              <a:t> </a:t>
            </a:r>
            <a:r>
              <a:rPr lang="en-GB" dirty="0" err="1"/>
              <a:t>praktijk</a:t>
            </a:r>
            <a:r>
              <a:rPr lang="en-GB" dirty="0"/>
              <a:t> </a:t>
            </a:r>
            <a:r>
              <a:rPr lang="en-GB" dirty="0" err="1"/>
              <a:t>vanwege</a:t>
            </a:r>
            <a:r>
              <a:rPr lang="en-GB" dirty="0"/>
              <a:t> </a:t>
            </a:r>
            <a:r>
              <a:rPr lang="en-GB" dirty="0" err="1"/>
              <a:t>onvoldoende</a:t>
            </a:r>
            <a:r>
              <a:rPr lang="en-GB" dirty="0"/>
              <a:t> </a:t>
            </a:r>
            <a:r>
              <a:rPr lang="en-GB" dirty="0" err="1"/>
              <a:t>informatie</a:t>
            </a:r>
            <a:r>
              <a:rPr lang="en-GB" dirty="0"/>
              <a:t> over </a:t>
            </a:r>
            <a:r>
              <a:rPr lang="en-GB" dirty="0" err="1"/>
              <a:t>behandelbeslissingen</a:t>
            </a:r>
            <a:r>
              <a:rPr lang="en-GB" dirty="0"/>
              <a:t> in het </a:t>
            </a:r>
            <a:r>
              <a:rPr lang="nl-NL" dirty="0"/>
              <a:t>patiënten</a:t>
            </a:r>
            <a:r>
              <a:rPr lang="en-GB" dirty="0"/>
              <a:t>dossier.</a:t>
            </a:r>
          </a:p>
          <a:p>
            <a:pPr marL="544513" indent="-369888">
              <a:spcAft>
                <a:spcPts val="1800"/>
              </a:spcAft>
              <a:buFontTx/>
              <a:buChar char="•"/>
              <a:defRPr/>
            </a:pPr>
            <a:r>
              <a:rPr lang="nl-NL" dirty="0"/>
              <a:t>methodes nodig om het conservatieve zorgtraject (</a:t>
            </a:r>
            <a:r>
              <a:rPr lang="nl-NL" dirty="0" err="1"/>
              <a:t>stepped</a:t>
            </a:r>
            <a:r>
              <a:rPr lang="nl-NL" dirty="0"/>
              <a:t>-care) goed en efficiënt in het EPD vast te leggen zoals de (JIGSAW-E) e-template (link: </a:t>
            </a:r>
            <a:r>
              <a:rPr lang="nl-NL" dirty="0">
                <a:hlinkClick r:id="rId3"/>
              </a:rPr>
              <a:t>https://www.eithealth.eu/jigsaw-e</a:t>
            </a:r>
            <a:r>
              <a:rPr lang="nl-NL" dirty="0"/>
              <a:t>).</a:t>
            </a:r>
          </a:p>
          <a:p>
            <a:pPr marL="544513" indent="-369888">
              <a:spcAft>
                <a:spcPts val="1800"/>
              </a:spcAft>
              <a:buFontTx/>
              <a:buChar char="•"/>
              <a:defRPr/>
            </a:pPr>
            <a:r>
              <a:rPr lang="nl-NL" dirty="0"/>
              <a:t>belangrijk om Landelijke Transmurale Afspraken (LTA) vast te leggen met een brede werkgroep waarin alle stakeholders vertegenwoordigd zijn.</a:t>
            </a:r>
            <a:endParaRPr lang="en-GB" dirty="0"/>
          </a:p>
          <a:p>
            <a:endParaRPr lang="nl-NL" dirty="0"/>
          </a:p>
        </p:txBody>
      </p:sp>
      <p:sp>
        <p:nvSpPr>
          <p:cNvPr id="7" name="Tijdelijke aanduiding voor tekst 6">
            <a:extLst>
              <a:ext uri="{FF2B5EF4-FFF2-40B4-BE49-F238E27FC236}">
                <a16:creationId xmlns:a16="http://schemas.microsoft.com/office/drawing/2014/main" id="{71D6A0DC-0B67-420F-BBB8-8334293F6D43}"/>
              </a:ext>
            </a:extLst>
          </p:cNvPr>
          <p:cNvSpPr>
            <a:spLocks noGrp="1"/>
          </p:cNvSpPr>
          <p:nvPr>
            <p:ph type="body" sz="quarter" idx="14"/>
          </p:nvPr>
        </p:nvSpPr>
        <p:spPr/>
        <p:txBody>
          <a:bodyPr/>
          <a:lstStyle/>
          <a:p>
            <a:r>
              <a:rPr lang="nl-NL" dirty="0"/>
              <a:t>Bevorderen van implementatie</a:t>
            </a:r>
          </a:p>
        </p:txBody>
      </p:sp>
    </p:spTree>
    <p:extLst>
      <p:ext uri="{BB962C8B-B14F-4D97-AF65-F5344CB8AC3E}">
        <p14:creationId xmlns:p14="http://schemas.microsoft.com/office/powerpoint/2010/main" val="4129902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25</a:t>
            </a:fld>
            <a:endParaRPr lang="nl-NL"/>
          </a:p>
        </p:txBody>
      </p:sp>
      <p:sp>
        <p:nvSpPr>
          <p:cNvPr id="3" name="Tijdelijke aanduiding voor tekst 2"/>
          <p:cNvSpPr>
            <a:spLocks noGrp="1"/>
          </p:cNvSpPr>
          <p:nvPr>
            <p:ph type="body" sz="quarter" idx="13"/>
          </p:nvPr>
        </p:nvSpPr>
        <p:spPr/>
        <p:txBody>
          <a:bodyPr/>
          <a:lstStyle/>
          <a:p>
            <a:r>
              <a:rPr lang="nl-NL" dirty="0"/>
              <a:t>Richtlijn Artrose heup knie – conservatieve behandeling </a:t>
            </a:r>
          </a:p>
          <a:p>
            <a:endParaRPr lang="nl-NL" dirty="0"/>
          </a:p>
        </p:txBody>
      </p:sp>
      <p:sp>
        <p:nvSpPr>
          <p:cNvPr id="4" name="Tijdelijke aanduiding voor tekst 3"/>
          <p:cNvSpPr>
            <a:spLocks noGrp="1"/>
          </p:cNvSpPr>
          <p:nvPr>
            <p:ph type="body" sz="quarter" idx="14"/>
          </p:nvPr>
        </p:nvSpPr>
        <p:spPr/>
        <p:txBody>
          <a:bodyPr/>
          <a:lstStyle/>
          <a:p>
            <a:r>
              <a:rPr lang="nl-NL" dirty="0"/>
              <a:t>Feedback</a:t>
            </a:r>
          </a:p>
        </p:txBody>
      </p:sp>
      <p:sp>
        <p:nvSpPr>
          <p:cNvPr id="5" name="Tijdelijke aanduiding voor tekst 4"/>
          <p:cNvSpPr>
            <a:spLocks noGrp="1"/>
          </p:cNvSpPr>
          <p:nvPr>
            <p:ph type="body" sz="quarter" idx="15"/>
          </p:nvPr>
        </p:nvSpPr>
        <p:spPr/>
        <p:txBody>
          <a:bodyPr/>
          <a:lstStyle/>
          <a:p>
            <a:pPr marL="342900" indent="-342900">
              <a:buFont typeface="Arial" panose="020B0604020202020204" pitchFamily="34" charset="0"/>
              <a:buChar char="•"/>
            </a:pPr>
            <a:r>
              <a:rPr lang="nl-NL" dirty="0"/>
              <a:t>Indien u commentaar heeft bij de richtlijn kunt u in de richtlijnendatabase.nl bij de modules commentaar geven en lezen. </a:t>
            </a:r>
          </a:p>
          <a:p>
            <a:pPr marL="342900" indent="-342900">
              <a:buFont typeface="Arial" panose="020B0604020202020204" pitchFamily="34" charset="0"/>
              <a:buChar char="•"/>
            </a:pPr>
            <a:r>
              <a:rPr lang="nl-NL" dirty="0"/>
              <a:t>Dit commentaar is alleen zichtbaar voor medisch specialisten met een account en wordt doorgegeven aan de verantwoordelijke wetenschappelijke verenigingen zodat er, indien nodig, snel gepaste actie kan worden ondernomen.</a:t>
            </a:r>
          </a:p>
        </p:txBody>
      </p:sp>
    </p:spTree>
    <p:extLst>
      <p:ext uri="{BB962C8B-B14F-4D97-AF65-F5344CB8AC3E}">
        <p14:creationId xmlns:p14="http://schemas.microsoft.com/office/powerpoint/2010/main" val="2841114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26</a:t>
            </a:fld>
            <a:endParaRPr lang="nl-NL" dirty="0"/>
          </a:p>
        </p:txBody>
      </p:sp>
    </p:spTree>
    <p:extLst>
      <p:ext uri="{BB962C8B-B14F-4D97-AF65-F5344CB8AC3E}">
        <p14:creationId xmlns:p14="http://schemas.microsoft.com/office/powerpoint/2010/main" val="608192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3</a:t>
            </a:fld>
            <a:endParaRPr lang="nl-NL"/>
          </a:p>
        </p:txBody>
      </p:sp>
      <p:sp>
        <p:nvSpPr>
          <p:cNvPr id="3" name="Tijdelijke aanduiding voor tekst 2"/>
          <p:cNvSpPr>
            <a:spLocks noGrp="1"/>
          </p:cNvSpPr>
          <p:nvPr>
            <p:ph type="body" sz="quarter" idx="13"/>
          </p:nvPr>
        </p:nvSpPr>
        <p:spPr/>
        <p:txBody>
          <a:bodyPr/>
          <a:lstStyle/>
          <a:p>
            <a:r>
              <a:rPr lang="nl-NL" dirty="0"/>
              <a:t>Richtlijn Artrose heup knie – conservatieve behandeling </a:t>
            </a:r>
          </a:p>
        </p:txBody>
      </p:sp>
      <p:sp>
        <p:nvSpPr>
          <p:cNvPr id="4" name="Tijdelijke aanduiding voor tekst 3"/>
          <p:cNvSpPr>
            <a:spLocks noGrp="1"/>
          </p:cNvSpPr>
          <p:nvPr>
            <p:ph type="body" sz="quarter" idx="14"/>
          </p:nvPr>
        </p:nvSpPr>
        <p:spPr/>
        <p:txBody>
          <a:bodyPr/>
          <a:lstStyle/>
          <a:p>
            <a:r>
              <a:rPr lang="nl-NL" dirty="0"/>
              <a:t>Over de richtlijn</a:t>
            </a:r>
          </a:p>
        </p:txBody>
      </p:sp>
      <p:sp>
        <p:nvSpPr>
          <p:cNvPr id="5" name="Tijdelijke aanduiding voor tekst 4"/>
          <p:cNvSpPr>
            <a:spLocks noGrp="1"/>
          </p:cNvSpPr>
          <p:nvPr>
            <p:ph type="body" sz="quarter" idx="15"/>
          </p:nvPr>
        </p:nvSpPr>
        <p:spPr/>
        <p:txBody>
          <a:bodyPr/>
          <a:lstStyle/>
          <a:p>
            <a:r>
              <a:rPr lang="nl-NL" b="1" dirty="0"/>
              <a:t>Initiatief</a:t>
            </a:r>
            <a:endParaRPr lang="nl-NL" dirty="0"/>
          </a:p>
          <a:p>
            <a:r>
              <a:rPr lang="nl-NL" dirty="0"/>
              <a:t>Nederlandse Orthopaedische Vereniging </a:t>
            </a:r>
          </a:p>
          <a:p>
            <a:r>
              <a:rPr lang="nl-NL" b="1" dirty="0"/>
              <a:t>In samenwerking met</a:t>
            </a:r>
            <a:endParaRPr lang="nl-NL" dirty="0"/>
          </a:p>
          <a:p>
            <a:r>
              <a:rPr lang="nl-NL" dirty="0"/>
              <a:t>Nederlandse Vereniging voor Radiologie, Nederlandse Vereniging van Reumatologie, Koninklijk Nederlands Genootschap voor Fysiotherapie, Nederlands Huisartsen Genootschap, Nederlandse Vereniging voor Klinische Geriatrie, Nederlandse Vereniging voor Anesthesiologie, Nederlandse Vereniging van </a:t>
            </a:r>
            <a:r>
              <a:rPr lang="nl-NL" dirty="0" err="1"/>
              <a:t>ZiekenhuisApothekers</a:t>
            </a:r>
            <a:r>
              <a:rPr lang="nl-NL" dirty="0"/>
              <a:t>, Koninklijke Nederlandse Maatschappij ter bevordering der </a:t>
            </a:r>
            <a:r>
              <a:rPr lang="nl-NL" dirty="0" err="1"/>
              <a:t>Pharmacie</a:t>
            </a:r>
            <a:r>
              <a:rPr lang="nl-NL" dirty="0"/>
              <a:t>, Nederlandse Vereniging voor Arbeids- en Bedrijfsgeneeskunde, Nederlandse Vereniging van Revalidatieartsen, Ergotherapie Nederland, Vereniging van Oefentherapeuten Cesar en Mensendieck, en Patiëntenfederatie Nederland.</a:t>
            </a:r>
          </a:p>
          <a:p>
            <a:r>
              <a:rPr lang="nl-NL" b="1" dirty="0"/>
              <a:t>Met ondersteuning van</a:t>
            </a:r>
            <a:endParaRPr lang="nl-NL" dirty="0"/>
          </a:p>
          <a:p>
            <a:r>
              <a:rPr lang="nl-NL" dirty="0"/>
              <a:t>Kennisinstituut van Medisch Specialisten</a:t>
            </a:r>
          </a:p>
          <a:p>
            <a:endParaRPr lang="nl-NL" dirty="0"/>
          </a:p>
        </p:txBody>
      </p:sp>
    </p:spTree>
    <p:extLst>
      <p:ext uri="{BB962C8B-B14F-4D97-AF65-F5344CB8AC3E}">
        <p14:creationId xmlns:p14="http://schemas.microsoft.com/office/powerpoint/2010/main" val="317369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4</a:t>
            </a:fld>
            <a:endParaRPr lang="nl-NL"/>
          </a:p>
        </p:txBody>
      </p:sp>
      <p:sp>
        <p:nvSpPr>
          <p:cNvPr id="3" name="Tijdelijke aanduiding voor tekst 2"/>
          <p:cNvSpPr>
            <a:spLocks noGrp="1"/>
          </p:cNvSpPr>
          <p:nvPr>
            <p:ph type="body" sz="quarter" idx="13"/>
          </p:nvPr>
        </p:nvSpPr>
        <p:spPr/>
        <p:txBody>
          <a:bodyPr/>
          <a:lstStyle/>
          <a:p>
            <a:r>
              <a:rPr lang="nl-NL" dirty="0"/>
              <a:t>Richtlijn Artrose heup knie – conservatieve behandeling </a:t>
            </a:r>
          </a:p>
        </p:txBody>
      </p:sp>
      <p:sp>
        <p:nvSpPr>
          <p:cNvPr id="4" name="Tijdelijke aanduiding voor tekst 3"/>
          <p:cNvSpPr>
            <a:spLocks noGrp="1"/>
          </p:cNvSpPr>
          <p:nvPr>
            <p:ph type="body" sz="quarter" idx="14"/>
          </p:nvPr>
        </p:nvSpPr>
        <p:spPr/>
        <p:txBody>
          <a:bodyPr/>
          <a:lstStyle/>
          <a:p>
            <a:r>
              <a:rPr lang="nl-NL" dirty="0"/>
              <a:t>Achtergrond</a:t>
            </a:r>
          </a:p>
        </p:txBody>
      </p:sp>
      <p:sp>
        <p:nvSpPr>
          <p:cNvPr id="5" name="Tijdelijke aanduiding voor tekst 4"/>
          <p:cNvSpPr>
            <a:spLocks noGrp="1"/>
          </p:cNvSpPr>
          <p:nvPr>
            <p:ph type="body" sz="quarter" idx="15"/>
          </p:nvPr>
        </p:nvSpPr>
        <p:spPr>
          <a:xfrm>
            <a:off x="360001" y="1800000"/>
            <a:ext cx="8353788" cy="4585686"/>
          </a:xfrm>
        </p:spPr>
        <p:txBody>
          <a:bodyPr/>
          <a:lstStyle/>
          <a:p>
            <a:r>
              <a:rPr lang="nl-NL" dirty="0"/>
              <a:t>Artrose is belangrijkste oorzaak van pijn van het steun- en bewegingsapparaat en invaliditeit in Europa en de USA.</a:t>
            </a:r>
          </a:p>
          <a:p>
            <a:r>
              <a:rPr lang="nl-NL" dirty="0"/>
              <a:t>Januari 2011: 1.189.000 mensen (444.000 mannen en 745.000 vrouwen) met artrose bekend bij de huisarts.</a:t>
            </a:r>
          </a:p>
          <a:p>
            <a:r>
              <a:rPr lang="nl-NL" dirty="0"/>
              <a:t>Kosten van de zorg: 1,1 miljard euro in 2011 (1,2% van totale kosten van gezondheidszorg NL); grootste deel (54%) besteed aan ziekenhuiszorg. </a:t>
            </a:r>
          </a:p>
          <a:p>
            <a:r>
              <a:rPr lang="nl-NL" dirty="0"/>
              <a:t>Naar verwachting (demografische ontwikkelingen) neemt absoluut aantal mensen met artrose in periode 2015-2040 met 41% toe.</a:t>
            </a:r>
          </a:p>
          <a:p>
            <a:r>
              <a:rPr lang="nl-NL" dirty="0"/>
              <a:t>Wanneer (ernstig) overgewicht stijgt (een belangrijke determinant van artrose) zal prevalentie van artrose nog sterker stijgen. </a:t>
            </a:r>
          </a:p>
        </p:txBody>
      </p:sp>
    </p:spTree>
    <p:extLst>
      <p:ext uri="{BB962C8B-B14F-4D97-AF65-F5344CB8AC3E}">
        <p14:creationId xmlns:p14="http://schemas.microsoft.com/office/powerpoint/2010/main" val="46762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5</a:t>
            </a:fld>
            <a:endParaRPr lang="nl-NL"/>
          </a:p>
        </p:txBody>
      </p:sp>
      <p:sp>
        <p:nvSpPr>
          <p:cNvPr id="3" name="Tijdelijke aanduiding voor tekst 2"/>
          <p:cNvSpPr>
            <a:spLocks noGrp="1"/>
          </p:cNvSpPr>
          <p:nvPr>
            <p:ph type="body" sz="quarter" idx="13"/>
          </p:nvPr>
        </p:nvSpPr>
        <p:spPr/>
        <p:txBody>
          <a:bodyPr/>
          <a:lstStyle/>
          <a:p>
            <a:r>
              <a:rPr lang="nl-NL" dirty="0"/>
              <a:t>Richtlijn Artrose heup knie – conservatieve behandeling </a:t>
            </a:r>
          </a:p>
        </p:txBody>
      </p:sp>
      <p:sp>
        <p:nvSpPr>
          <p:cNvPr id="4" name="Tijdelijke aanduiding voor tekst 3"/>
          <p:cNvSpPr>
            <a:spLocks noGrp="1"/>
          </p:cNvSpPr>
          <p:nvPr>
            <p:ph type="body" sz="quarter" idx="14"/>
          </p:nvPr>
        </p:nvSpPr>
        <p:spPr/>
        <p:txBody>
          <a:bodyPr/>
          <a:lstStyle/>
          <a:p>
            <a:r>
              <a:rPr lang="nl-NL" dirty="0"/>
              <a:t>Achtergrond</a:t>
            </a:r>
          </a:p>
        </p:txBody>
      </p:sp>
      <p:sp>
        <p:nvSpPr>
          <p:cNvPr id="5" name="Tijdelijke aanduiding voor tekst 4"/>
          <p:cNvSpPr>
            <a:spLocks noGrp="1"/>
          </p:cNvSpPr>
          <p:nvPr>
            <p:ph type="body" sz="quarter" idx="15"/>
          </p:nvPr>
        </p:nvSpPr>
        <p:spPr>
          <a:xfrm>
            <a:off x="360001" y="1800000"/>
            <a:ext cx="8353788" cy="3295202"/>
          </a:xfrm>
        </p:spPr>
        <p:txBody>
          <a:bodyPr/>
          <a:lstStyle/>
          <a:p>
            <a:r>
              <a:rPr lang="nl-NL" i="1" dirty="0"/>
              <a:t>Over het algemeen dienen chirurgische interventies pas te worden overwogen wanneer conservatieve maatregelen onvoldoende resultaat hebben. </a:t>
            </a:r>
          </a:p>
          <a:p>
            <a:r>
              <a:rPr lang="nl-NL" dirty="0"/>
              <a:t>In huidige zorgpraktijk is het gebruik van conservatieve behandelmogelijkheden variabel en suboptimaal (Hofstede 2015; Smink 2013). Dit geldt zowel voor de zorg in de eerste lijn als de tweede lijn. </a:t>
            </a:r>
          </a:p>
          <a:p>
            <a:r>
              <a:rPr lang="nl-NL" dirty="0"/>
              <a:t>Er is een praktische, stapsgewijze behandelstrategie nodig voor de conservatieve behandeling van heup- en knieartrose, voordat een chirurgische interventie wordt overwogen. </a:t>
            </a:r>
          </a:p>
          <a:p>
            <a:r>
              <a:rPr lang="nl-NL" dirty="0"/>
              <a:t>De richtlijn beoogt uniform beleid ten aanzien van de diagnostiek, verwijscriteria en behandeling van artrose. </a:t>
            </a:r>
          </a:p>
        </p:txBody>
      </p:sp>
      <p:sp>
        <p:nvSpPr>
          <p:cNvPr id="6" name="Rechthoek 5">
            <a:extLst>
              <a:ext uri="{FF2B5EF4-FFF2-40B4-BE49-F238E27FC236}">
                <a16:creationId xmlns:a16="http://schemas.microsoft.com/office/drawing/2014/main" id="{B01DF757-48E4-4F6C-913D-F94B4C4E020D}"/>
              </a:ext>
            </a:extLst>
          </p:cNvPr>
          <p:cNvSpPr/>
          <p:nvPr/>
        </p:nvSpPr>
        <p:spPr>
          <a:xfrm>
            <a:off x="395153" y="5130807"/>
            <a:ext cx="8353693" cy="1384995"/>
          </a:xfrm>
          <a:prstGeom prst="rect">
            <a:avLst/>
          </a:prstGeom>
        </p:spPr>
        <p:txBody>
          <a:bodyPr wrap="square">
            <a:spAutoFit/>
          </a:bodyPr>
          <a:lstStyle/>
          <a:p>
            <a:pPr marL="285750" indent="-285750">
              <a:buFont typeface="Arial" panose="020B0604020202020204" pitchFamily="34" charset="0"/>
              <a:buChar char="•"/>
            </a:pPr>
            <a:r>
              <a:rPr lang="nl-NL" sz="1400" dirty="0"/>
              <a:t>Hofstede SN, Vliet Vlieland TP, van den Ende CH, et al. </a:t>
            </a:r>
            <a:r>
              <a:rPr lang="nl-NL" sz="1400" dirty="0" err="1"/>
              <a:t>Variation</a:t>
            </a:r>
            <a:r>
              <a:rPr lang="nl-NL" sz="1400" dirty="0"/>
              <a:t> in </a:t>
            </a:r>
            <a:r>
              <a:rPr lang="nl-NL" sz="1400" dirty="0" err="1"/>
              <a:t>use</a:t>
            </a:r>
            <a:r>
              <a:rPr lang="nl-NL" sz="1400" dirty="0"/>
              <a:t> of non-</a:t>
            </a:r>
            <a:r>
              <a:rPr lang="nl-NL" sz="1400" dirty="0" err="1"/>
              <a:t>surgical</a:t>
            </a:r>
            <a:r>
              <a:rPr lang="nl-NL" sz="1400" dirty="0"/>
              <a:t> </a:t>
            </a:r>
            <a:r>
              <a:rPr lang="nl-NL" sz="1400" dirty="0" err="1"/>
              <a:t>treatments</a:t>
            </a:r>
            <a:r>
              <a:rPr lang="nl-NL" sz="1400" dirty="0"/>
              <a:t> </a:t>
            </a:r>
            <a:r>
              <a:rPr lang="nl-NL" sz="1400" dirty="0" err="1"/>
              <a:t>among</a:t>
            </a:r>
            <a:r>
              <a:rPr lang="nl-NL" sz="1400" dirty="0"/>
              <a:t> </a:t>
            </a:r>
            <a:r>
              <a:rPr lang="nl-NL" sz="1400" dirty="0" err="1"/>
              <a:t>osteoarthritis</a:t>
            </a:r>
            <a:r>
              <a:rPr lang="nl-NL" sz="1400" dirty="0"/>
              <a:t> </a:t>
            </a:r>
            <a:r>
              <a:rPr lang="nl-NL" sz="1400" dirty="0" err="1"/>
              <a:t>patients</a:t>
            </a:r>
            <a:r>
              <a:rPr lang="nl-NL" sz="1400" dirty="0"/>
              <a:t> in </a:t>
            </a:r>
            <a:r>
              <a:rPr lang="nl-NL" sz="1400" dirty="0" err="1"/>
              <a:t>orthopaedic</a:t>
            </a:r>
            <a:r>
              <a:rPr lang="nl-NL" sz="1400" dirty="0"/>
              <a:t> </a:t>
            </a:r>
            <a:r>
              <a:rPr lang="nl-NL" sz="1400" dirty="0" err="1"/>
              <a:t>practice</a:t>
            </a:r>
            <a:r>
              <a:rPr lang="nl-NL" sz="1400" dirty="0"/>
              <a:t> in </a:t>
            </a:r>
            <a:r>
              <a:rPr lang="nl-NL" sz="1400" dirty="0" err="1"/>
              <a:t>the</a:t>
            </a:r>
            <a:r>
              <a:rPr lang="nl-NL" sz="1400" dirty="0"/>
              <a:t> Netherlands. BMJ Open. 2015 Sep 9;5(9):e009117. </a:t>
            </a:r>
            <a:r>
              <a:rPr lang="nl-NL" sz="1400" dirty="0" err="1"/>
              <a:t>doi</a:t>
            </a:r>
            <a:r>
              <a:rPr lang="nl-NL" sz="1400" dirty="0"/>
              <a:t>: 10.1136/bmjopen-2015-009117. PubMed PMID: 26353874.</a:t>
            </a:r>
          </a:p>
          <a:p>
            <a:pPr marL="285750" indent="-285750">
              <a:buFont typeface="Arial" panose="020B0604020202020204" pitchFamily="34" charset="0"/>
              <a:buChar char="•"/>
            </a:pPr>
            <a:r>
              <a:rPr lang="nl-NL" sz="1400" dirty="0"/>
              <a:t>Smink AJ, </a:t>
            </a:r>
            <a:r>
              <a:rPr lang="nl-NL" sz="1400" dirty="0" err="1"/>
              <a:t>Bierma-Zeinstra</a:t>
            </a:r>
            <a:r>
              <a:rPr lang="nl-NL" sz="1400" dirty="0"/>
              <a:t> SM, Dekker J, et al. Agreement of </a:t>
            </a:r>
            <a:r>
              <a:rPr lang="nl-NL" sz="1400" dirty="0" err="1"/>
              <a:t>general</a:t>
            </a:r>
            <a:r>
              <a:rPr lang="nl-NL" sz="1400" dirty="0"/>
              <a:t> </a:t>
            </a:r>
            <a:r>
              <a:rPr lang="nl-NL" sz="1400" dirty="0" err="1"/>
              <a:t>practitioners</a:t>
            </a:r>
            <a:r>
              <a:rPr lang="nl-NL" sz="1400" dirty="0"/>
              <a:t> </a:t>
            </a:r>
            <a:r>
              <a:rPr lang="nl-NL" sz="1400" dirty="0" err="1"/>
              <a:t>with</a:t>
            </a:r>
            <a:r>
              <a:rPr lang="nl-NL" sz="1400" dirty="0"/>
              <a:t> </a:t>
            </a:r>
            <a:r>
              <a:rPr lang="nl-NL" sz="1400" dirty="0" err="1"/>
              <a:t>the</a:t>
            </a:r>
            <a:r>
              <a:rPr lang="nl-NL" sz="1400" dirty="0"/>
              <a:t> guideline-</a:t>
            </a:r>
            <a:r>
              <a:rPr lang="nl-NL" sz="1400" dirty="0" err="1"/>
              <a:t>based</a:t>
            </a:r>
            <a:r>
              <a:rPr lang="nl-NL" sz="1400" dirty="0"/>
              <a:t> </a:t>
            </a:r>
            <a:r>
              <a:rPr lang="nl-NL" sz="1400" dirty="0" err="1"/>
              <a:t>stepped</a:t>
            </a:r>
            <a:r>
              <a:rPr lang="nl-NL" sz="1400" dirty="0"/>
              <a:t>-care </a:t>
            </a:r>
            <a:r>
              <a:rPr lang="nl-NL" sz="1400" dirty="0" err="1"/>
              <a:t>strategy</a:t>
            </a:r>
            <a:r>
              <a:rPr lang="nl-NL" sz="1400" dirty="0"/>
              <a:t> </a:t>
            </a:r>
            <a:r>
              <a:rPr lang="nl-NL" sz="1400" dirty="0" err="1"/>
              <a:t>for</a:t>
            </a:r>
            <a:r>
              <a:rPr lang="nl-NL" sz="1400" dirty="0"/>
              <a:t> </a:t>
            </a:r>
            <a:r>
              <a:rPr lang="nl-NL" sz="1400" dirty="0" err="1"/>
              <a:t>patients</a:t>
            </a:r>
            <a:r>
              <a:rPr lang="nl-NL" sz="1400" dirty="0"/>
              <a:t> </a:t>
            </a:r>
            <a:r>
              <a:rPr lang="nl-NL" sz="1400" dirty="0" err="1"/>
              <a:t>with</a:t>
            </a:r>
            <a:r>
              <a:rPr lang="nl-NL" sz="1400" dirty="0"/>
              <a:t> </a:t>
            </a:r>
            <a:r>
              <a:rPr lang="nl-NL" sz="1400" dirty="0" err="1"/>
              <a:t>osteoarthritis</a:t>
            </a:r>
            <a:r>
              <a:rPr lang="nl-NL" sz="1400" dirty="0"/>
              <a:t> of </a:t>
            </a:r>
            <a:r>
              <a:rPr lang="nl-NL" sz="1400" dirty="0" err="1"/>
              <a:t>the</a:t>
            </a:r>
            <a:r>
              <a:rPr lang="nl-NL" sz="1400" dirty="0"/>
              <a:t> hip or </a:t>
            </a:r>
            <a:r>
              <a:rPr lang="nl-NL" sz="1400" dirty="0" err="1"/>
              <a:t>knee</a:t>
            </a:r>
            <a:r>
              <a:rPr lang="nl-NL" sz="1400" dirty="0"/>
              <a:t>: a cross-</a:t>
            </a:r>
            <a:r>
              <a:rPr lang="nl-NL" sz="1400" dirty="0" err="1"/>
              <a:t>sectional</a:t>
            </a:r>
            <a:r>
              <a:rPr lang="nl-NL" sz="1400" dirty="0"/>
              <a:t> </a:t>
            </a:r>
            <a:r>
              <a:rPr lang="nl-NL" sz="1400" dirty="0" err="1"/>
              <a:t>study</a:t>
            </a:r>
            <a:r>
              <a:rPr lang="nl-NL" sz="1400" dirty="0"/>
              <a:t>. BMC </a:t>
            </a:r>
            <a:r>
              <a:rPr lang="nl-NL" sz="1400" dirty="0" err="1"/>
              <a:t>Fam</a:t>
            </a:r>
            <a:r>
              <a:rPr lang="nl-NL" sz="1400" dirty="0"/>
              <a:t> </a:t>
            </a:r>
            <a:r>
              <a:rPr lang="nl-NL" sz="1400" dirty="0" err="1"/>
              <a:t>Pract</a:t>
            </a:r>
            <a:r>
              <a:rPr lang="nl-NL" sz="1400" dirty="0"/>
              <a:t>. 2013 Mar 11;14:33. </a:t>
            </a:r>
            <a:r>
              <a:rPr lang="nl-NL" sz="1400" dirty="0" err="1"/>
              <a:t>doi</a:t>
            </a:r>
            <a:r>
              <a:rPr lang="nl-NL" sz="1400" dirty="0"/>
              <a:t>: 10.1186/1471-2296-14-33. PubMed PMID: 23497253.</a:t>
            </a:r>
          </a:p>
        </p:txBody>
      </p:sp>
    </p:spTree>
    <p:extLst>
      <p:ext uri="{BB962C8B-B14F-4D97-AF65-F5344CB8AC3E}">
        <p14:creationId xmlns:p14="http://schemas.microsoft.com/office/powerpoint/2010/main" val="3118425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6</a:t>
            </a:fld>
            <a:endParaRPr lang="nl-NL"/>
          </a:p>
        </p:txBody>
      </p:sp>
      <p:sp>
        <p:nvSpPr>
          <p:cNvPr id="3" name="Tijdelijke aanduiding voor tekst 2"/>
          <p:cNvSpPr>
            <a:spLocks noGrp="1"/>
          </p:cNvSpPr>
          <p:nvPr>
            <p:ph type="body" sz="quarter" idx="13"/>
          </p:nvPr>
        </p:nvSpPr>
        <p:spPr/>
        <p:txBody>
          <a:bodyPr/>
          <a:lstStyle/>
          <a:p>
            <a:r>
              <a:rPr lang="nl-NL" dirty="0"/>
              <a:t>Richtlijn Artrose heup knie – conservatieve behandeling </a:t>
            </a:r>
          </a:p>
        </p:txBody>
      </p:sp>
      <p:sp>
        <p:nvSpPr>
          <p:cNvPr id="4" name="Tijdelijke aanduiding voor tekst 3"/>
          <p:cNvSpPr>
            <a:spLocks noGrp="1"/>
          </p:cNvSpPr>
          <p:nvPr>
            <p:ph type="body" sz="quarter" idx="14"/>
          </p:nvPr>
        </p:nvSpPr>
        <p:spPr/>
        <p:txBody>
          <a:bodyPr/>
          <a:lstStyle/>
          <a:p>
            <a:r>
              <a:rPr lang="nl-NL" dirty="0"/>
              <a:t>Afbakening</a:t>
            </a:r>
          </a:p>
        </p:txBody>
      </p:sp>
      <p:sp>
        <p:nvSpPr>
          <p:cNvPr id="5" name="Tijdelijke aanduiding voor tekst 4"/>
          <p:cNvSpPr>
            <a:spLocks noGrp="1"/>
          </p:cNvSpPr>
          <p:nvPr>
            <p:ph type="body" sz="quarter" idx="15"/>
          </p:nvPr>
        </p:nvSpPr>
        <p:spPr/>
        <p:txBody>
          <a:bodyPr/>
          <a:lstStyle/>
          <a:p>
            <a:r>
              <a:rPr lang="nl-NL" u="sng" dirty="0"/>
              <a:t>Over wie gaat deze richtlijn? </a:t>
            </a:r>
          </a:p>
          <a:p>
            <a:r>
              <a:rPr lang="nl-NL" dirty="0"/>
              <a:t>Conservatieve behandeling van volwassen patiënten met artrose van de heup of knie, in zowel de eerste als tweede lijn. </a:t>
            </a:r>
          </a:p>
          <a:p>
            <a:r>
              <a:rPr lang="nl-NL" b="1" u="sng" dirty="0"/>
              <a:t>Niet</a:t>
            </a:r>
            <a:r>
              <a:rPr lang="nl-NL" dirty="0"/>
              <a:t> de behandeling van patiënten met knie- en/of heupartrose als gevolg van inflammatoire artritis zoals reumatoïde artritis of jichtartritis. </a:t>
            </a:r>
          </a:p>
          <a:p>
            <a:endParaRPr lang="nl-NL" u="sng" dirty="0"/>
          </a:p>
          <a:p>
            <a:r>
              <a:rPr lang="nl-NL" u="sng" dirty="0"/>
              <a:t>Voor wie is deze richtlijn bedoeld?</a:t>
            </a:r>
          </a:p>
          <a:p>
            <a:r>
              <a:rPr lang="nl-NL" dirty="0"/>
              <a:t>Alle leden van de beroepsgroepen die betrokken zijn bij de zorg en patiëntvoorlichting voor patiënten met (verdenking op) artrose aan heup of knie:</a:t>
            </a:r>
          </a:p>
          <a:p>
            <a:r>
              <a:rPr lang="nl-NL" sz="1600" dirty="0"/>
              <a:t>Orthopedisch chirurgen, reumatologen, radiologen, revalidatieartsen, apothekers, fysiotherapeuten, oefentherapeuten Cesar of Mensendieck, ergotherapeuten, huisartsen, klinisch geriaters, specialisten ouderengeneeskunde, anesthesiologen, sportartsen, </a:t>
            </a:r>
            <a:r>
              <a:rPr lang="nl-NL" sz="1600" dirty="0" err="1"/>
              <a:t>arbo</a:t>
            </a:r>
            <a:r>
              <a:rPr lang="nl-NL" sz="1600" dirty="0"/>
              <a:t>-artsen en bedrijfsartsen, alle artsen (niet) in opleiding voor huisarts en genoemde specialisten, en verpleegkundig specialisten en de </a:t>
            </a:r>
            <a:r>
              <a:rPr lang="nl-NL" sz="1600" dirty="0" err="1"/>
              <a:t>physician</a:t>
            </a:r>
            <a:r>
              <a:rPr lang="nl-NL" sz="1600" dirty="0"/>
              <a:t> </a:t>
            </a:r>
            <a:r>
              <a:rPr lang="nl-NL" sz="1600" dirty="0" err="1"/>
              <a:t>assistants</a:t>
            </a:r>
            <a:r>
              <a:rPr lang="nl-NL" sz="1600" dirty="0"/>
              <a:t> op dit gebied. </a:t>
            </a:r>
          </a:p>
        </p:txBody>
      </p:sp>
    </p:spTree>
    <p:extLst>
      <p:ext uri="{BB962C8B-B14F-4D97-AF65-F5344CB8AC3E}">
        <p14:creationId xmlns:p14="http://schemas.microsoft.com/office/powerpoint/2010/main" val="62779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7</a:t>
            </a:fld>
            <a:endParaRPr lang="nl-NL"/>
          </a:p>
        </p:txBody>
      </p:sp>
      <p:sp>
        <p:nvSpPr>
          <p:cNvPr id="3" name="Tijdelijke aanduiding voor tekst 2"/>
          <p:cNvSpPr>
            <a:spLocks noGrp="1"/>
          </p:cNvSpPr>
          <p:nvPr>
            <p:ph type="body" sz="quarter" idx="13"/>
          </p:nvPr>
        </p:nvSpPr>
        <p:spPr/>
        <p:txBody>
          <a:bodyPr/>
          <a:lstStyle/>
          <a:p>
            <a:r>
              <a:rPr lang="nl-NL" dirty="0"/>
              <a:t>Richtlijn Artrose heup knie – conservatieve behandeling </a:t>
            </a:r>
          </a:p>
        </p:txBody>
      </p:sp>
      <p:sp>
        <p:nvSpPr>
          <p:cNvPr id="4" name="Tijdelijke aanduiding voor tekst 3"/>
          <p:cNvSpPr>
            <a:spLocks noGrp="1"/>
          </p:cNvSpPr>
          <p:nvPr>
            <p:ph type="body" sz="quarter" idx="14"/>
          </p:nvPr>
        </p:nvSpPr>
        <p:spPr/>
        <p:txBody>
          <a:bodyPr/>
          <a:lstStyle/>
          <a:p>
            <a:r>
              <a:rPr lang="nl-NL" dirty="0"/>
              <a:t>Aanbevelingen met implicaties voor de praktijk</a:t>
            </a:r>
          </a:p>
          <a:p>
            <a:endParaRPr lang="nl-NL" dirty="0"/>
          </a:p>
        </p:txBody>
      </p:sp>
      <p:sp>
        <p:nvSpPr>
          <p:cNvPr id="5" name="Tijdelijke aanduiding voor tekst 4"/>
          <p:cNvSpPr>
            <a:spLocks noGrp="1"/>
          </p:cNvSpPr>
          <p:nvPr>
            <p:ph type="body" sz="quarter" idx="15"/>
          </p:nvPr>
        </p:nvSpPr>
        <p:spPr>
          <a:xfrm>
            <a:off x="360001" y="1757190"/>
            <a:ext cx="8353788" cy="4196695"/>
          </a:xfrm>
        </p:spPr>
        <p:txBody>
          <a:bodyPr/>
          <a:lstStyle/>
          <a:p>
            <a:r>
              <a:rPr lang="nl-NL" i="1" dirty="0"/>
              <a:t>Module Diagnostiek heup- of knieartrose</a:t>
            </a:r>
          </a:p>
          <a:p>
            <a:r>
              <a:rPr lang="nl-NL" i="1" dirty="0"/>
              <a:t>Module Zelfmanagement, educatie en informatie</a:t>
            </a:r>
          </a:p>
          <a:p>
            <a:r>
              <a:rPr lang="nl-NL" i="1" dirty="0"/>
              <a:t>Module Oefentherapie bij heup- of knieartrose</a:t>
            </a:r>
          </a:p>
          <a:p>
            <a:r>
              <a:rPr lang="nl-NL" i="1" dirty="0"/>
              <a:t>Module Pijnmedicatie (Oraal, Dermaal)</a:t>
            </a:r>
          </a:p>
          <a:p>
            <a:r>
              <a:rPr lang="nl-NL" i="1" dirty="0"/>
              <a:t>Module Intra-articulaire injecties</a:t>
            </a:r>
          </a:p>
          <a:p>
            <a:r>
              <a:rPr lang="nl-NL" i="1" dirty="0"/>
              <a:t>Module </a:t>
            </a:r>
            <a:r>
              <a:rPr lang="nl-NL" i="1" dirty="0" err="1"/>
              <a:t>Kniebraces</a:t>
            </a:r>
            <a:r>
              <a:rPr lang="nl-NL" i="1" dirty="0"/>
              <a:t> en voetortheses</a:t>
            </a:r>
          </a:p>
          <a:p>
            <a:r>
              <a:rPr lang="nl-NL" i="1" dirty="0"/>
              <a:t>Module Beleid bij specifieke subgroepen</a:t>
            </a:r>
          </a:p>
          <a:p>
            <a:r>
              <a:rPr lang="nl-NL" i="1" dirty="0"/>
              <a:t>Module Geïntegreerd beleid</a:t>
            </a:r>
          </a:p>
        </p:txBody>
      </p:sp>
    </p:spTree>
    <p:extLst>
      <p:ext uri="{BB962C8B-B14F-4D97-AF65-F5344CB8AC3E}">
        <p14:creationId xmlns:p14="http://schemas.microsoft.com/office/powerpoint/2010/main" val="3292164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8</a:t>
            </a:fld>
            <a:endParaRPr lang="nl-NL"/>
          </a:p>
        </p:txBody>
      </p:sp>
      <p:sp>
        <p:nvSpPr>
          <p:cNvPr id="3" name="Tijdelijke aanduiding voor tekst 2"/>
          <p:cNvSpPr>
            <a:spLocks noGrp="1"/>
          </p:cNvSpPr>
          <p:nvPr>
            <p:ph type="body" sz="quarter" idx="13"/>
          </p:nvPr>
        </p:nvSpPr>
        <p:spPr/>
        <p:txBody>
          <a:bodyPr/>
          <a:lstStyle/>
          <a:p>
            <a:r>
              <a:rPr lang="nl-NL" dirty="0"/>
              <a:t>Module Diagnostiek heup- of knieartrose</a:t>
            </a:r>
          </a:p>
        </p:txBody>
      </p:sp>
      <p:sp>
        <p:nvSpPr>
          <p:cNvPr id="4" name="Tijdelijke aanduiding voor tekst 3"/>
          <p:cNvSpPr>
            <a:spLocks noGrp="1"/>
          </p:cNvSpPr>
          <p:nvPr>
            <p:ph type="body" sz="quarter" idx="15"/>
          </p:nvPr>
        </p:nvSpPr>
        <p:spPr>
          <a:xfrm>
            <a:off x="360001" y="1701800"/>
            <a:ext cx="8353788" cy="4683886"/>
          </a:xfrm>
        </p:spPr>
        <p:txBody>
          <a:bodyPr/>
          <a:lstStyle/>
          <a:p>
            <a:r>
              <a:rPr lang="nl-NL" dirty="0"/>
              <a:t>Stel de diagnose artrose van de heup of knie klinisch op basis van anamnese en lichamelijk onderzoek en </a:t>
            </a:r>
            <a:r>
              <a:rPr lang="nl-NL" u="sng" dirty="0"/>
              <a:t>zonder aanvullend beeldvormend onderzoek </a:t>
            </a:r>
            <a:r>
              <a:rPr lang="nl-NL" dirty="0"/>
              <a:t>als een patiënt:</a:t>
            </a:r>
          </a:p>
          <a:p>
            <a:pPr marL="342900" indent="-342900">
              <a:buFont typeface="Arial" panose="020B0604020202020204" pitchFamily="34" charset="0"/>
              <a:buChar char="•"/>
            </a:pPr>
            <a:r>
              <a:rPr lang="nl-NL" dirty="0"/>
              <a:t>45 jaar of ouder is en;</a:t>
            </a:r>
          </a:p>
          <a:p>
            <a:pPr marL="342900" indent="-342900">
              <a:buFont typeface="Arial" panose="020B0604020202020204" pitchFamily="34" charset="0"/>
              <a:buChar char="•"/>
            </a:pPr>
            <a:r>
              <a:rPr lang="nl-NL" dirty="0"/>
              <a:t>aan activiteiten gerelateerde pijn in het heup- of kniegewricht heeft en;</a:t>
            </a:r>
          </a:p>
          <a:p>
            <a:pPr marL="342900" indent="-342900">
              <a:buFont typeface="Arial" panose="020B0604020202020204" pitchFamily="34" charset="0"/>
              <a:buChar char="•"/>
            </a:pPr>
            <a:r>
              <a:rPr lang="nl-NL" dirty="0"/>
              <a:t>geen of kortdurende (&lt;30 minuten) heup- of kniegewricht gerelateerde ochtendstijfheid heeft.</a:t>
            </a:r>
          </a:p>
          <a:p>
            <a:r>
              <a:rPr lang="nl-NL" dirty="0"/>
              <a:t> Leg de patiënt uit dat beeldvormend onderzoek niet zinvol of noodzakelijk is. </a:t>
            </a:r>
          </a:p>
        </p:txBody>
      </p:sp>
      <p:sp>
        <p:nvSpPr>
          <p:cNvPr id="5" name="Tekstvak 4">
            <a:extLst>
              <a:ext uri="{FF2B5EF4-FFF2-40B4-BE49-F238E27FC236}">
                <a16:creationId xmlns:a16="http://schemas.microsoft.com/office/drawing/2014/main" id="{9E1DB674-D945-4AEC-967E-C521C99BE60F}"/>
              </a:ext>
            </a:extLst>
          </p:cNvPr>
          <p:cNvSpPr txBox="1"/>
          <p:nvPr/>
        </p:nvSpPr>
        <p:spPr>
          <a:xfrm>
            <a:off x="2777054" y="4445263"/>
            <a:ext cx="3519681" cy="400110"/>
          </a:xfrm>
          <a:prstGeom prst="rect">
            <a:avLst/>
          </a:prstGeom>
          <a:noFill/>
          <a:ln w="19050">
            <a:solidFill>
              <a:srgbClr val="1DAABB"/>
            </a:solidFill>
          </a:ln>
        </p:spPr>
        <p:txBody>
          <a:bodyPr wrap="none" rtlCol="0">
            <a:spAutoFit/>
          </a:bodyPr>
          <a:lstStyle/>
          <a:p>
            <a:r>
              <a:rPr lang="nl-NL" sz="2000" i="1" dirty="0"/>
              <a:t>Dit geldt in eerste en tweede lijn</a:t>
            </a:r>
          </a:p>
        </p:txBody>
      </p:sp>
      <p:sp>
        <p:nvSpPr>
          <p:cNvPr id="6" name="Tekstvak 5">
            <a:extLst>
              <a:ext uri="{FF2B5EF4-FFF2-40B4-BE49-F238E27FC236}">
                <a16:creationId xmlns:a16="http://schemas.microsoft.com/office/drawing/2014/main" id="{FD025E78-2B81-4FE8-95D8-4EE67C5FA39B}"/>
              </a:ext>
            </a:extLst>
          </p:cNvPr>
          <p:cNvSpPr txBox="1"/>
          <p:nvPr/>
        </p:nvSpPr>
        <p:spPr>
          <a:xfrm>
            <a:off x="360001" y="998418"/>
            <a:ext cx="7640999" cy="523220"/>
          </a:xfrm>
          <a:prstGeom prst="rect">
            <a:avLst/>
          </a:prstGeom>
          <a:noFill/>
        </p:spPr>
        <p:txBody>
          <a:bodyPr wrap="square" rtlCol="0">
            <a:spAutoFit/>
          </a:bodyPr>
          <a:lstStyle/>
          <a:p>
            <a:r>
              <a:rPr lang="nl-NL" sz="2800" b="1" dirty="0"/>
              <a:t>Diagnostiek</a:t>
            </a:r>
          </a:p>
        </p:txBody>
      </p:sp>
    </p:spTree>
    <p:extLst>
      <p:ext uri="{BB962C8B-B14F-4D97-AF65-F5344CB8AC3E}">
        <p14:creationId xmlns:p14="http://schemas.microsoft.com/office/powerpoint/2010/main" val="870456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9</a:t>
            </a:fld>
            <a:endParaRPr lang="nl-NL"/>
          </a:p>
        </p:txBody>
      </p:sp>
      <p:sp>
        <p:nvSpPr>
          <p:cNvPr id="3" name="Tijdelijke aanduiding voor tekst 2"/>
          <p:cNvSpPr>
            <a:spLocks noGrp="1"/>
          </p:cNvSpPr>
          <p:nvPr>
            <p:ph type="body" sz="quarter" idx="13"/>
          </p:nvPr>
        </p:nvSpPr>
        <p:spPr/>
        <p:txBody>
          <a:bodyPr/>
          <a:lstStyle/>
          <a:p>
            <a:r>
              <a:rPr lang="nl-NL" dirty="0"/>
              <a:t>Module Diagnostiek heup- of knieartrose</a:t>
            </a:r>
          </a:p>
        </p:txBody>
      </p:sp>
      <p:sp>
        <p:nvSpPr>
          <p:cNvPr id="4" name="Tijdelijke aanduiding voor tekst 3"/>
          <p:cNvSpPr>
            <a:spLocks noGrp="1"/>
          </p:cNvSpPr>
          <p:nvPr>
            <p:ph type="body" sz="quarter" idx="15"/>
          </p:nvPr>
        </p:nvSpPr>
        <p:spPr>
          <a:xfrm>
            <a:off x="360001" y="1714500"/>
            <a:ext cx="8353788" cy="4671186"/>
          </a:xfrm>
        </p:spPr>
        <p:txBody>
          <a:bodyPr/>
          <a:lstStyle/>
          <a:p>
            <a:r>
              <a:rPr lang="nl-NL" dirty="0"/>
              <a:t>Verricht uitsluitend aanvullend beeldvormend onderzoek:</a:t>
            </a:r>
          </a:p>
          <a:p>
            <a:pPr marL="342900" lvl="0" indent="-342900">
              <a:buFont typeface="Arial" panose="020B0604020202020204" pitchFamily="34" charset="0"/>
              <a:buChar char="•"/>
            </a:pPr>
            <a:r>
              <a:rPr lang="nl-NL" dirty="0"/>
              <a:t>in geval van atypische presentatie of;</a:t>
            </a:r>
          </a:p>
          <a:p>
            <a:pPr marL="342900" lvl="0" indent="-342900">
              <a:buFont typeface="Arial" panose="020B0604020202020204" pitchFamily="34" charset="0"/>
              <a:buChar char="•"/>
            </a:pPr>
            <a:r>
              <a:rPr lang="nl-NL" dirty="0"/>
              <a:t>bij onverwacht snelle progressie of verandering in het patroon van klachten en symptomen tijdens de follow-up of;</a:t>
            </a:r>
          </a:p>
          <a:p>
            <a:pPr marL="342900" lvl="0" indent="-342900">
              <a:buFont typeface="Arial" panose="020B0604020202020204" pitchFamily="34" charset="0"/>
              <a:buChar char="•"/>
            </a:pPr>
            <a:r>
              <a:rPr lang="nl-NL" dirty="0"/>
              <a:t>in het kader van indicatiestelling voor een </a:t>
            </a:r>
            <a:r>
              <a:rPr lang="nl-NL" dirty="0" err="1"/>
              <a:t>gewrichtsvervangende</a:t>
            </a:r>
            <a:r>
              <a:rPr lang="nl-NL" dirty="0"/>
              <a:t> prothese.</a:t>
            </a:r>
          </a:p>
        </p:txBody>
      </p:sp>
      <p:sp>
        <p:nvSpPr>
          <p:cNvPr id="6" name="Tekstvak 5">
            <a:extLst>
              <a:ext uri="{FF2B5EF4-FFF2-40B4-BE49-F238E27FC236}">
                <a16:creationId xmlns:a16="http://schemas.microsoft.com/office/drawing/2014/main" id="{CBFD01C1-6BA3-4E55-9E82-13957AEE2830}"/>
              </a:ext>
            </a:extLst>
          </p:cNvPr>
          <p:cNvSpPr txBox="1"/>
          <p:nvPr/>
        </p:nvSpPr>
        <p:spPr>
          <a:xfrm>
            <a:off x="2777054" y="3821974"/>
            <a:ext cx="3519681" cy="400110"/>
          </a:xfrm>
          <a:prstGeom prst="rect">
            <a:avLst/>
          </a:prstGeom>
          <a:noFill/>
          <a:ln w="19050">
            <a:solidFill>
              <a:srgbClr val="1DAABB"/>
            </a:solidFill>
          </a:ln>
        </p:spPr>
        <p:txBody>
          <a:bodyPr wrap="none" rtlCol="0">
            <a:spAutoFit/>
          </a:bodyPr>
          <a:lstStyle/>
          <a:p>
            <a:r>
              <a:rPr lang="nl-NL" sz="2000" i="1" dirty="0"/>
              <a:t>Dit geldt in eerste en tweede lijn</a:t>
            </a:r>
          </a:p>
        </p:txBody>
      </p:sp>
      <p:sp>
        <p:nvSpPr>
          <p:cNvPr id="7" name="Tekstvak 6">
            <a:extLst>
              <a:ext uri="{FF2B5EF4-FFF2-40B4-BE49-F238E27FC236}">
                <a16:creationId xmlns:a16="http://schemas.microsoft.com/office/drawing/2014/main" id="{3FB0829D-447D-4530-B4FB-C142221C3F99}"/>
              </a:ext>
            </a:extLst>
          </p:cNvPr>
          <p:cNvSpPr txBox="1"/>
          <p:nvPr/>
        </p:nvSpPr>
        <p:spPr>
          <a:xfrm>
            <a:off x="360001" y="998418"/>
            <a:ext cx="7640999" cy="523220"/>
          </a:xfrm>
          <a:prstGeom prst="rect">
            <a:avLst/>
          </a:prstGeom>
          <a:noFill/>
        </p:spPr>
        <p:txBody>
          <a:bodyPr wrap="square" rtlCol="0">
            <a:spAutoFit/>
          </a:bodyPr>
          <a:lstStyle/>
          <a:p>
            <a:r>
              <a:rPr lang="nl-NL" sz="2800" b="1" dirty="0"/>
              <a:t>Diagnostiek</a:t>
            </a:r>
          </a:p>
        </p:txBody>
      </p:sp>
    </p:spTree>
    <p:extLst>
      <p:ext uri="{BB962C8B-B14F-4D97-AF65-F5344CB8AC3E}">
        <p14:creationId xmlns:p14="http://schemas.microsoft.com/office/powerpoint/2010/main" val="2238770261"/>
      </p:ext>
    </p:extLst>
  </p:cSld>
  <p:clrMapOvr>
    <a:masterClrMapping/>
  </p:clrMapOvr>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_Richtlijnendatabase_v04" id="{15C63122-6C9B-C245-9DF0-E62AF115AB2A}" vid="{EAD353D0-7C2C-EE4A-94C5-D869782E01A8}"/>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661</TotalTime>
  <Words>5219</Words>
  <Application>Microsoft Office PowerPoint</Application>
  <PresentationFormat>Diavoorstelling (4:3)</PresentationFormat>
  <Paragraphs>441</Paragraphs>
  <Slides>26</Slides>
  <Notes>25</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26</vt:i4>
      </vt:variant>
    </vt:vector>
  </HeadingPairs>
  <TitlesOfParts>
    <vt:vector size="33" baseType="lpstr">
      <vt:lpstr>Arial</vt:lpstr>
      <vt:lpstr>Calibri</vt:lpstr>
      <vt:lpstr>Calibri Light</vt:lpstr>
      <vt:lpstr>Courier New</vt:lpstr>
      <vt:lpstr>Symbol</vt:lpstr>
      <vt:lpstr>Times New Roman</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Office-gebruiker</dc:creator>
  <cp:lastModifiedBy>Koert Burger</cp:lastModifiedBy>
  <cp:revision>33</cp:revision>
  <dcterms:created xsi:type="dcterms:W3CDTF">2017-04-07T08:18:44Z</dcterms:created>
  <dcterms:modified xsi:type="dcterms:W3CDTF">2018-11-16T13:43:13Z</dcterms:modified>
</cp:coreProperties>
</file>