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76" r:id="rId3"/>
    <p:sldId id="275" r:id="rId4"/>
    <p:sldId id="259" r:id="rId5"/>
    <p:sldId id="277" r:id="rId6"/>
    <p:sldId id="266" r:id="rId7"/>
    <p:sldId id="278" r:id="rId8"/>
    <p:sldId id="269" r:id="rId9"/>
    <p:sldId id="270" r:id="rId10"/>
    <p:sldId id="279" r:id="rId11"/>
    <p:sldId id="280" r:id="rId12"/>
    <p:sldId id="281" r:id="rId13"/>
    <p:sldId id="282" r:id="rId14"/>
    <p:sldId id="283" r:id="rId15"/>
    <p:sldId id="284" r:id="rId16"/>
    <p:sldId id="285" r:id="rId17"/>
    <p:sldId id="271" r:id="rId18"/>
    <p:sldId id="286" r:id="rId19"/>
    <p:sldId id="287" r:id="rId20"/>
    <p:sldId id="272" r:id="rId21"/>
    <p:sldId id="288"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Volmeijer" initials="EV" lastIdx="5" clrIdx="0">
    <p:extLst>
      <p:ext uri="{19B8F6BF-5375-455C-9EA6-DF929625EA0E}">
        <p15:presenceInfo xmlns:p15="http://schemas.microsoft.com/office/powerpoint/2012/main" userId="Eva Volmeij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547D"/>
    <a:srgbClr val="F2F9FA"/>
    <a:srgbClr val="1DAABB"/>
    <a:srgbClr val="E9F6F9"/>
    <a:srgbClr val="D4EDF4"/>
    <a:srgbClr val="CCCDD5"/>
    <a:srgbClr val="CCD4D5"/>
    <a:srgbClr val="E4EAE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9860" autoAdjust="0"/>
  </p:normalViewPr>
  <p:slideViewPr>
    <p:cSldViewPr snapToGrid="0" snapToObjects="1">
      <p:cViewPr varScale="1">
        <p:scale>
          <a:sx n="60" d="100"/>
          <a:sy n="60" d="100"/>
        </p:scale>
        <p:origin x="1517" y="48"/>
      </p:cViewPr>
      <p:guideLst/>
    </p:cSldViewPr>
  </p:slideViewPr>
  <p:notesTextViewPr>
    <p:cViewPr>
      <p:scale>
        <a:sx n="1" d="1"/>
        <a:sy n="1" d="1"/>
      </p:scale>
      <p:origin x="0" y="0"/>
    </p:cViewPr>
  </p:notesTextViewPr>
  <p:notesViewPr>
    <p:cSldViewPr snapToGrid="0" snapToObjects="1">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Volmeijer" userId="8d667726-cfda-4cc9-adb5-c6c62e4170f3" providerId="ADAL" clId="{DE456C58-D17E-4BDA-A00A-E386FC1F9836}"/>
    <pc:docChg chg="addSld delSld modSld modMainMaster">
      <pc:chgData name="Eva Volmeijer" userId="8d667726-cfda-4cc9-adb5-c6c62e4170f3" providerId="ADAL" clId="{DE456C58-D17E-4BDA-A00A-E386FC1F9836}" dt="2017-11-06T20:37:19.386" v="190"/>
      <pc:docMkLst>
        <pc:docMk/>
      </pc:docMkLst>
      <pc:sldChg chg="del">
        <pc:chgData name="Eva Volmeijer" userId="8d667726-cfda-4cc9-adb5-c6c62e4170f3" providerId="ADAL" clId="{DE456C58-D17E-4BDA-A00A-E386FC1F9836}" dt="2017-11-06T20:25:21.818" v="3" actId="2696"/>
        <pc:sldMkLst>
          <pc:docMk/>
          <pc:sldMk cId="873063745" sldId="256"/>
        </pc:sldMkLst>
      </pc:sldChg>
      <pc:sldChg chg="modSp">
        <pc:chgData name="Eva Volmeijer" userId="8d667726-cfda-4cc9-adb5-c6c62e4170f3" providerId="ADAL" clId="{DE456C58-D17E-4BDA-A00A-E386FC1F9836}" dt="2017-11-06T20:24:25.123" v="2"/>
        <pc:sldMkLst>
          <pc:docMk/>
          <pc:sldMk cId="1987043674" sldId="257"/>
        </pc:sldMkLst>
        <pc:spChg chg="mod">
          <ac:chgData name="Eva Volmeijer" userId="8d667726-cfda-4cc9-adb5-c6c62e4170f3" providerId="ADAL" clId="{DE456C58-D17E-4BDA-A00A-E386FC1F9836}" dt="2017-11-06T20:24:25.123" v="2"/>
          <ac:spMkLst>
            <pc:docMk/>
            <pc:sldMk cId="1987043674" sldId="257"/>
            <ac:spMk id="4" creationId="{00000000-0000-0000-0000-000000000000}"/>
          </ac:spMkLst>
        </pc:spChg>
      </pc:sldChg>
      <pc:sldChg chg="del">
        <pc:chgData name="Eva Volmeijer" userId="8d667726-cfda-4cc9-adb5-c6c62e4170f3" providerId="ADAL" clId="{DE456C58-D17E-4BDA-A00A-E386FC1F9836}" dt="2017-11-06T20:25:44.917" v="6" actId="2696"/>
        <pc:sldMkLst>
          <pc:docMk/>
          <pc:sldMk cId="1764867963" sldId="258"/>
        </pc:sldMkLst>
      </pc:sldChg>
      <pc:sldChg chg="addSp modSp">
        <pc:chgData name="Eva Volmeijer" userId="8d667726-cfda-4cc9-adb5-c6c62e4170f3" providerId="ADAL" clId="{DE456C58-D17E-4BDA-A00A-E386FC1F9836}" dt="2017-11-06T20:27:30.658" v="22" actId="6549"/>
        <pc:sldMkLst>
          <pc:docMk/>
          <pc:sldMk cId="467626071" sldId="259"/>
        </pc:sldMkLst>
        <pc:spChg chg="mod">
          <ac:chgData name="Eva Volmeijer" userId="8d667726-cfda-4cc9-adb5-c6c62e4170f3" providerId="ADAL" clId="{DE456C58-D17E-4BDA-A00A-E386FC1F9836}" dt="2017-11-06T20:27:30.658" v="22" actId="6549"/>
          <ac:spMkLst>
            <pc:docMk/>
            <pc:sldMk cId="467626071" sldId="259"/>
            <ac:spMk id="5" creationId="{00000000-0000-0000-0000-000000000000}"/>
          </ac:spMkLst>
        </pc:spChg>
        <pc:picChg chg="add">
          <ac:chgData name="Eva Volmeijer" userId="8d667726-cfda-4cc9-adb5-c6c62e4170f3" providerId="ADAL" clId="{DE456C58-D17E-4BDA-A00A-E386FC1F9836}" dt="2017-11-06T20:27:05.600" v="12" actId="6549"/>
          <ac:picMkLst>
            <pc:docMk/>
            <pc:sldMk cId="467626071" sldId="259"/>
            <ac:picMk id="6" creationId="{64BA09C8-D062-40D3-889A-23DDA12CFE30}"/>
          </ac:picMkLst>
        </pc:picChg>
        <pc:picChg chg="add">
          <ac:chgData name="Eva Volmeijer" userId="8d667726-cfda-4cc9-adb5-c6c62e4170f3" providerId="ADAL" clId="{DE456C58-D17E-4BDA-A00A-E386FC1F9836}" dt="2017-11-06T20:27:05.600" v="12" actId="6549"/>
          <ac:picMkLst>
            <pc:docMk/>
            <pc:sldMk cId="467626071" sldId="259"/>
            <ac:picMk id="7" creationId="{08DD22C8-7BD6-45AC-94AB-CB8C5208476C}"/>
          </ac:picMkLst>
        </pc:picChg>
      </pc:sldChg>
      <pc:sldChg chg="modSp">
        <pc:chgData name="Eva Volmeijer" userId="8d667726-cfda-4cc9-adb5-c6c62e4170f3" providerId="ADAL" clId="{DE456C58-D17E-4BDA-A00A-E386FC1F9836}" dt="2017-11-06T20:27:56.344" v="24"/>
        <pc:sldMkLst>
          <pc:docMk/>
          <pc:sldMk cId="62779459" sldId="266"/>
        </pc:sldMkLst>
        <pc:spChg chg="mod">
          <ac:chgData name="Eva Volmeijer" userId="8d667726-cfda-4cc9-adb5-c6c62e4170f3" providerId="ADAL" clId="{DE456C58-D17E-4BDA-A00A-E386FC1F9836}" dt="2017-11-06T20:27:56.344" v="24"/>
          <ac:spMkLst>
            <pc:docMk/>
            <pc:sldMk cId="62779459" sldId="266"/>
            <ac:spMk id="5" creationId="{00000000-0000-0000-0000-000000000000}"/>
          </ac:spMkLst>
        </pc:spChg>
      </pc:sldChg>
      <pc:sldChg chg="del">
        <pc:chgData name="Eva Volmeijer" userId="8d667726-cfda-4cc9-adb5-c6c62e4170f3" providerId="ADAL" clId="{DE456C58-D17E-4BDA-A00A-E386FC1F9836}" dt="2017-11-06T20:26:19.050" v="7" actId="2696"/>
        <pc:sldMkLst>
          <pc:docMk/>
          <pc:sldMk cId="3292164995" sldId="267"/>
        </pc:sldMkLst>
      </pc:sldChg>
      <pc:sldChg chg="del">
        <pc:chgData name="Eva Volmeijer" userId="8d667726-cfda-4cc9-adb5-c6c62e4170f3" providerId="ADAL" clId="{DE456C58-D17E-4BDA-A00A-E386FC1F9836}" dt="2017-11-06T20:29:32.894" v="31" actId="2696"/>
        <pc:sldMkLst>
          <pc:docMk/>
          <pc:sldMk cId="870456234" sldId="268"/>
        </pc:sldMkLst>
      </pc:sldChg>
      <pc:sldChg chg="addSp modSp">
        <pc:chgData name="Eva Volmeijer" userId="8d667726-cfda-4cc9-adb5-c6c62e4170f3" providerId="ADAL" clId="{DE456C58-D17E-4BDA-A00A-E386FC1F9836}" dt="2017-11-06T20:29:09.600" v="30"/>
        <pc:sldMkLst>
          <pc:docMk/>
          <pc:sldMk cId="2411015014" sldId="269"/>
        </pc:sldMkLst>
        <pc:spChg chg="mod">
          <ac:chgData name="Eva Volmeijer" userId="8d667726-cfda-4cc9-adb5-c6c62e4170f3" providerId="ADAL" clId="{DE456C58-D17E-4BDA-A00A-E386FC1F9836}" dt="2017-11-06T20:29:07.928" v="29" actId="6549"/>
          <ac:spMkLst>
            <pc:docMk/>
            <pc:sldMk cId="2411015014" sldId="269"/>
            <ac:spMk id="4" creationId="{00000000-0000-0000-0000-000000000000}"/>
          </ac:spMkLst>
        </pc:spChg>
        <pc:picChg chg="add">
          <ac:chgData name="Eva Volmeijer" userId="8d667726-cfda-4cc9-adb5-c6c62e4170f3" providerId="ADAL" clId="{DE456C58-D17E-4BDA-A00A-E386FC1F9836}" dt="2017-11-06T20:29:09.600" v="30"/>
          <ac:picMkLst>
            <pc:docMk/>
            <pc:sldMk cId="2411015014" sldId="269"/>
            <ac:picMk id="5" creationId="{4CA409F0-EEA5-476E-A8BD-47046DDA2A6A}"/>
          </ac:picMkLst>
        </pc:picChg>
      </pc:sldChg>
      <pc:sldChg chg="addSp modSp">
        <pc:chgData name="Eva Volmeijer" userId="8d667726-cfda-4cc9-adb5-c6c62e4170f3" providerId="ADAL" clId="{DE456C58-D17E-4BDA-A00A-E386FC1F9836}" dt="2017-11-06T20:31:27.734" v="114" actId="20577"/>
        <pc:sldMkLst>
          <pc:docMk/>
          <pc:sldMk cId="1009841687" sldId="270"/>
        </pc:sldMkLst>
        <pc:spChg chg="mod">
          <ac:chgData name="Eva Volmeijer" userId="8d667726-cfda-4cc9-adb5-c6c62e4170f3" providerId="ADAL" clId="{DE456C58-D17E-4BDA-A00A-E386FC1F9836}" dt="2017-11-06T20:30:15.853" v="68" actId="20577"/>
          <ac:spMkLst>
            <pc:docMk/>
            <pc:sldMk cId="1009841687" sldId="270"/>
            <ac:spMk id="4" creationId="{00000000-0000-0000-0000-000000000000}"/>
          </ac:spMkLst>
        </pc:spChg>
        <pc:spChg chg="mod">
          <ac:chgData name="Eva Volmeijer" userId="8d667726-cfda-4cc9-adb5-c6c62e4170f3" providerId="ADAL" clId="{DE456C58-D17E-4BDA-A00A-E386FC1F9836}" dt="2017-11-06T20:31:27.734" v="114" actId="20577"/>
          <ac:spMkLst>
            <pc:docMk/>
            <pc:sldMk cId="1009841687" sldId="270"/>
            <ac:spMk id="5" creationId="{00000000-0000-0000-0000-000000000000}"/>
          </ac:spMkLst>
        </pc:spChg>
        <pc:picChg chg="add mod">
          <ac:chgData name="Eva Volmeijer" userId="8d667726-cfda-4cc9-adb5-c6c62e4170f3" providerId="ADAL" clId="{DE456C58-D17E-4BDA-A00A-E386FC1F9836}" dt="2017-11-06T20:31:26.250" v="113" actId="1076"/>
          <ac:picMkLst>
            <pc:docMk/>
            <pc:sldMk cId="1009841687" sldId="270"/>
            <ac:picMk id="6" creationId="{759B27D2-F74D-46DB-BC00-68B2F0069381}"/>
          </ac:picMkLst>
        </pc:picChg>
      </pc:sldChg>
      <pc:sldChg chg="modSp">
        <pc:chgData name="Eva Volmeijer" userId="8d667726-cfda-4cc9-adb5-c6c62e4170f3" providerId="ADAL" clId="{DE456C58-D17E-4BDA-A00A-E386FC1F9836}" dt="2017-11-06T20:37:19.386" v="190"/>
        <pc:sldMkLst>
          <pc:docMk/>
          <pc:sldMk cId="1072236434" sldId="271"/>
        </pc:sldMkLst>
        <pc:spChg chg="mod">
          <ac:chgData name="Eva Volmeijer" userId="8d667726-cfda-4cc9-adb5-c6c62e4170f3" providerId="ADAL" clId="{DE456C58-D17E-4BDA-A00A-E386FC1F9836}" dt="2017-11-06T20:37:19.386" v="190"/>
          <ac:spMkLst>
            <pc:docMk/>
            <pc:sldMk cId="1072236434" sldId="271"/>
            <ac:spMk id="4" creationId="{00000000-0000-0000-0000-000000000000}"/>
          </ac:spMkLst>
        </pc:spChg>
      </pc:sldChg>
      <pc:sldChg chg="modSp modNotesTx">
        <pc:chgData name="Eva Volmeijer" userId="8d667726-cfda-4cc9-adb5-c6c62e4170f3" providerId="ADAL" clId="{DE456C58-D17E-4BDA-A00A-E386FC1F9836}" dt="2017-11-06T20:29:55.503" v="67" actId="20577"/>
        <pc:sldMkLst>
          <pc:docMk/>
          <pc:sldMk cId="3173690489" sldId="275"/>
        </pc:sldMkLst>
        <pc:spChg chg="mod">
          <ac:chgData name="Eva Volmeijer" userId="8d667726-cfda-4cc9-adb5-c6c62e4170f3" providerId="ADAL" clId="{DE456C58-D17E-4BDA-A00A-E386FC1F9836}" dt="2017-11-06T20:29:55.503" v="67" actId="20577"/>
          <ac:spMkLst>
            <pc:docMk/>
            <pc:sldMk cId="3173690489" sldId="275"/>
            <ac:spMk id="3" creationId="{00000000-0000-0000-0000-000000000000}"/>
          </ac:spMkLst>
        </pc:spChg>
        <pc:spChg chg="mod">
          <ac:chgData name="Eva Volmeijer" userId="8d667726-cfda-4cc9-adb5-c6c62e4170f3" providerId="ADAL" clId="{DE456C58-D17E-4BDA-A00A-E386FC1F9836}" dt="2017-11-06T20:26:31.745" v="9" actId="20577"/>
          <ac:spMkLst>
            <pc:docMk/>
            <pc:sldMk cId="3173690489" sldId="275"/>
            <ac:spMk id="5" creationId="{00000000-0000-0000-0000-000000000000}"/>
          </ac:spMkLst>
        </pc:spChg>
      </pc:sldChg>
      <pc:sldChg chg="modSp add">
        <pc:chgData name="Eva Volmeijer" userId="8d667726-cfda-4cc9-adb5-c6c62e4170f3" providerId="ADAL" clId="{DE456C58-D17E-4BDA-A00A-E386FC1F9836}" dt="2017-11-06T20:25:32.722" v="5"/>
        <pc:sldMkLst>
          <pc:docMk/>
          <pc:sldMk cId="2457252312" sldId="276"/>
        </pc:sldMkLst>
        <pc:spChg chg="mod">
          <ac:chgData name="Eva Volmeijer" userId="8d667726-cfda-4cc9-adb5-c6c62e4170f3" providerId="ADAL" clId="{DE456C58-D17E-4BDA-A00A-E386FC1F9836}" dt="2017-11-06T20:25:32.722" v="5"/>
          <ac:spMkLst>
            <pc:docMk/>
            <pc:sldMk cId="2457252312" sldId="276"/>
            <ac:spMk id="3" creationId="{7465CDEA-02D3-4010-B694-73714C75B3F1}"/>
          </ac:spMkLst>
        </pc:spChg>
      </pc:sldChg>
      <pc:sldChg chg="add">
        <pc:chgData name="Eva Volmeijer" userId="8d667726-cfda-4cc9-adb5-c6c62e4170f3" providerId="ADAL" clId="{DE456C58-D17E-4BDA-A00A-E386FC1F9836}" dt="2017-11-06T20:27:42.519" v="23"/>
        <pc:sldMkLst>
          <pc:docMk/>
          <pc:sldMk cId="3072827486" sldId="277"/>
        </pc:sldMkLst>
      </pc:sldChg>
      <pc:sldChg chg="modSp add">
        <pc:chgData name="Eva Volmeijer" userId="8d667726-cfda-4cc9-adb5-c6c62e4170f3" providerId="ADAL" clId="{DE456C58-D17E-4BDA-A00A-E386FC1F9836}" dt="2017-11-06T20:28:43.396" v="26"/>
        <pc:sldMkLst>
          <pc:docMk/>
          <pc:sldMk cId="266363589" sldId="278"/>
        </pc:sldMkLst>
        <pc:spChg chg="mod">
          <ac:chgData name="Eva Volmeijer" userId="8d667726-cfda-4cc9-adb5-c6c62e4170f3" providerId="ADAL" clId="{DE456C58-D17E-4BDA-A00A-E386FC1F9836}" dt="2017-11-06T20:28:43.396" v="26"/>
          <ac:spMkLst>
            <pc:docMk/>
            <pc:sldMk cId="266363589" sldId="278"/>
            <ac:spMk id="4" creationId="{B29E1B1B-C29D-4455-A3B7-B6380A344C11}"/>
          </ac:spMkLst>
        </pc:spChg>
      </pc:sldChg>
      <pc:sldChg chg="modSp add">
        <pc:chgData name="Eva Volmeijer" userId="8d667726-cfda-4cc9-adb5-c6c62e4170f3" providerId="ADAL" clId="{DE456C58-D17E-4BDA-A00A-E386FC1F9836}" dt="2017-11-06T20:32:16.048" v="117"/>
        <pc:sldMkLst>
          <pc:docMk/>
          <pc:sldMk cId="125582971" sldId="279"/>
        </pc:sldMkLst>
        <pc:spChg chg="mod">
          <ac:chgData name="Eva Volmeijer" userId="8d667726-cfda-4cc9-adb5-c6c62e4170f3" providerId="ADAL" clId="{DE456C58-D17E-4BDA-A00A-E386FC1F9836}" dt="2017-11-06T20:32:16.048" v="117"/>
          <ac:spMkLst>
            <pc:docMk/>
            <pc:sldMk cId="125582971" sldId="279"/>
            <ac:spMk id="4" creationId="{387352C6-00D1-4C35-8A34-B23900C4E2E5}"/>
          </ac:spMkLst>
        </pc:spChg>
        <pc:spChg chg="mod">
          <ac:chgData name="Eva Volmeijer" userId="8d667726-cfda-4cc9-adb5-c6c62e4170f3" providerId="ADAL" clId="{DE456C58-D17E-4BDA-A00A-E386FC1F9836}" dt="2017-11-06T20:31:59.179" v="116"/>
          <ac:spMkLst>
            <pc:docMk/>
            <pc:sldMk cId="125582971" sldId="279"/>
            <ac:spMk id="5" creationId="{DBA4C218-1419-4779-8558-42E6ED8507C2}"/>
          </ac:spMkLst>
        </pc:spChg>
      </pc:sldChg>
      <pc:sldChg chg="modSp add">
        <pc:chgData name="Eva Volmeijer" userId="8d667726-cfda-4cc9-adb5-c6c62e4170f3" providerId="ADAL" clId="{DE456C58-D17E-4BDA-A00A-E386FC1F9836}" dt="2017-11-06T20:32:49.111" v="120"/>
        <pc:sldMkLst>
          <pc:docMk/>
          <pc:sldMk cId="3506715890" sldId="280"/>
        </pc:sldMkLst>
        <pc:spChg chg="mod">
          <ac:chgData name="Eva Volmeijer" userId="8d667726-cfda-4cc9-adb5-c6c62e4170f3" providerId="ADAL" clId="{DE456C58-D17E-4BDA-A00A-E386FC1F9836}" dt="2017-11-06T20:32:49.111" v="120"/>
          <ac:spMkLst>
            <pc:docMk/>
            <pc:sldMk cId="3506715890" sldId="280"/>
            <ac:spMk id="4" creationId="{15950CD0-D7FC-40ED-8C19-08419081A119}"/>
          </ac:spMkLst>
        </pc:spChg>
        <pc:spChg chg="mod">
          <ac:chgData name="Eva Volmeijer" userId="8d667726-cfda-4cc9-adb5-c6c62e4170f3" providerId="ADAL" clId="{DE456C58-D17E-4BDA-A00A-E386FC1F9836}" dt="2017-11-06T20:32:42.392" v="119"/>
          <ac:spMkLst>
            <pc:docMk/>
            <pc:sldMk cId="3506715890" sldId="280"/>
            <ac:spMk id="5" creationId="{3B2A3181-81A6-44AA-BD26-0D21D1931955}"/>
          </ac:spMkLst>
        </pc:spChg>
      </pc:sldChg>
      <pc:sldChg chg="addSp modSp add">
        <pc:chgData name="Eva Volmeijer" userId="8d667726-cfda-4cc9-adb5-c6c62e4170f3" providerId="ADAL" clId="{DE456C58-D17E-4BDA-A00A-E386FC1F9836}" dt="2017-11-06T20:33:58.471" v="160" actId="1076"/>
        <pc:sldMkLst>
          <pc:docMk/>
          <pc:sldMk cId="3766955665" sldId="281"/>
        </pc:sldMkLst>
        <pc:spChg chg="mod">
          <ac:chgData name="Eva Volmeijer" userId="8d667726-cfda-4cc9-adb5-c6c62e4170f3" providerId="ADAL" clId="{DE456C58-D17E-4BDA-A00A-E386FC1F9836}" dt="2017-11-06T20:33:12.379" v="122" actId="1076"/>
          <ac:spMkLst>
            <pc:docMk/>
            <pc:sldMk cId="3766955665" sldId="281"/>
            <ac:spMk id="4" creationId="{A43B1021-5F35-40DA-ADE8-A8775B1CD31B}"/>
          </ac:spMkLst>
        </pc:spChg>
        <pc:spChg chg="mod">
          <ac:chgData name="Eva Volmeijer" userId="8d667726-cfda-4cc9-adb5-c6c62e4170f3" providerId="ADAL" clId="{DE456C58-D17E-4BDA-A00A-E386FC1F9836}" dt="2017-11-06T20:33:53.728" v="158" actId="1035"/>
          <ac:spMkLst>
            <pc:docMk/>
            <pc:sldMk cId="3766955665" sldId="281"/>
            <ac:spMk id="5" creationId="{FDC86FEE-3FD5-4BA1-9648-79B73FC984F6}"/>
          </ac:spMkLst>
        </pc:spChg>
        <pc:spChg chg="add mod">
          <ac:chgData name="Eva Volmeijer" userId="8d667726-cfda-4cc9-adb5-c6c62e4170f3" providerId="ADAL" clId="{DE456C58-D17E-4BDA-A00A-E386FC1F9836}" dt="2017-11-06T20:33:43.665" v="145" actId="1076"/>
          <ac:spMkLst>
            <pc:docMk/>
            <pc:sldMk cId="3766955665" sldId="281"/>
            <ac:spMk id="7" creationId="{636AAEAC-6AC6-4541-8B77-FFF00FC8A10E}"/>
          </ac:spMkLst>
        </pc:spChg>
        <pc:picChg chg="add mod">
          <ac:chgData name="Eva Volmeijer" userId="8d667726-cfda-4cc9-adb5-c6c62e4170f3" providerId="ADAL" clId="{DE456C58-D17E-4BDA-A00A-E386FC1F9836}" dt="2017-11-06T20:33:58.471" v="160" actId="1076"/>
          <ac:picMkLst>
            <pc:docMk/>
            <pc:sldMk cId="3766955665" sldId="281"/>
            <ac:picMk id="6" creationId="{289CB934-6BF8-4916-BAF4-9DBCB5AFA28D}"/>
          </ac:picMkLst>
        </pc:picChg>
        <pc:picChg chg="add mod">
          <ac:chgData name="Eva Volmeijer" userId="8d667726-cfda-4cc9-adb5-c6c62e4170f3" providerId="ADAL" clId="{DE456C58-D17E-4BDA-A00A-E386FC1F9836}" dt="2017-11-06T20:33:56.720" v="159" actId="1076"/>
          <ac:picMkLst>
            <pc:docMk/>
            <pc:sldMk cId="3766955665" sldId="281"/>
            <ac:picMk id="8" creationId="{90BDA06E-6E85-41D9-908A-6F022A29ACF8}"/>
          </ac:picMkLst>
        </pc:picChg>
      </pc:sldChg>
      <pc:sldChg chg="addSp modSp add">
        <pc:chgData name="Eva Volmeijer" userId="8d667726-cfda-4cc9-adb5-c6c62e4170f3" providerId="ADAL" clId="{DE456C58-D17E-4BDA-A00A-E386FC1F9836}" dt="2017-11-06T20:35:15.825" v="172" actId="1076"/>
        <pc:sldMkLst>
          <pc:docMk/>
          <pc:sldMk cId="3369926693" sldId="282"/>
        </pc:sldMkLst>
        <pc:spChg chg="mod">
          <ac:chgData name="Eva Volmeijer" userId="8d667726-cfda-4cc9-adb5-c6c62e4170f3" providerId="ADAL" clId="{DE456C58-D17E-4BDA-A00A-E386FC1F9836}" dt="2017-11-06T20:34:24.275" v="162" actId="1076"/>
          <ac:spMkLst>
            <pc:docMk/>
            <pc:sldMk cId="3369926693" sldId="282"/>
            <ac:spMk id="4" creationId="{70C6241D-06D5-43B3-B84F-3B7B07A1FC3A}"/>
          </ac:spMkLst>
        </pc:spChg>
        <pc:spChg chg="mod">
          <ac:chgData name="Eva Volmeijer" userId="8d667726-cfda-4cc9-adb5-c6c62e4170f3" providerId="ADAL" clId="{DE456C58-D17E-4BDA-A00A-E386FC1F9836}" dt="2017-11-06T20:35:12.426" v="171" actId="1076"/>
          <ac:spMkLst>
            <pc:docMk/>
            <pc:sldMk cId="3369926693" sldId="282"/>
            <ac:spMk id="5" creationId="{FCB5454D-B02E-4279-BAB5-472912B3379C}"/>
          </ac:spMkLst>
        </pc:spChg>
        <pc:spChg chg="add mod">
          <ac:chgData name="Eva Volmeijer" userId="8d667726-cfda-4cc9-adb5-c6c62e4170f3" providerId="ADAL" clId="{DE456C58-D17E-4BDA-A00A-E386FC1F9836}" dt="2017-11-06T20:35:06.332" v="169" actId="1076"/>
          <ac:spMkLst>
            <pc:docMk/>
            <pc:sldMk cId="3369926693" sldId="282"/>
            <ac:spMk id="6" creationId="{6BFC7CBE-8220-4CA2-ABC4-9C32A84057D9}"/>
          </ac:spMkLst>
        </pc:spChg>
        <pc:picChg chg="add mod">
          <ac:chgData name="Eva Volmeijer" userId="8d667726-cfda-4cc9-adb5-c6c62e4170f3" providerId="ADAL" clId="{DE456C58-D17E-4BDA-A00A-E386FC1F9836}" dt="2017-11-06T20:35:15.825" v="172" actId="1076"/>
          <ac:picMkLst>
            <pc:docMk/>
            <pc:sldMk cId="3369926693" sldId="282"/>
            <ac:picMk id="7" creationId="{FEDC81A7-67C2-46C2-8E5A-3A9BEE4D05AB}"/>
          </ac:picMkLst>
        </pc:picChg>
        <pc:picChg chg="add mod">
          <ac:chgData name="Eva Volmeijer" userId="8d667726-cfda-4cc9-adb5-c6c62e4170f3" providerId="ADAL" clId="{DE456C58-D17E-4BDA-A00A-E386FC1F9836}" dt="2017-11-06T20:35:03.015" v="168" actId="1076"/>
          <ac:picMkLst>
            <pc:docMk/>
            <pc:sldMk cId="3369926693" sldId="282"/>
            <ac:picMk id="8" creationId="{C9ED1710-B56F-44FA-8C3D-3F8983481461}"/>
          </ac:picMkLst>
        </pc:picChg>
      </pc:sldChg>
      <pc:sldChg chg="addSp delSp modSp add">
        <pc:chgData name="Eva Volmeijer" userId="8d667726-cfda-4cc9-adb5-c6c62e4170f3" providerId="ADAL" clId="{DE456C58-D17E-4BDA-A00A-E386FC1F9836}" dt="2017-11-06T20:35:56.284" v="179"/>
        <pc:sldMkLst>
          <pc:docMk/>
          <pc:sldMk cId="2466682877" sldId="283"/>
        </pc:sldMkLst>
        <pc:spChg chg="mod">
          <ac:chgData name="Eva Volmeijer" userId="8d667726-cfda-4cc9-adb5-c6c62e4170f3" providerId="ADAL" clId="{DE456C58-D17E-4BDA-A00A-E386FC1F9836}" dt="2017-11-06T20:35:46.011" v="176"/>
          <ac:spMkLst>
            <pc:docMk/>
            <pc:sldMk cId="2466682877" sldId="283"/>
            <ac:spMk id="4" creationId="{B14E045E-DBB4-43C7-BEBB-8AD4BB5FC032}"/>
          </ac:spMkLst>
        </pc:spChg>
        <pc:spChg chg="mod">
          <ac:chgData name="Eva Volmeijer" userId="8d667726-cfda-4cc9-adb5-c6c62e4170f3" providerId="ADAL" clId="{DE456C58-D17E-4BDA-A00A-E386FC1F9836}" dt="2017-11-06T20:35:56.284" v="179"/>
          <ac:spMkLst>
            <pc:docMk/>
            <pc:sldMk cId="2466682877" sldId="283"/>
            <ac:spMk id="5" creationId="{CE8A448C-39D5-4507-B8EC-83F25661E06D}"/>
          </ac:spMkLst>
        </pc:spChg>
        <pc:spChg chg="add del">
          <ac:chgData name="Eva Volmeijer" userId="8d667726-cfda-4cc9-adb5-c6c62e4170f3" providerId="ADAL" clId="{DE456C58-D17E-4BDA-A00A-E386FC1F9836}" dt="2017-11-06T20:35:55.518" v="178"/>
          <ac:spMkLst>
            <pc:docMk/>
            <pc:sldMk cId="2466682877" sldId="283"/>
            <ac:spMk id="6" creationId="{DE5BF306-3C72-477B-8A41-70274B86EBC5}"/>
          </ac:spMkLst>
        </pc:spChg>
      </pc:sldChg>
      <pc:sldChg chg="add del">
        <pc:chgData name="Eva Volmeijer" userId="8d667726-cfda-4cc9-adb5-c6c62e4170f3" providerId="ADAL" clId="{DE456C58-D17E-4BDA-A00A-E386FC1F9836}" dt="2017-11-06T20:35:43.174" v="174"/>
        <pc:sldMkLst>
          <pc:docMk/>
          <pc:sldMk cId="2517667793" sldId="283"/>
        </pc:sldMkLst>
      </pc:sldChg>
      <pc:sldChg chg="addSp delSp modSp add">
        <pc:chgData name="Eva Volmeijer" userId="8d667726-cfda-4cc9-adb5-c6c62e4170f3" providerId="ADAL" clId="{DE456C58-D17E-4BDA-A00A-E386FC1F9836}" dt="2017-11-06T20:36:23.750" v="184"/>
        <pc:sldMkLst>
          <pc:docMk/>
          <pc:sldMk cId="3909231114" sldId="284"/>
        </pc:sldMkLst>
        <pc:spChg chg="mod">
          <ac:chgData name="Eva Volmeijer" userId="8d667726-cfda-4cc9-adb5-c6c62e4170f3" providerId="ADAL" clId="{DE456C58-D17E-4BDA-A00A-E386FC1F9836}" dt="2017-11-06T20:36:15.119" v="181"/>
          <ac:spMkLst>
            <pc:docMk/>
            <pc:sldMk cId="3909231114" sldId="284"/>
            <ac:spMk id="4" creationId="{CDDFAB64-5180-4E81-9EF7-6BE5D6A3A14A}"/>
          </ac:spMkLst>
        </pc:spChg>
        <pc:spChg chg="mod">
          <ac:chgData name="Eva Volmeijer" userId="8d667726-cfda-4cc9-adb5-c6c62e4170f3" providerId="ADAL" clId="{DE456C58-D17E-4BDA-A00A-E386FC1F9836}" dt="2017-11-06T20:36:23.750" v="184"/>
          <ac:spMkLst>
            <pc:docMk/>
            <pc:sldMk cId="3909231114" sldId="284"/>
            <ac:spMk id="5" creationId="{7F077035-F502-4320-87EE-20E3D08535BC}"/>
          </ac:spMkLst>
        </pc:spChg>
        <pc:spChg chg="add del">
          <ac:chgData name="Eva Volmeijer" userId="8d667726-cfda-4cc9-adb5-c6c62e4170f3" providerId="ADAL" clId="{DE456C58-D17E-4BDA-A00A-E386FC1F9836}" dt="2017-11-06T20:36:22.964" v="183"/>
          <ac:spMkLst>
            <pc:docMk/>
            <pc:sldMk cId="3909231114" sldId="284"/>
            <ac:spMk id="6" creationId="{2CEF53E9-95F4-4DB7-93AE-8CC8494CFEA9}"/>
          </ac:spMkLst>
        </pc:spChg>
      </pc:sldChg>
      <pc:sldChg chg="addSp delSp modSp add">
        <pc:chgData name="Eva Volmeijer" userId="8d667726-cfda-4cc9-adb5-c6c62e4170f3" providerId="ADAL" clId="{DE456C58-D17E-4BDA-A00A-E386FC1F9836}" dt="2017-11-06T20:37:04.704" v="189"/>
        <pc:sldMkLst>
          <pc:docMk/>
          <pc:sldMk cId="3624990690" sldId="285"/>
        </pc:sldMkLst>
        <pc:spChg chg="mod">
          <ac:chgData name="Eva Volmeijer" userId="8d667726-cfda-4cc9-adb5-c6c62e4170f3" providerId="ADAL" clId="{DE456C58-D17E-4BDA-A00A-E386FC1F9836}" dt="2017-11-06T20:36:54.080" v="187"/>
          <ac:spMkLst>
            <pc:docMk/>
            <pc:sldMk cId="3624990690" sldId="285"/>
            <ac:spMk id="4" creationId="{B131ABCA-01B2-4897-8802-CD49D72BA9BD}"/>
          </ac:spMkLst>
        </pc:spChg>
        <pc:spChg chg="mod">
          <ac:chgData name="Eva Volmeijer" userId="8d667726-cfda-4cc9-adb5-c6c62e4170f3" providerId="ADAL" clId="{DE456C58-D17E-4BDA-A00A-E386FC1F9836}" dt="2017-11-06T20:36:48.420" v="186"/>
          <ac:spMkLst>
            <pc:docMk/>
            <pc:sldMk cId="3624990690" sldId="285"/>
            <ac:spMk id="5" creationId="{3F5AF5A2-CC75-49F2-8D7F-57516E973F3E}"/>
          </ac:spMkLst>
        </pc:spChg>
        <pc:spChg chg="add del">
          <ac:chgData name="Eva Volmeijer" userId="8d667726-cfda-4cc9-adb5-c6c62e4170f3" providerId="ADAL" clId="{DE456C58-D17E-4BDA-A00A-E386FC1F9836}" dt="2017-11-06T20:37:04.704" v="189"/>
          <ac:spMkLst>
            <pc:docMk/>
            <pc:sldMk cId="3624990690" sldId="285"/>
            <ac:spMk id="6" creationId="{7468E7CA-ACB4-4517-B532-5A2E6FF6CDB8}"/>
          </ac:spMkLst>
        </pc:spChg>
      </pc:sldChg>
      <pc:sldMasterChg chg="modSldLayout">
        <pc:chgData name="Eva Volmeijer" userId="8d667726-cfda-4cc9-adb5-c6c62e4170f3" providerId="ADAL" clId="{DE456C58-D17E-4BDA-A00A-E386FC1F9836}" dt="2017-11-06T20:23:18.877" v="1" actId="20577"/>
        <pc:sldMasterMkLst>
          <pc:docMk/>
          <pc:sldMasterMk cId="1734807536" sldId="2147483660"/>
        </pc:sldMasterMkLst>
        <pc:sldLayoutChg chg="modSp">
          <pc:chgData name="Eva Volmeijer" userId="8d667726-cfda-4cc9-adb5-c6c62e4170f3" providerId="ADAL" clId="{DE456C58-D17E-4BDA-A00A-E386FC1F9836}" dt="2017-11-06T20:23:18.877" v="1" actId="20577"/>
          <pc:sldLayoutMkLst>
            <pc:docMk/>
            <pc:sldMasterMk cId="1734807536" sldId="2147483660"/>
            <pc:sldLayoutMk cId="524782233" sldId="2147483661"/>
          </pc:sldLayoutMkLst>
          <pc:spChg chg="mod">
            <ac:chgData name="Eva Volmeijer" userId="8d667726-cfda-4cc9-adb5-c6c62e4170f3" providerId="ADAL" clId="{DE456C58-D17E-4BDA-A00A-E386FC1F9836}" dt="2017-11-06T20:23:18.877" v="1" actId="20577"/>
            <ac:spMkLst>
              <pc:docMk/>
              <pc:sldMasterMk cId="1734807536" sldId="2147483660"/>
              <pc:sldLayoutMk cId="524782233" sldId="2147483661"/>
              <ac:spMk id="17" creationId="{00000000-0000-0000-0000-000000000000}"/>
            </ac:spMkLst>
          </pc:spChg>
        </pc:sldLayoutChg>
      </pc:sldMasterChg>
    </pc:docChg>
  </pc:docChgLst>
  <pc:docChgLst>
    <pc:chgData name="Eva Volmeijer" userId="8d667726-cfda-4cc9-adb5-c6c62e4170f3" providerId="ADAL" clId="{8B5A0010-D536-491F-B4BD-7C4F2F2BDF44}"/>
    <pc:docChg chg="addSld delSld modSld sldOrd">
      <pc:chgData name="Eva Volmeijer" userId="8d667726-cfda-4cc9-adb5-c6c62e4170f3" providerId="ADAL" clId="{8B5A0010-D536-491F-B4BD-7C4F2F2BDF44}" dt="2017-11-06T20:42:11.687" v="30" actId="2696"/>
      <pc:docMkLst>
        <pc:docMk/>
      </pc:docMkLst>
      <pc:sldChg chg="del">
        <pc:chgData name="Eva Volmeijer" userId="8d667726-cfda-4cc9-adb5-c6c62e4170f3" providerId="ADAL" clId="{8B5A0010-D536-491F-B4BD-7C4F2F2BDF44}" dt="2017-11-06T20:42:11.687" v="30" actId="2696"/>
        <pc:sldMkLst>
          <pc:docMk/>
          <pc:sldMk cId="608192576" sldId="265"/>
        </pc:sldMkLst>
      </pc:sldChg>
      <pc:sldChg chg="addSp modSp">
        <pc:chgData name="Eva Volmeijer" userId="8d667726-cfda-4cc9-adb5-c6c62e4170f3" providerId="ADAL" clId="{8B5A0010-D536-491F-B4BD-7C4F2F2BDF44}" dt="2017-11-06T20:37:55.490" v="1"/>
        <pc:sldMkLst>
          <pc:docMk/>
          <pc:sldMk cId="1072236434" sldId="271"/>
        </pc:sldMkLst>
        <pc:spChg chg="mod">
          <ac:chgData name="Eva Volmeijer" userId="8d667726-cfda-4cc9-adb5-c6c62e4170f3" providerId="ADAL" clId="{8B5A0010-D536-491F-B4BD-7C4F2F2BDF44}" dt="2017-11-06T20:37:49.013" v="0"/>
          <ac:spMkLst>
            <pc:docMk/>
            <pc:sldMk cId="1072236434" sldId="271"/>
            <ac:spMk id="5" creationId="{00000000-0000-0000-0000-000000000000}"/>
          </ac:spMkLst>
        </pc:spChg>
        <pc:picChg chg="add">
          <ac:chgData name="Eva Volmeijer" userId="8d667726-cfda-4cc9-adb5-c6c62e4170f3" providerId="ADAL" clId="{8B5A0010-D536-491F-B4BD-7C4F2F2BDF44}" dt="2017-11-06T20:37:55.490" v="1"/>
          <ac:picMkLst>
            <pc:docMk/>
            <pc:sldMk cId="1072236434" sldId="271"/>
            <ac:picMk id="6" creationId="{36A5ABD5-211E-414E-B58D-F6C552055F91}"/>
          </ac:picMkLst>
        </pc:picChg>
        <pc:picChg chg="add">
          <ac:chgData name="Eva Volmeijer" userId="8d667726-cfda-4cc9-adb5-c6c62e4170f3" providerId="ADAL" clId="{8B5A0010-D536-491F-B4BD-7C4F2F2BDF44}" dt="2017-11-06T20:37:55.490" v="1"/>
          <ac:picMkLst>
            <pc:docMk/>
            <pc:sldMk cId="1072236434" sldId="271"/>
            <ac:picMk id="7" creationId="{7F436294-2106-49D1-897B-1103C12D7FE5}"/>
          </ac:picMkLst>
        </pc:picChg>
      </pc:sldChg>
      <pc:sldChg chg="modSp ord">
        <pc:chgData name="Eva Volmeijer" userId="8d667726-cfda-4cc9-adb5-c6c62e4170f3" providerId="ADAL" clId="{8B5A0010-D536-491F-B4BD-7C4F2F2BDF44}" dt="2017-11-06T20:41:47.422" v="26"/>
        <pc:sldMkLst>
          <pc:docMk/>
          <pc:sldMk cId="4129902572" sldId="272"/>
        </pc:sldMkLst>
        <pc:spChg chg="mod">
          <ac:chgData name="Eva Volmeijer" userId="8d667726-cfda-4cc9-adb5-c6c62e4170f3" providerId="ADAL" clId="{8B5A0010-D536-491F-B4BD-7C4F2F2BDF44}" dt="2017-11-06T20:41:47.422" v="26"/>
          <ac:spMkLst>
            <pc:docMk/>
            <pc:sldMk cId="4129902572" sldId="272"/>
            <ac:spMk id="5" creationId="{00000000-0000-0000-0000-000000000000}"/>
          </ac:spMkLst>
        </pc:spChg>
      </pc:sldChg>
      <pc:sldChg chg="del">
        <pc:chgData name="Eva Volmeijer" userId="8d667726-cfda-4cc9-adb5-c6c62e4170f3" providerId="ADAL" clId="{8B5A0010-D536-491F-B4BD-7C4F2F2BDF44}" dt="2017-11-06T20:42:02.943" v="27" actId="2696"/>
        <pc:sldMkLst>
          <pc:docMk/>
          <pc:sldMk cId="3068211818" sldId="273"/>
        </pc:sldMkLst>
      </pc:sldChg>
      <pc:sldChg chg="del">
        <pc:chgData name="Eva Volmeijer" userId="8d667726-cfda-4cc9-adb5-c6c62e4170f3" providerId="ADAL" clId="{8B5A0010-D536-491F-B4BD-7C4F2F2BDF44}" dt="2017-11-06T20:42:06.420" v="28" actId="2696"/>
        <pc:sldMkLst>
          <pc:docMk/>
          <pc:sldMk cId="2841114405" sldId="274"/>
        </pc:sldMkLst>
      </pc:sldChg>
      <pc:sldChg chg="addSp modSp add">
        <pc:chgData name="Eva Volmeijer" userId="8d667726-cfda-4cc9-adb5-c6c62e4170f3" providerId="ADAL" clId="{8B5A0010-D536-491F-B4BD-7C4F2F2BDF44}" dt="2017-11-06T20:40:38.376" v="5"/>
        <pc:sldMkLst>
          <pc:docMk/>
          <pc:sldMk cId="1837051272" sldId="286"/>
        </pc:sldMkLst>
        <pc:spChg chg="mod">
          <ac:chgData name="Eva Volmeijer" userId="8d667726-cfda-4cc9-adb5-c6c62e4170f3" providerId="ADAL" clId="{8B5A0010-D536-491F-B4BD-7C4F2F2BDF44}" dt="2017-11-06T20:40:25.293" v="3"/>
          <ac:spMkLst>
            <pc:docMk/>
            <pc:sldMk cId="1837051272" sldId="286"/>
            <ac:spMk id="4" creationId="{7A5FA95B-83CC-48CD-BFD0-D9DFBB26924F}"/>
          </ac:spMkLst>
        </pc:spChg>
        <pc:spChg chg="mod">
          <ac:chgData name="Eva Volmeijer" userId="8d667726-cfda-4cc9-adb5-c6c62e4170f3" providerId="ADAL" clId="{8B5A0010-D536-491F-B4BD-7C4F2F2BDF44}" dt="2017-11-06T20:40:33.299" v="4"/>
          <ac:spMkLst>
            <pc:docMk/>
            <pc:sldMk cId="1837051272" sldId="286"/>
            <ac:spMk id="5" creationId="{29327C19-5CFB-4F13-B91C-3FC0DF6DEA5E}"/>
          </ac:spMkLst>
        </pc:spChg>
        <pc:picChg chg="add">
          <ac:chgData name="Eva Volmeijer" userId="8d667726-cfda-4cc9-adb5-c6c62e4170f3" providerId="ADAL" clId="{8B5A0010-D536-491F-B4BD-7C4F2F2BDF44}" dt="2017-11-06T20:40:38.376" v="5"/>
          <ac:picMkLst>
            <pc:docMk/>
            <pc:sldMk cId="1837051272" sldId="286"/>
            <ac:picMk id="6" creationId="{EF27DF0B-DBE2-4A70-A297-1D8990D5C562}"/>
          </ac:picMkLst>
        </pc:picChg>
        <pc:picChg chg="add">
          <ac:chgData name="Eva Volmeijer" userId="8d667726-cfda-4cc9-adb5-c6c62e4170f3" providerId="ADAL" clId="{8B5A0010-D536-491F-B4BD-7C4F2F2BDF44}" dt="2017-11-06T20:40:38.376" v="5"/>
          <ac:picMkLst>
            <pc:docMk/>
            <pc:sldMk cId="1837051272" sldId="286"/>
            <ac:picMk id="7" creationId="{8083B60A-EB87-4AE8-8A6B-8A9514E1059E}"/>
          </ac:picMkLst>
        </pc:picChg>
      </pc:sldChg>
      <pc:sldChg chg="addSp modSp add">
        <pc:chgData name="Eva Volmeijer" userId="8d667726-cfda-4cc9-adb5-c6c62e4170f3" providerId="ADAL" clId="{8B5A0010-D536-491F-B4BD-7C4F2F2BDF44}" dt="2017-11-06T20:41:10.580" v="24" actId="20577"/>
        <pc:sldMkLst>
          <pc:docMk/>
          <pc:sldMk cId="1171191883" sldId="287"/>
        </pc:sldMkLst>
        <pc:spChg chg="mod">
          <ac:chgData name="Eva Volmeijer" userId="8d667726-cfda-4cc9-adb5-c6c62e4170f3" providerId="ADAL" clId="{8B5A0010-D536-491F-B4BD-7C4F2F2BDF44}" dt="2017-11-06T20:41:10.580" v="24" actId="20577"/>
          <ac:spMkLst>
            <pc:docMk/>
            <pc:sldMk cId="1171191883" sldId="287"/>
            <ac:spMk id="3" creationId="{1E4F742A-7EE4-41F1-AFBA-C0AE6B9FFA33}"/>
          </ac:spMkLst>
        </pc:spChg>
        <pc:picChg chg="add">
          <ac:chgData name="Eva Volmeijer" userId="8d667726-cfda-4cc9-adb5-c6c62e4170f3" providerId="ADAL" clId="{8B5A0010-D536-491F-B4BD-7C4F2F2BDF44}" dt="2017-11-06T20:41:06.379" v="11"/>
          <ac:picMkLst>
            <pc:docMk/>
            <pc:sldMk cId="1171191883" sldId="287"/>
            <ac:picMk id="5" creationId="{71B8922E-DC54-4E14-83C7-30A47ACFAABE}"/>
          </ac:picMkLst>
        </pc:picChg>
      </pc:sldChg>
      <pc:sldChg chg="modSp add del">
        <pc:chgData name="Eva Volmeijer" userId="8d667726-cfda-4cc9-adb5-c6c62e4170f3" providerId="ADAL" clId="{8B5A0010-D536-491F-B4BD-7C4F2F2BDF44}" dt="2017-11-06T20:41:01.427" v="9" actId="2696"/>
        <pc:sldMkLst>
          <pc:docMk/>
          <pc:sldMk cId="3325392101" sldId="287"/>
        </pc:sldMkLst>
        <pc:spChg chg="mod">
          <ac:chgData name="Eva Volmeijer" userId="8d667726-cfda-4cc9-adb5-c6c62e4170f3" providerId="ADAL" clId="{8B5A0010-D536-491F-B4BD-7C4F2F2BDF44}" dt="2017-11-06T20:40:59.110" v="8" actId="20577"/>
          <ac:spMkLst>
            <pc:docMk/>
            <pc:sldMk cId="3325392101" sldId="287"/>
            <ac:spMk id="3" creationId="{7A4FCE4D-6014-45F5-9D5D-19FFC467C364}"/>
          </ac:spMkLst>
        </pc:spChg>
      </pc:sldChg>
      <pc:sldChg chg="add">
        <pc:chgData name="Eva Volmeijer" userId="8d667726-cfda-4cc9-adb5-c6c62e4170f3" providerId="ADAL" clId="{8B5A0010-D536-491F-B4BD-7C4F2F2BDF44}" dt="2017-11-06T20:42:09.112" v="29"/>
        <pc:sldMkLst>
          <pc:docMk/>
          <pc:sldMk cId="3854919326"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4C073-D6EE-8844-A60D-12C395887D60}" type="datetimeFigureOut">
              <a:rPr lang="nl-NL" smtClean="0"/>
              <a:t>6-11-2017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1CEFE-6B44-4848-A041-C1428E4BABDA}" type="slidenum">
              <a:rPr lang="nl-NL" smtClean="0"/>
              <a:t>‹nr.›</a:t>
            </a:fld>
            <a:endParaRPr lang="nl-NL"/>
          </a:p>
        </p:txBody>
      </p:sp>
    </p:spTree>
    <p:extLst>
      <p:ext uri="{BB962C8B-B14F-4D97-AF65-F5344CB8AC3E}">
        <p14:creationId xmlns:p14="http://schemas.microsoft.com/office/powerpoint/2010/main" val="181784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ts val="600"/>
              </a:spcBef>
            </a:pP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dia’s</a:t>
            </a:r>
            <a:r>
              <a:rPr lang="en-GB" altLang="nl-NL" b="1" dirty="0">
                <a:latin typeface="Arial" panose="020B0604020202020204" pitchFamily="34" charset="0"/>
              </a:rPr>
              <a:t> </a:t>
            </a:r>
            <a:r>
              <a:rPr lang="en-GB" altLang="nl-NL" b="1" dirty="0" err="1">
                <a:latin typeface="Arial" panose="020B0604020202020204" pitchFamily="34" charset="0"/>
              </a:rPr>
              <a:t>zijn</a:t>
            </a:r>
            <a:r>
              <a:rPr lang="en-GB" altLang="nl-NL" b="1" dirty="0">
                <a:latin typeface="Arial" panose="020B0604020202020204" pitchFamily="34" charset="0"/>
              </a:rPr>
              <a:t> </a:t>
            </a:r>
            <a:r>
              <a:rPr lang="en-GB" altLang="nl-NL" b="1" dirty="0" err="1">
                <a:latin typeface="Arial" panose="020B0604020202020204" pitchFamily="34" charset="0"/>
              </a:rPr>
              <a:t>opgesteld</a:t>
            </a:r>
            <a:r>
              <a:rPr lang="en-GB" altLang="nl-NL" b="1" dirty="0">
                <a:latin typeface="Arial" panose="020B0604020202020204" pitchFamily="34" charset="0"/>
              </a:rPr>
              <a:t> in </a:t>
            </a:r>
            <a:r>
              <a:rPr lang="en-GB" altLang="nl-NL" b="1" dirty="0" err="1">
                <a:latin typeface="Arial" panose="020B0604020202020204" pitchFamily="34" charset="0"/>
              </a:rPr>
              <a:t>oktober</a:t>
            </a:r>
            <a:r>
              <a:rPr lang="en-GB" altLang="nl-NL" b="1" dirty="0">
                <a:latin typeface="Arial" panose="020B0604020202020204" pitchFamily="34" charset="0"/>
              </a:rPr>
              <a:t> 2017 met de </a:t>
            </a:r>
            <a:r>
              <a:rPr lang="en-GB" altLang="nl-NL" b="1" dirty="0" err="1">
                <a:latin typeface="Arial" panose="020B0604020202020204" pitchFamily="34" charset="0"/>
              </a:rPr>
              <a:t>meest</a:t>
            </a:r>
            <a:r>
              <a:rPr lang="en-GB" altLang="nl-NL" b="1" dirty="0">
                <a:latin typeface="Arial" panose="020B0604020202020204" pitchFamily="34" charset="0"/>
              </a:rPr>
              <a:t> </a:t>
            </a:r>
            <a:r>
              <a:rPr lang="en-GB" altLang="nl-NL" b="1" dirty="0" err="1">
                <a:latin typeface="Arial" panose="020B0604020202020204" pitchFamily="34" charset="0"/>
              </a:rPr>
              <a:t>recente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 over de richtlijn </a:t>
            </a:r>
            <a:r>
              <a:rPr lang="en-GB" altLang="nl-NL" b="1" dirty="0" err="1">
                <a:latin typeface="Arial" panose="020B0604020202020204" pitchFamily="34" charset="0"/>
              </a:rPr>
              <a:t>invaginaties</a:t>
            </a:r>
            <a:r>
              <a:rPr lang="en-GB" altLang="nl-NL" b="1" dirty="0">
                <a:latin typeface="Arial" panose="020B0604020202020204" pitchFamily="34" charset="0"/>
              </a:rPr>
              <a:t> op </a:t>
            </a:r>
            <a:r>
              <a:rPr lang="en-GB" altLang="nl-NL" b="1" dirty="0" err="1">
                <a:latin typeface="Arial" panose="020B0604020202020204" pitchFamily="34" charset="0"/>
              </a:rPr>
              <a:t>kinderleeftijd</a:t>
            </a:r>
            <a:r>
              <a:rPr lang="en-GB" altLang="nl-NL" b="1"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b="1" dirty="0">
                <a:latin typeface="Arial" panose="020B0604020202020204" pitchFamily="34" charset="0"/>
              </a:rPr>
              <a:t>Over </a:t>
            </a: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presentatie</a:t>
            </a:r>
            <a:r>
              <a:rPr lang="en-GB" altLang="nl-NL" b="1" dirty="0">
                <a:latin typeface="Arial" panose="020B0604020202020204" pitchFamily="34" charset="0"/>
              </a:rPr>
              <a:t>:</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is </a:t>
            </a:r>
            <a:r>
              <a:rPr lang="en-GB" altLang="nl-NL" b="0" dirty="0" err="1">
                <a:latin typeface="Arial" panose="020B0604020202020204" pitchFamily="34" charset="0"/>
              </a:rPr>
              <a:t>opgesteld</a:t>
            </a:r>
            <a:r>
              <a:rPr lang="en-GB" altLang="nl-NL" b="0" dirty="0">
                <a:latin typeface="Arial" panose="020B0604020202020204" pitchFamily="34" charset="0"/>
              </a:rPr>
              <a:t> om u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helpen</a:t>
            </a:r>
            <a:r>
              <a:rPr lang="en-GB" altLang="nl-NL" b="0" dirty="0">
                <a:latin typeface="Arial" panose="020B0604020202020204" pitchFamily="34" charset="0"/>
              </a:rPr>
              <a:t> </a:t>
            </a:r>
            <a:r>
              <a:rPr lang="en-GB" altLang="nl-NL" b="0" dirty="0" err="1">
                <a:latin typeface="Arial" panose="020B0604020202020204" pitchFamily="34" charset="0"/>
              </a:rPr>
              <a:t>aandacht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voor de richtlijn invaginatie</a:t>
            </a:r>
            <a:r>
              <a:rPr lang="en-GB" altLang="nl-NL" b="0" baseline="0" dirty="0">
                <a:latin typeface="Arial" panose="020B0604020202020204" pitchFamily="34" charset="0"/>
              </a:rPr>
              <a:t> op </a:t>
            </a:r>
            <a:r>
              <a:rPr lang="en-GB" altLang="nl-NL" b="0" baseline="0" dirty="0" err="1">
                <a:latin typeface="Arial" panose="020B0604020202020204" pitchFamily="34" charset="0"/>
              </a:rPr>
              <a:t>kinderleeftijd</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richtlijn is </a:t>
            </a:r>
            <a:r>
              <a:rPr lang="en-GB" altLang="nl-NL" b="0" dirty="0" err="1">
                <a:latin typeface="Arial" panose="020B0604020202020204" pitchFamily="34" charset="0"/>
              </a:rPr>
              <a:t>geschreven</a:t>
            </a:r>
            <a:r>
              <a:rPr lang="en-GB" altLang="nl-NL" b="0" dirty="0">
                <a:latin typeface="Arial" panose="020B0604020202020204" pitchFamily="34" charset="0"/>
              </a:rPr>
              <a:t> voor </a:t>
            </a:r>
            <a:r>
              <a:rPr lang="en-GB" altLang="nl-NL" b="0" dirty="0" err="1">
                <a:latin typeface="Arial" panose="020B0604020202020204" pitchFamily="34" charset="0"/>
              </a:rPr>
              <a:t>alle</a:t>
            </a:r>
            <a:r>
              <a:rPr lang="en-GB" altLang="nl-NL" b="0" dirty="0">
                <a:latin typeface="Arial" panose="020B0604020202020204" pitchFamily="34" charset="0"/>
              </a:rPr>
              <a:t> </a:t>
            </a:r>
            <a:r>
              <a:rPr lang="en-GB" altLang="nl-NL" b="0" dirty="0" err="1">
                <a:latin typeface="Arial" panose="020B0604020202020204" pitchFamily="34" charset="0"/>
              </a:rPr>
              <a:t>zorgverleners</a:t>
            </a:r>
            <a:r>
              <a:rPr lang="en-GB" altLang="nl-NL" b="0" dirty="0">
                <a:latin typeface="Arial" panose="020B0604020202020204" pitchFamily="34" charset="0"/>
              </a:rPr>
              <a:t> </a:t>
            </a:r>
            <a:r>
              <a:rPr lang="en-GB" altLang="nl-NL" b="0" dirty="0" err="1">
                <a:latin typeface="Arial" panose="020B0604020202020204" pitchFamily="34" charset="0"/>
              </a:rPr>
              <a:t>betrokken</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de </a:t>
            </a:r>
            <a:r>
              <a:rPr lang="en-GB" altLang="nl-NL" b="0" dirty="0" err="1">
                <a:latin typeface="Arial" panose="020B0604020202020204" pitchFamily="34" charset="0"/>
              </a:rPr>
              <a:t>zorg</a:t>
            </a:r>
            <a:r>
              <a:rPr lang="en-GB" altLang="nl-NL" b="0" dirty="0">
                <a:latin typeface="Arial" panose="020B0604020202020204" pitchFamily="34" charset="0"/>
              </a:rPr>
              <a:t> voor </a:t>
            </a:r>
            <a:r>
              <a:rPr lang="en-GB" altLang="nl-NL" b="0" dirty="0" err="1">
                <a:latin typeface="Arial" panose="020B0604020202020204" pitchFamily="34" charset="0"/>
              </a:rPr>
              <a:t>patienten</a:t>
            </a:r>
            <a:r>
              <a:rPr lang="en-GB" altLang="nl-NL" b="0" dirty="0">
                <a:latin typeface="Arial" panose="020B0604020202020204" pitchFamily="34" charset="0"/>
              </a:rPr>
              <a:t> met </a:t>
            </a:r>
            <a:r>
              <a:rPr lang="en-GB" altLang="nl-NL" b="0" dirty="0" err="1">
                <a:latin typeface="Arial" panose="020B0604020202020204" pitchFamily="34" charset="0"/>
              </a:rPr>
              <a:t>een</a:t>
            </a:r>
            <a:r>
              <a:rPr lang="en-GB" altLang="nl-NL" b="0" dirty="0">
                <a:latin typeface="Arial" panose="020B0604020202020204" pitchFamily="34" charset="0"/>
              </a:rPr>
              <a:t> invaginatie, </a:t>
            </a:r>
            <a:r>
              <a:rPr lang="en-GB" altLang="nl-NL" b="0" dirty="0" err="1">
                <a:latin typeface="Arial" panose="020B0604020202020204" pitchFamily="34" charset="0"/>
              </a:rPr>
              <a:t>waaronder</a:t>
            </a:r>
            <a:r>
              <a:rPr lang="en-GB" altLang="nl-NL" b="0" dirty="0">
                <a:latin typeface="Arial" panose="020B0604020202020204" pitchFamily="34" charset="0"/>
              </a:rPr>
              <a:t>: Medisch Specialisten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huisartsen</a:t>
            </a:r>
            <a:r>
              <a:rPr lang="en-GB" altLang="nl-NL" b="0" dirty="0">
                <a:latin typeface="Arial" panose="020B0604020202020204" pitchFamily="34" charset="0"/>
              </a:rPr>
              <a:t>. </a:t>
            </a:r>
          </a:p>
          <a:p>
            <a:pPr eaLnBrk="1" hangingPunct="1">
              <a:spcBef>
                <a:spcPts val="600"/>
              </a:spcBef>
            </a:pPr>
            <a:endParaRPr lang="en-GB" altLang="nl-NL" b="0" dirty="0">
              <a:latin typeface="Arial" panose="020B0604020202020204" pitchFamily="34" charset="0"/>
            </a:endParaRPr>
          </a:p>
          <a:p>
            <a:pPr eaLnBrk="1" hangingPunct="1">
              <a:spcBef>
                <a:spcPts val="600"/>
              </a:spcBef>
            </a:pPr>
            <a:r>
              <a:rPr lang="en-GB" altLang="nl-NL" b="0" dirty="0">
                <a:latin typeface="Arial" panose="020B0604020202020204" pitchFamily="34" charset="0"/>
              </a:rPr>
              <a:t>De richtlijn is </a:t>
            </a:r>
            <a:r>
              <a:rPr lang="en-GB" altLang="nl-NL" b="0" dirty="0" err="1">
                <a:latin typeface="Arial" panose="020B0604020202020204" pitchFamily="34" charset="0"/>
              </a:rPr>
              <a:t>beschikbaar</a:t>
            </a:r>
            <a:r>
              <a:rPr lang="en-GB" altLang="nl-NL" b="0" dirty="0">
                <a:latin typeface="Arial" panose="020B0604020202020204" pitchFamily="34" charset="0"/>
              </a:rPr>
              <a:t> op de richtlijnendatabase via de </a:t>
            </a:r>
            <a:r>
              <a:rPr lang="en-GB" altLang="nl-NL" b="0" dirty="0" err="1">
                <a:latin typeface="Arial" panose="020B0604020202020204" pitchFamily="34" charset="0"/>
              </a:rPr>
              <a:t>volgende</a:t>
            </a:r>
            <a:r>
              <a:rPr lang="en-GB" altLang="nl-NL" b="0" dirty="0">
                <a:latin typeface="Arial" panose="020B0604020202020204" pitchFamily="34" charset="0"/>
              </a:rPr>
              <a:t> link: </a:t>
            </a:r>
            <a:r>
              <a:rPr lang="en-GB" altLang="nl-NL" b="0" dirty="0" err="1">
                <a:latin typeface="Arial" panose="020B0604020202020204" pitchFamily="34" charset="0"/>
              </a:rPr>
              <a:t>xxxx</a:t>
            </a:r>
            <a:endParaRPr lang="en-GB" altLang="nl-NL" b="0" dirty="0">
              <a:latin typeface="Arial" panose="020B0604020202020204" pitchFamily="34" charset="0"/>
            </a:endParaRPr>
          </a:p>
          <a:p>
            <a:pPr eaLnBrk="1" hangingPunct="1">
              <a:spcBef>
                <a:spcPts val="600"/>
              </a:spcBef>
            </a:pPr>
            <a:r>
              <a:rPr lang="en-GB" altLang="nl-NL" b="0" dirty="0">
                <a:latin typeface="Arial" panose="020B0604020202020204" pitchFamily="34" charset="0"/>
              </a:rPr>
              <a:t>In de richtlijnendatabase </a:t>
            </a:r>
            <a:r>
              <a:rPr lang="en-GB" altLang="nl-NL" b="0" dirty="0" err="1">
                <a:latin typeface="Arial" panose="020B0604020202020204" pitchFamily="34" charset="0"/>
              </a:rPr>
              <a:t>kunt</a:t>
            </a:r>
            <a:r>
              <a:rPr lang="en-GB" altLang="nl-NL" b="0" dirty="0">
                <a:latin typeface="Arial" panose="020B0604020202020204" pitchFamily="34" charset="0"/>
              </a:rPr>
              <a: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uitdraai</a:t>
            </a:r>
            <a:r>
              <a:rPr lang="en-GB" altLang="nl-NL" b="0" dirty="0">
                <a:latin typeface="Arial" panose="020B0604020202020204" pitchFamily="34" charset="0"/>
              </a:rPr>
              <a:t> </a:t>
            </a:r>
            <a:r>
              <a:rPr lang="en-GB" altLang="nl-NL" b="0" dirty="0" err="1">
                <a:latin typeface="Arial" panose="020B0604020202020204" pitchFamily="34" charset="0"/>
              </a:rPr>
              <a:t>maken</a:t>
            </a:r>
            <a:r>
              <a:rPr lang="en-GB" altLang="nl-NL" b="0" dirty="0">
                <a:latin typeface="Arial" panose="020B0604020202020204" pitchFamily="34" charset="0"/>
              </a:rPr>
              <a:t> van </a:t>
            </a:r>
            <a:r>
              <a:rPr lang="en-GB" altLang="nl-NL" b="0" dirty="0" err="1">
                <a:latin typeface="Arial" panose="020B0604020202020204" pitchFamily="34" charset="0"/>
              </a:rPr>
              <a:t>alle</a:t>
            </a:r>
            <a:r>
              <a:rPr lang="en-GB" altLang="nl-NL" b="0" dirty="0">
                <a:latin typeface="Arial" panose="020B0604020202020204" pitchFamily="34" charset="0"/>
              </a:rPr>
              <a:t> </a:t>
            </a:r>
            <a:r>
              <a:rPr lang="en-GB" altLang="nl-NL" b="0" dirty="0" err="1">
                <a:latin typeface="Arial" panose="020B0604020202020204" pitchFamily="34" charset="0"/>
              </a:rPr>
              <a:t>aanbevelingen</a:t>
            </a:r>
            <a:r>
              <a:rPr lang="en-GB" altLang="nl-NL" b="0" dirty="0">
                <a:latin typeface="Arial" panose="020B0604020202020204" pitchFamily="34" charset="0"/>
              </a:rPr>
              <a:t> in de richtlijn. </a:t>
            </a:r>
            <a:r>
              <a:rPr lang="en-GB" altLang="nl-NL" b="0" dirty="0" err="1">
                <a:latin typeface="Arial" panose="020B0604020202020204" pitchFamily="34" charset="0"/>
              </a:rPr>
              <a:t>Wellicht</a:t>
            </a:r>
            <a:r>
              <a:rPr lang="en-GB" altLang="nl-NL" b="0" dirty="0">
                <a:latin typeface="Arial" panose="020B0604020202020204" pitchFamily="34" charset="0"/>
              </a:rPr>
              <a:t> wilt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kopie</a:t>
            </a:r>
            <a:r>
              <a:rPr lang="en-GB" altLang="nl-NL" b="0" dirty="0">
                <a:latin typeface="Arial" panose="020B0604020202020204" pitchFamily="34" charset="0"/>
              </a:rPr>
              <a:t> van de </a:t>
            </a:r>
            <a:r>
              <a:rPr lang="en-GB" altLang="nl-NL" b="0" dirty="0" err="1">
                <a:latin typeface="Arial" panose="020B0604020202020204" pitchFamily="34" charset="0"/>
              </a:rPr>
              <a:t>aanbevelingen</a:t>
            </a:r>
            <a:r>
              <a:rPr lang="en-GB" altLang="nl-NL" b="0" dirty="0">
                <a:latin typeface="Arial" panose="020B0604020202020204" pitchFamily="34" charset="0"/>
              </a:rPr>
              <a:t> </a:t>
            </a:r>
            <a:r>
              <a:rPr lang="en-GB" altLang="nl-NL" b="0" dirty="0" err="1">
                <a:latin typeface="Arial" panose="020B0604020202020204" pitchFamily="34" charset="0"/>
              </a:rPr>
              <a:t>printen</a:t>
            </a:r>
            <a:r>
              <a:rPr lang="en-GB" altLang="nl-NL" b="0" dirty="0">
                <a:latin typeface="Arial" panose="020B0604020202020204" pitchFamily="34" charset="0"/>
              </a:rPr>
              <a:t> voor </a:t>
            </a:r>
            <a:r>
              <a:rPr lang="en-GB" altLang="nl-NL" b="0" dirty="0" err="1">
                <a:latin typeface="Arial" panose="020B0604020202020204" pitchFamily="34" charset="0"/>
              </a:rPr>
              <a:t>gebruik</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of de richtlijn op de richtlijnendatabase </a:t>
            </a:r>
            <a:r>
              <a:rPr lang="en-GB" altLang="nl-NL" b="0" dirty="0" err="1">
                <a:latin typeface="Arial" panose="020B0604020202020204" pitchFamily="34" charset="0"/>
              </a:rPr>
              <a:t>bezoeken</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zie</a:t>
            </a:r>
            <a:r>
              <a:rPr lang="en-GB" altLang="nl-NL" b="0" dirty="0">
                <a:latin typeface="Arial" panose="020B0604020202020204" pitchFamily="34" charset="0"/>
              </a:rPr>
              <a:t> link). U </a:t>
            </a:r>
            <a:r>
              <a:rPr lang="en-GB" altLang="nl-NL" b="0" dirty="0" err="1">
                <a:latin typeface="Arial" panose="020B0604020202020204" pitchFamily="34" charset="0"/>
              </a:rPr>
              <a:t>kunt</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eigen logo </a:t>
            </a:r>
            <a:r>
              <a:rPr lang="en-GB" altLang="nl-NL" b="0" dirty="0" err="1">
                <a:latin typeface="Arial" panose="020B0604020202020204" pitchFamily="34" charset="0"/>
              </a:rPr>
              <a:t>aan</a:t>
            </a:r>
            <a:r>
              <a:rPr lang="en-GB" altLang="nl-NL" b="0" dirty="0">
                <a:latin typeface="Arial" panose="020B0604020202020204" pitchFamily="34" charset="0"/>
              </a:rPr>
              <a:t>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toevoegen</a:t>
            </a:r>
            <a:r>
              <a:rPr lang="en-GB" altLang="nl-NL" b="0" dirty="0">
                <a:latin typeface="Arial" panose="020B0604020202020204" pitchFamily="34" charset="0"/>
              </a:rPr>
              <a:t>. </a:t>
            </a:r>
            <a:r>
              <a:rPr lang="en-GB" altLang="nl-NL" b="0" dirty="0" err="1">
                <a:latin typeface="Arial" panose="020B0604020202020204" pitchFamily="34" charset="0"/>
              </a:rPr>
              <a:t>Voel</a:t>
            </a:r>
            <a:r>
              <a:rPr lang="en-GB" altLang="nl-NL" b="0" dirty="0">
                <a:latin typeface="Arial" panose="020B0604020202020204" pitchFamily="34" charset="0"/>
              </a:rPr>
              <a:t> u </a:t>
            </a:r>
            <a:r>
              <a:rPr lang="en-GB" altLang="nl-NL" b="0" dirty="0" err="1">
                <a:latin typeface="Arial" panose="020B0604020202020204" pitchFamily="34" charset="0"/>
              </a:rPr>
              <a:t>vrij</a:t>
            </a:r>
            <a:r>
              <a:rPr lang="en-GB" altLang="nl-NL" b="0" dirty="0">
                <a:latin typeface="Arial" panose="020B0604020202020204" pitchFamily="34" charset="0"/>
              </a:rPr>
              <a:t> om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passen</a:t>
            </a:r>
            <a:r>
              <a:rPr lang="en-GB" altLang="nl-NL" b="0" dirty="0">
                <a:latin typeface="Arial" panose="020B0604020202020204" pitchFamily="34" charset="0"/>
              </a:rPr>
              <a:t> of </a:t>
            </a:r>
            <a:r>
              <a:rPr lang="en-GB" altLang="nl-NL" b="0" dirty="0" err="1">
                <a:latin typeface="Arial" panose="020B0604020202020204" pitchFamily="34" charset="0"/>
              </a:rPr>
              <a:t>uit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breiden</a:t>
            </a:r>
            <a:r>
              <a:rPr lang="en-GB" altLang="nl-NL" b="0" dirty="0">
                <a:latin typeface="Arial" panose="020B0604020202020204" pitchFamily="34" charset="0"/>
              </a:rPr>
              <a:t>. </a:t>
            </a:r>
          </a:p>
          <a:p>
            <a:pPr eaLnBrk="1" hangingPunct="1">
              <a:spcBef>
                <a:spcPts val="600"/>
              </a:spcBef>
            </a:pP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1</a:t>
            </a:fld>
            <a:endParaRPr lang="nl-NL"/>
          </a:p>
        </p:txBody>
      </p:sp>
    </p:spTree>
    <p:extLst>
      <p:ext uri="{BB962C8B-B14F-4D97-AF65-F5344CB8AC3E}">
        <p14:creationId xmlns:p14="http://schemas.microsoft.com/office/powerpoint/2010/main" val="121236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module </a:t>
            </a:r>
            <a:r>
              <a:rPr lang="en-GB" altLang="nl-NL" b="1" dirty="0" err="1">
                <a:latin typeface="Arial" panose="020B0604020202020204" pitchFamily="34" charset="0"/>
              </a:rPr>
              <a:t>klinisch</a:t>
            </a:r>
            <a:r>
              <a:rPr lang="en-GB" altLang="nl-NL" b="1" dirty="0">
                <a:latin typeface="Arial" panose="020B0604020202020204" pitchFamily="34" charset="0"/>
              </a:rPr>
              <a:t> </a:t>
            </a:r>
            <a:r>
              <a:rPr lang="en-GB" altLang="nl-NL" b="1" dirty="0" err="1">
                <a:latin typeface="Arial" panose="020B0604020202020204" pitchFamily="34" charset="0"/>
              </a:rPr>
              <a:t>zorgpad</a:t>
            </a:r>
            <a:r>
              <a:rPr lang="en-GB" altLang="nl-NL" b="1" dirty="0">
                <a:latin typeface="Arial" panose="020B0604020202020204" pitchFamily="34" charset="0"/>
              </a:rPr>
              <a:t>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weergegeven</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12</a:t>
            </a:fld>
            <a:endParaRPr lang="nl-NL"/>
          </a:p>
        </p:txBody>
      </p:sp>
    </p:spTree>
    <p:extLst>
      <p:ext uri="{BB962C8B-B14F-4D97-AF65-F5344CB8AC3E}">
        <p14:creationId xmlns:p14="http://schemas.microsoft.com/office/powerpoint/2010/main" val="3965806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module </a:t>
            </a:r>
            <a:r>
              <a:rPr lang="en-GB" altLang="nl-NL" b="1" dirty="0" err="1">
                <a:latin typeface="Arial" panose="020B0604020202020204" pitchFamily="34" charset="0"/>
              </a:rPr>
              <a:t>klinisch</a:t>
            </a:r>
            <a:r>
              <a:rPr lang="en-GB" altLang="nl-NL" b="1" dirty="0">
                <a:latin typeface="Arial" panose="020B0604020202020204" pitchFamily="34" charset="0"/>
              </a:rPr>
              <a:t> </a:t>
            </a:r>
            <a:r>
              <a:rPr lang="en-GB" altLang="nl-NL" b="1" dirty="0" err="1">
                <a:latin typeface="Arial" panose="020B0604020202020204" pitchFamily="34" charset="0"/>
              </a:rPr>
              <a:t>zorgpad</a:t>
            </a:r>
            <a:r>
              <a:rPr lang="en-GB" altLang="nl-NL" b="1" dirty="0">
                <a:latin typeface="Arial" panose="020B0604020202020204" pitchFamily="34" charset="0"/>
              </a:rPr>
              <a:t> </a:t>
            </a:r>
            <a:r>
              <a:rPr lang="en-GB" altLang="nl-NL" b="1" dirty="0" err="1">
                <a:latin typeface="Arial" panose="020B0604020202020204" pitchFamily="34" charset="0"/>
              </a:rPr>
              <a:t>volledig</a:t>
            </a:r>
            <a:r>
              <a:rPr lang="en-GB" altLang="nl-NL" b="1" dirty="0">
                <a:latin typeface="Arial" panose="020B0604020202020204" pitchFamily="34" charset="0"/>
              </a:rPr>
              <a:t>: op </a:t>
            </a:r>
            <a:r>
              <a:rPr lang="en-GB" altLang="nl-NL" b="1" dirty="0" err="1">
                <a:latin typeface="Arial" panose="020B0604020202020204" pitchFamily="34" charset="0"/>
              </a:rPr>
              <a:t>dia</a:t>
            </a:r>
            <a:r>
              <a:rPr lang="en-GB" altLang="nl-NL" b="1" dirty="0">
                <a:latin typeface="Arial" panose="020B0604020202020204" pitchFamily="34" charset="0"/>
              </a:rPr>
              <a:t> </a:t>
            </a:r>
            <a:r>
              <a:rPr lang="en-GB" altLang="nl-NL" b="1" dirty="0" err="1">
                <a:latin typeface="Arial" panose="020B0604020202020204" pitchFamily="34" charset="0"/>
              </a:rPr>
              <a:t>weergegeven</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13</a:t>
            </a:fld>
            <a:endParaRPr lang="nl-NL"/>
          </a:p>
        </p:txBody>
      </p:sp>
    </p:spTree>
    <p:extLst>
      <p:ext uri="{BB962C8B-B14F-4D97-AF65-F5344CB8AC3E}">
        <p14:creationId xmlns:p14="http://schemas.microsoft.com/office/powerpoint/2010/main" val="45859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Pijnstilling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Er werden geen studies van voldoende kwaliteit gevonden die pijnstilling voorafgaand aan radiologische repositie bij kinderen met en invaginatie onderzochten. De werkgroep is echter van mening dat adequate pijnstilling wel van belang is </a:t>
            </a:r>
          </a:p>
          <a:p>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Sedatie en anesthesie</a:t>
            </a:r>
            <a:endParaRPr lang="nl-NL" sz="1200" kern="1200" dirty="0">
              <a:solidFill>
                <a:schemeClr val="tx1"/>
              </a:solidFill>
              <a:effectLst/>
              <a:latin typeface="+mn-lt"/>
              <a:ea typeface="+mn-ea"/>
              <a:cs typeface="+mn-cs"/>
            </a:endParaRPr>
          </a:p>
          <a:p>
            <a:r>
              <a:rPr lang="nl-NL" sz="1200" u="sng" kern="1200" dirty="0">
                <a:solidFill>
                  <a:schemeClr val="tx1"/>
                </a:solidFill>
                <a:effectLst/>
                <a:latin typeface="+mn-lt"/>
                <a:ea typeface="+mn-ea"/>
                <a:cs typeface="+mn-cs"/>
              </a:rPr>
              <a:t>Gezien ontbreken van evidente voordelen van algehele anesthesie bij radiologische repositie en de daarmee mogelijk gepaard gaande complicaties van algehele anesthesie vindt de werkgroep het niet wenselijk om onder algehele anesthesie te reponeren </a:t>
            </a:r>
            <a:r>
              <a:rPr lang="nl-NL" sz="1200" kern="1200" dirty="0">
                <a:solidFill>
                  <a:schemeClr val="tx1"/>
                </a:solidFill>
                <a:effectLst/>
                <a:latin typeface="+mn-lt"/>
                <a:ea typeface="+mn-ea"/>
                <a:cs typeface="+mn-cs"/>
              </a:rPr>
              <a:t> </a:t>
            </a:r>
            <a:r>
              <a:rPr lang="nl-NL" sz="1200" i="1" u="sng"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literatuuranalyse toont weinig hard bewijs, maar sedatie neigt ernaar wel effect te hebben op het succespercentage van de repositie. Er werden niet meer complicaties gezien en de uitkomstmaten kosten en recidiefkans werden niet beschreven. In de search werd gekeken naar de genoemde uitkomstmaten, maar de effecten van sedatie zijn breder. De uitkomstmaat comfort is lastig te definiëren en te objectiveren. Deze uitkomstmaat is ook niet teruggevonden in de literatuur. Echter het comfort voor de patiënt (en de ouders) is van groot belang en kan een reden zijn om te kiezen voor sedatie (PSA), niet voor het effect op de procedure maar wel voor het algehele comfort van de patiënt.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 gevonden studies hanteerden allen verschillende vormen van sedatie, ook was meestal niet duidelijk welke vorm van pijnstilling gegeven was. Pijnstilling en sedatie gaan soms hand in hand.</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Gezien de huidige ontwikkelingen rondom de PSA bij kinderen zijn de in de studies gehanteerde begrippen van sedatie moeilijk te vergelijken met de huidige stand van zaken. De werkgroep is van mening geen uitspraak te kunnen doen over PSA. Er wordt verwezen naar de richtlijn PSA bij kinderen (hyperlink: https://richtlijnendatabase.nl/richtlijn/psa_bij_kinderen_op_locaties_buiten_de_ok/psa_op_locaties_buiten_de_ok_-_korte_beschrijving.html). De werkgroep is van mening dat het geven van goede pijnstilling de voorkeur verdient. Alleen wanneer een kind onvoldoende reageert op adequate pijnstilling kan matige sedatie worden overwogen.</a:t>
            </a:r>
          </a:p>
          <a:p>
            <a:r>
              <a:rPr lang="nl-NL" sz="1200" kern="1200" dirty="0">
                <a:solidFill>
                  <a:schemeClr val="tx1"/>
                </a:solidFill>
                <a:effectLst/>
                <a:latin typeface="+mn-lt"/>
                <a:ea typeface="+mn-ea"/>
                <a:cs typeface="+mn-cs"/>
              </a:rPr>
              <a:t> Iets toevoegen over studie van NVA</a:t>
            </a:r>
          </a:p>
          <a:p>
            <a:r>
              <a:rPr lang="nl-NL" sz="1200" kern="1200" dirty="0">
                <a:solidFill>
                  <a:schemeClr val="tx1"/>
                </a:solidFill>
                <a:effectLst/>
                <a:latin typeface="+mn-lt"/>
                <a:ea typeface="+mn-ea"/>
                <a:cs typeface="+mn-cs"/>
              </a:rPr>
              <a:t> Nee, zoals je aangeeft is die studie niet goed genoeg. Ze hadden moeten kiezen voor tweede repositie onder narcose versus tweede repositie zonder narcose. </a:t>
            </a:r>
          </a:p>
          <a:p>
            <a:r>
              <a:rPr lang="nl-NL" sz="1200" kern="1200" dirty="0">
                <a:solidFill>
                  <a:schemeClr val="tx1"/>
                </a:solidFill>
                <a:effectLst/>
                <a:latin typeface="+mn-lt"/>
                <a:ea typeface="+mn-ea"/>
                <a:cs typeface="+mn-cs"/>
              </a:rPr>
              <a:t>Er is een goede reden om de studie te excluderen.</a:t>
            </a:r>
          </a:p>
          <a:p>
            <a:r>
              <a:rPr lang="nl-NL" sz="1200" kern="1200" dirty="0">
                <a:solidFill>
                  <a:schemeClr val="tx1"/>
                </a:solidFill>
                <a:effectLst/>
                <a:latin typeface="+mn-lt"/>
                <a:ea typeface="+mn-ea"/>
                <a:cs typeface="+mn-cs"/>
              </a:rPr>
              <a:t>Daarnaast, on a personal </a:t>
            </a:r>
            <a:r>
              <a:rPr lang="nl-NL" sz="1200" kern="1200" dirty="0" err="1">
                <a:solidFill>
                  <a:schemeClr val="tx1"/>
                </a:solidFill>
                <a:effectLst/>
                <a:latin typeface="+mn-lt"/>
                <a:ea typeface="+mn-ea"/>
                <a:cs typeface="+mn-cs"/>
              </a:rPr>
              <a:t>note</a:t>
            </a:r>
            <a:r>
              <a:rPr lang="nl-NL" sz="1200" kern="1200" dirty="0">
                <a:solidFill>
                  <a:schemeClr val="tx1"/>
                </a:solidFill>
                <a:effectLst/>
                <a:latin typeface="+mn-lt"/>
                <a:ea typeface="+mn-ea"/>
                <a:cs typeface="+mn-cs"/>
              </a:rPr>
              <a:t>, de anesthesie zou dit in de praktijk met hun toch al te volle programma’s vast niet willen/niet kunnen faciliteren. Iet met de wens en de vader van de gedachte.</a:t>
            </a: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14</a:t>
            </a:fld>
            <a:endParaRPr lang="nl-NL"/>
          </a:p>
        </p:txBody>
      </p:sp>
    </p:spTree>
    <p:extLst>
      <p:ext uri="{BB962C8B-B14F-4D97-AF65-F5344CB8AC3E}">
        <p14:creationId xmlns:p14="http://schemas.microsoft.com/office/powerpoint/2010/main" val="103660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module </a:t>
            </a:r>
            <a:r>
              <a:rPr lang="en-GB" altLang="nl-NL" b="1" dirty="0" err="1">
                <a:latin typeface="Arial" panose="020B0604020202020204" pitchFamily="34" charset="0"/>
              </a:rPr>
              <a:t>methode</a:t>
            </a:r>
            <a:r>
              <a:rPr lang="en-GB" altLang="nl-NL" b="1" dirty="0">
                <a:latin typeface="Arial" panose="020B0604020202020204" pitchFamily="34" charset="0"/>
              </a:rPr>
              <a:t> </a:t>
            </a:r>
            <a:r>
              <a:rPr lang="en-GB" altLang="nl-NL" b="1" dirty="0" err="1">
                <a:latin typeface="Arial" panose="020B0604020202020204" pitchFamily="34" charset="0"/>
              </a:rPr>
              <a:t>repositie</a:t>
            </a:r>
            <a:r>
              <a:rPr lang="en-GB" altLang="nl-NL" b="1" dirty="0">
                <a:latin typeface="Arial" panose="020B0604020202020204" pitchFamily="34" charset="0"/>
              </a:rPr>
              <a:t> </a:t>
            </a:r>
            <a:r>
              <a:rPr lang="en-GB" altLang="nl-NL" b="1" dirty="0" err="1">
                <a:latin typeface="Arial" panose="020B0604020202020204" pitchFamily="34" charset="0"/>
              </a:rPr>
              <a:t>volledig</a:t>
            </a:r>
            <a:r>
              <a:rPr lang="en-GB" altLang="nl-NL" b="1" dirty="0">
                <a:latin typeface="Arial" panose="020B0604020202020204" pitchFamily="34" charset="0"/>
              </a:rPr>
              <a:t>: op </a:t>
            </a:r>
            <a:r>
              <a:rPr lang="en-GB" altLang="nl-NL" b="1" dirty="0" err="1">
                <a:latin typeface="Arial" panose="020B0604020202020204" pitchFamily="34" charset="0"/>
              </a:rPr>
              <a:t>dia</a:t>
            </a:r>
            <a:r>
              <a:rPr lang="en-GB" altLang="nl-NL" b="1" dirty="0">
                <a:latin typeface="Arial" panose="020B0604020202020204" pitchFamily="34" charset="0"/>
              </a:rPr>
              <a:t> </a:t>
            </a:r>
            <a:r>
              <a:rPr lang="en-GB" altLang="nl-NL" b="1" dirty="0" err="1">
                <a:latin typeface="Arial" panose="020B0604020202020204" pitchFamily="34" charset="0"/>
              </a:rPr>
              <a:t>weergegeven</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r>
              <a:rPr lang="nl-NL" sz="1200" kern="1200" dirty="0">
                <a:solidFill>
                  <a:schemeClr val="tx1"/>
                </a:solidFill>
                <a:effectLst/>
                <a:latin typeface="+mn-lt"/>
                <a:ea typeface="+mn-ea"/>
                <a:cs typeface="+mn-cs"/>
              </a:rPr>
              <a:t>In de review van Sadigh (2015) werden 99 observationele studies en drie </a:t>
            </a:r>
            <a:r>
              <a:rPr lang="nl-NL" sz="1200" kern="1200" dirty="0" err="1">
                <a:solidFill>
                  <a:schemeClr val="tx1"/>
                </a:solidFill>
                <a:effectLst/>
                <a:latin typeface="+mn-lt"/>
                <a:ea typeface="+mn-ea"/>
                <a:cs typeface="+mn-cs"/>
              </a:rPr>
              <a:t>RCT’s</a:t>
            </a:r>
            <a:r>
              <a:rPr lang="nl-NL" sz="1200" kern="1200" dirty="0">
                <a:solidFill>
                  <a:schemeClr val="tx1"/>
                </a:solidFill>
                <a:effectLst/>
                <a:latin typeface="+mn-lt"/>
                <a:ea typeface="+mn-ea"/>
                <a:cs typeface="+mn-cs"/>
              </a:rPr>
              <a:t> geïncludeerd. Van de 101 studies die de uitkomstmaat geslaagde repositie rapporteerden, waren er 44 studies waarbij kinderen een pneumatische en 52 studies waarbij kinderen een hydrostatische repositie ondergingen. Er waren vijf studies waarin een directe vergelijking werd gemaakt tussen </a:t>
            </a:r>
            <a:r>
              <a:rPr lang="nl-NL" sz="1200" kern="1200" dirty="0" err="1">
                <a:solidFill>
                  <a:schemeClr val="tx1"/>
                </a:solidFill>
                <a:effectLst/>
                <a:latin typeface="+mn-lt"/>
                <a:ea typeface="+mn-ea"/>
                <a:cs typeface="+mn-cs"/>
              </a:rPr>
              <a:t>pneumostatische</a:t>
            </a:r>
            <a:r>
              <a:rPr lang="nl-NL" sz="1200" kern="1200" dirty="0">
                <a:solidFill>
                  <a:schemeClr val="tx1"/>
                </a:solidFill>
                <a:effectLst/>
                <a:latin typeface="+mn-lt"/>
                <a:ea typeface="+mn-ea"/>
                <a:cs typeface="+mn-cs"/>
              </a:rPr>
              <a:t> en hydrostatische repositie.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Analyse van de vijf vergelijkende studies (</a:t>
            </a:r>
            <a:r>
              <a:rPr lang="nl-NL" sz="1200" kern="1200" dirty="0" err="1">
                <a:solidFill>
                  <a:schemeClr val="tx1"/>
                </a:solidFill>
                <a:effectLst/>
                <a:latin typeface="+mn-lt"/>
                <a:ea typeface="+mn-ea"/>
                <a:cs typeface="+mn-cs"/>
              </a:rPr>
              <a:t>Hadidi</a:t>
            </a:r>
            <a:r>
              <a:rPr lang="nl-NL" sz="1200" kern="1200" dirty="0">
                <a:solidFill>
                  <a:schemeClr val="tx1"/>
                </a:solidFill>
                <a:effectLst/>
                <a:latin typeface="+mn-lt"/>
                <a:ea typeface="+mn-ea"/>
                <a:cs typeface="+mn-cs"/>
              </a:rPr>
              <a:t>, 1999; </a:t>
            </a:r>
            <a:r>
              <a:rPr lang="nl-NL" sz="1200" kern="1200" dirty="0" err="1">
                <a:solidFill>
                  <a:schemeClr val="tx1"/>
                </a:solidFill>
                <a:effectLst/>
                <a:latin typeface="+mn-lt"/>
                <a:ea typeface="+mn-ea"/>
                <a:cs typeface="+mn-cs"/>
              </a:rPr>
              <a:t>Jenke</a:t>
            </a:r>
            <a:r>
              <a:rPr lang="nl-NL" sz="1200" kern="1200" dirty="0">
                <a:solidFill>
                  <a:schemeClr val="tx1"/>
                </a:solidFill>
                <a:effectLst/>
                <a:latin typeface="+mn-lt"/>
                <a:ea typeface="+mn-ea"/>
                <a:cs typeface="+mn-cs"/>
              </a:rPr>
              <a:t>, 2011; Kaiser, 2007; </a:t>
            </a:r>
            <a:r>
              <a:rPr lang="nl-NL" sz="1200" kern="1200" dirty="0" err="1">
                <a:solidFill>
                  <a:schemeClr val="tx1"/>
                </a:solidFill>
                <a:effectLst/>
                <a:latin typeface="+mn-lt"/>
                <a:ea typeface="+mn-ea"/>
                <a:cs typeface="+mn-cs"/>
              </a:rPr>
              <a:t>Niramis</a:t>
            </a:r>
            <a:r>
              <a:rPr lang="nl-NL" sz="1200" kern="1200" dirty="0">
                <a:solidFill>
                  <a:schemeClr val="tx1"/>
                </a:solidFill>
                <a:effectLst/>
                <a:latin typeface="+mn-lt"/>
                <a:ea typeface="+mn-ea"/>
                <a:cs typeface="+mn-cs"/>
              </a:rPr>
              <a:t>, 2010; </a:t>
            </a:r>
            <a:r>
              <a:rPr lang="nl-NL" sz="1200" kern="1200" dirty="0" err="1">
                <a:solidFill>
                  <a:schemeClr val="tx1"/>
                </a:solidFill>
                <a:effectLst/>
                <a:latin typeface="+mn-lt"/>
                <a:ea typeface="+mn-ea"/>
                <a:cs typeface="+mn-cs"/>
              </a:rPr>
              <a:t>Palder</a:t>
            </a:r>
            <a:r>
              <a:rPr lang="nl-NL" sz="1200" kern="1200" dirty="0">
                <a:solidFill>
                  <a:schemeClr val="tx1"/>
                </a:solidFill>
                <a:effectLst/>
                <a:latin typeface="+mn-lt"/>
                <a:ea typeface="+mn-ea"/>
                <a:cs typeface="+mn-cs"/>
              </a:rPr>
              <a:t>, 1991), waarin </a:t>
            </a:r>
            <a:r>
              <a:rPr lang="nl-NL" sz="1200" kern="1200" dirty="0" err="1">
                <a:solidFill>
                  <a:schemeClr val="tx1"/>
                </a:solidFill>
                <a:effectLst/>
                <a:latin typeface="+mn-lt"/>
                <a:ea typeface="+mn-ea"/>
                <a:cs typeface="+mn-cs"/>
              </a:rPr>
              <a:t>pneumostatische</a:t>
            </a:r>
            <a:r>
              <a:rPr lang="nl-NL" sz="1200" kern="1200" dirty="0">
                <a:solidFill>
                  <a:schemeClr val="tx1"/>
                </a:solidFill>
                <a:effectLst/>
                <a:latin typeface="+mn-lt"/>
                <a:ea typeface="+mn-ea"/>
                <a:cs typeface="+mn-cs"/>
              </a:rPr>
              <a:t> repositie (n=1.090) werd vergeleken met hydrostatische repositie (n=1.443) liet een hogere succesratio met </a:t>
            </a:r>
            <a:r>
              <a:rPr lang="nl-NL" sz="1200" kern="1200" dirty="0" err="1">
                <a:solidFill>
                  <a:schemeClr val="tx1"/>
                </a:solidFill>
                <a:effectLst/>
                <a:latin typeface="+mn-lt"/>
                <a:ea typeface="+mn-ea"/>
                <a:cs typeface="+mn-cs"/>
              </a:rPr>
              <a:t>pneumostatische</a:t>
            </a:r>
            <a:r>
              <a:rPr lang="nl-NL" sz="1200" kern="1200" dirty="0">
                <a:solidFill>
                  <a:schemeClr val="tx1"/>
                </a:solidFill>
                <a:effectLst/>
                <a:latin typeface="+mn-lt"/>
                <a:ea typeface="+mn-ea"/>
                <a:cs typeface="+mn-cs"/>
              </a:rPr>
              <a:t> repositie zien. Het risico op perforatie en recidief lijkt niet verschillend. </a:t>
            </a:r>
          </a:p>
          <a:p>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Hoewel uit de literatuur er aanwijzingen zijn dat </a:t>
            </a:r>
            <a:r>
              <a:rPr lang="nl-NL" sz="1200" kern="1200" dirty="0" err="1">
                <a:solidFill>
                  <a:schemeClr val="tx1"/>
                </a:solidFill>
                <a:effectLst/>
                <a:latin typeface="+mn-lt"/>
                <a:ea typeface="+mn-ea"/>
                <a:cs typeface="+mn-cs"/>
              </a:rPr>
              <a:t>pneumostatische</a:t>
            </a:r>
            <a:r>
              <a:rPr lang="nl-NL" sz="1200" kern="1200" dirty="0">
                <a:solidFill>
                  <a:schemeClr val="tx1"/>
                </a:solidFill>
                <a:effectLst/>
                <a:latin typeface="+mn-lt"/>
                <a:ea typeface="+mn-ea"/>
                <a:cs typeface="+mn-cs"/>
              </a:rPr>
              <a:t> repositie een hoger succespercentage lijkt te hebben is de werkgroep van mening dat, gezien de veldanalyse (afwezigheid ervaring en apparatuur) en verschillen in druk het huidige beleid niet hoeft te worden aangepast. Voorlopig zal gestreefd worden naar optimalisatie van de huidige werkwijze.</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15</a:t>
            </a:fld>
            <a:endParaRPr lang="nl-NL"/>
          </a:p>
        </p:txBody>
      </p:sp>
    </p:spTree>
    <p:extLst>
      <p:ext uri="{BB962C8B-B14F-4D97-AF65-F5344CB8AC3E}">
        <p14:creationId xmlns:p14="http://schemas.microsoft.com/office/powerpoint/2010/main" val="2808666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module </a:t>
            </a:r>
            <a:r>
              <a:rPr lang="en-GB" altLang="nl-NL" b="1" dirty="0" err="1">
                <a:latin typeface="Arial" panose="020B0604020202020204" pitchFamily="34" charset="0"/>
              </a:rPr>
              <a:t>herhalen</a:t>
            </a:r>
            <a:r>
              <a:rPr lang="en-GB" altLang="nl-NL" b="1" dirty="0">
                <a:latin typeface="Arial" panose="020B0604020202020204" pitchFamily="34" charset="0"/>
              </a:rPr>
              <a:t> </a:t>
            </a:r>
            <a:r>
              <a:rPr lang="en-GB" altLang="nl-NL" b="1" dirty="0" err="1">
                <a:latin typeface="Arial" panose="020B0604020202020204" pitchFamily="34" charset="0"/>
              </a:rPr>
              <a:t>repositie</a:t>
            </a:r>
            <a:r>
              <a:rPr lang="en-GB" altLang="nl-NL" b="1" dirty="0">
                <a:latin typeface="Arial" panose="020B0604020202020204" pitchFamily="34" charset="0"/>
              </a:rPr>
              <a:t> </a:t>
            </a:r>
            <a:r>
              <a:rPr lang="en-GB" altLang="nl-NL" b="1" dirty="0" err="1">
                <a:latin typeface="Arial" panose="020B0604020202020204" pitchFamily="34" charset="0"/>
              </a:rPr>
              <a:t>volledig</a:t>
            </a:r>
            <a:r>
              <a:rPr lang="en-GB" altLang="nl-NL" b="1" dirty="0">
                <a:latin typeface="Arial" panose="020B0604020202020204" pitchFamily="34" charset="0"/>
              </a:rPr>
              <a:t>: op </a:t>
            </a:r>
            <a:r>
              <a:rPr lang="en-GB" altLang="nl-NL" b="1" dirty="0" err="1">
                <a:latin typeface="Arial" panose="020B0604020202020204" pitchFamily="34" charset="0"/>
              </a:rPr>
              <a:t>dia</a:t>
            </a:r>
            <a:r>
              <a:rPr lang="en-GB" altLang="nl-NL" b="1" dirty="0">
                <a:latin typeface="Arial" panose="020B0604020202020204" pitchFamily="34" charset="0"/>
              </a:rPr>
              <a:t> </a:t>
            </a:r>
            <a:r>
              <a:rPr lang="en-GB" altLang="nl-NL" b="1" dirty="0" err="1">
                <a:latin typeface="Arial" panose="020B0604020202020204" pitchFamily="34" charset="0"/>
              </a:rPr>
              <a:t>weergegeven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r>
              <a:rPr lang="nl-NL" sz="1200" kern="1200" dirty="0">
                <a:solidFill>
                  <a:schemeClr val="tx1"/>
                </a:solidFill>
                <a:effectLst/>
                <a:latin typeface="+mn-lt"/>
                <a:ea typeface="+mn-ea"/>
                <a:cs typeface="+mn-cs"/>
              </a:rPr>
              <a:t>De werkgroep beschouwt een herhaalde repositie pas als herhaald wanneer de initiële drie pogingen in de eerste sessie niet geslaagd zijn. Tussen de eerste en de tweede sessie zal de patiënt dus op de afdeling zijn geweest of zijn overgeplaatst naar een ander ziekenhuis.</a:t>
            </a:r>
          </a:p>
          <a:p>
            <a:pPr eaLnBrk="1" hangingPunct="1"/>
            <a:endParaRPr lang="en-GB" altLang="nl-NL" b="1"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Hoewel de bewijskracht van de literatuur zeer laag is lijkt het succespercentage van een herhaalde repositie (dus een tweede sessie) tussen de 39 en 70% te liggen</a:t>
            </a:r>
            <a:r>
              <a:rPr lang="nl-NL" sz="1200" b="1" kern="1200" dirty="0">
                <a:solidFill>
                  <a:schemeClr val="tx1"/>
                </a:solidFill>
                <a:effectLst/>
                <a:latin typeface="+mn-lt"/>
                <a:ea typeface="+mn-ea"/>
                <a:cs typeface="+mn-cs"/>
              </a:rPr>
              <a:t>. Er is geen aanwijzing gevonden voor een verhoogd operatie complicatie percentage na een herhaalde repositie</a:t>
            </a:r>
            <a:r>
              <a:rPr lang="nl-NL" sz="1200" kern="1200" dirty="0">
                <a:solidFill>
                  <a:schemeClr val="tx1"/>
                </a:solidFill>
                <a:effectLst/>
                <a:latin typeface="+mn-lt"/>
                <a:ea typeface="+mn-ea"/>
                <a:cs typeface="+mn-cs"/>
              </a:rPr>
              <a:t>. Aangezien een succesvolle herhaalde repositie een operatie en hiermee ook behandeling onder narcose kan voorkomen is de werkgroep van mening dat dit in de meeste gevallen is aan te bevelen. </a:t>
            </a: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16</a:t>
            </a:fld>
            <a:endParaRPr lang="nl-NL"/>
          </a:p>
        </p:txBody>
      </p:sp>
    </p:spTree>
    <p:extLst>
      <p:ext uri="{BB962C8B-B14F-4D97-AF65-F5344CB8AC3E}">
        <p14:creationId xmlns:p14="http://schemas.microsoft.com/office/powerpoint/2010/main" val="3873166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module </a:t>
            </a:r>
            <a:r>
              <a:rPr lang="en-GB" altLang="nl-NL" b="1" dirty="0" err="1">
                <a:latin typeface="Arial" panose="020B0604020202020204" pitchFamily="34" charset="0"/>
              </a:rPr>
              <a:t>opname</a:t>
            </a:r>
            <a:r>
              <a:rPr lang="en-GB" altLang="nl-NL" b="1" dirty="0">
                <a:latin typeface="Arial" panose="020B0604020202020204" pitchFamily="34" charset="0"/>
              </a:rPr>
              <a:t> </a:t>
            </a:r>
            <a:r>
              <a:rPr lang="en-GB" altLang="nl-NL" b="1" dirty="0" err="1">
                <a:latin typeface="Arial" panose="020B0604020202020204" pitchFamily="34" charset="0"/>
              </a:rPr>
              <a:t>indicatie</a:t>
            </a:r>
            <a:r>
              <a:rPr lang="en-GB" altLang="nl-NL" b="1" dirty="0">
                <a:latin typeface="Arial" panose="020B0604020202020204" pitchFamily="34" charset="0"/>
              </a:rPr>
              <a:t> </a:t>
            </a:r>
            <a:r>
              <a:rPr lang="en-GB" altLang="nl-NL" b="1" dirty="0" err="1">
                <a:latin typeface="Arial" panose="020B0604020202020204" pitchFamily="34" charset="0"/>
              </a:rPr>
              <a:t>na</a:t>
            </a:r>
            <a:r>
              <a:rPr lang="en-GB" altLang="nl-NL" b="1" dirty="0">
                <a:latin typeface="Arial" panose="020B0604020202020204" pitchFamily="34" charset="0"/>
              </a:rPr>
              <a:t> </a:t>
            </a:r>
            <a:r>
              <a:rPr lang="en-GB" altLang="nl-NL" b="1" dirty="0" err="1">
                <a:latin typeface="Arial" panose="020B0604020202020204" pitchFamily="34" charset="0"/>
              </a:rPr>
              <a:t>geslaagde</a:t>
            </a:r>
            <a:r>
              <a:rPr lang="en-GB" altLang="nl-NL" b="1" dirty="0">
                <a:latin typeface="Arial" panose="020B0604020202020204" pitchFamily="34" charset="0"/>
              </a:rPr>
              <a:t> </a:t>
            </a:r>
            <a:r>
              <a:rPr lang="en-GB" altLang="nl-NL" b="1" dirty="0" err="1">
                <a:latin typeface="Arial" panose="020B0604020202020204" pitchFamily="34" charset="0"/>
              </a:rPr>
              <a:t>radiologische</a:t>
            </a:r>
            <a:r>
              <a:rPr lang="en-GB" altLang="nl-NL" b="1" dirty="0">
                <a:latin typeface="Arial" panose="020B0604020202020204" pitchFamily="34" charset="0"/>
              </a:rPr>
              <a:t> </a:t>
            </a:r>
            <a:r>
              <a:rPr lang="en-GB" altLang="nl-NL" b="1" dirty="0" err="1">
                <a:latin typeface="Arial" panose="020B0604020202020204" pitchFamily="34" charset="0"/>
              </a:rPr>
              <a:t>repositie</a:t>
            </a:r>
            <a:r>
              <a:rPr lang="en-GB" altLang="nl-NL" b="1" dirty="0">
                <a:latin typeface="Arial" panose="020B0604020202020204" pitchFamily="34" charset="0"/>
              </a:rPr>
              <a:t>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a:latin typeface="Arial" panose="020B0604020202020204" pitchFamily="34" charset="0"/>
              </a:rPr>
              <a:t>op </a:t>
            </a:r>
            <a:r>
              <a:rPr lang="en-GB" altLang="nl-NL" b="0" dirty="0" err="1">
                <a:latin typeface="Arial" panose="020B0604020202020204" pitchFamily="34" charset="0"/>
              </a:rPr>
              <a:t>dia</a:t>
            </a:r>
            <a:r>
              <a:rPr lang="en-GB" altLang="nl-NL" b="0" dirty="0">
                <a:latin typeface="Arial" panose="020B0604020202020204" pitchFamily="34" charset="0"/>
              </a:rPr>
              <a:t> </a:t>
            </a:r>
            <a:r>
              <a:rPr lang="en-GB" altLang="nl-NL" b="0" dirty="0" err="1">
                <a:latin typeface="Arial" panose="020B0604020202020204" pitchFamily="34" charset="0"/>
              </a:rPr>
              <a:t>weergegeven</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studie van Gray (2014) laat zien dat er geen klinisch verschil in uitkomst bestaat tussen kinderen die opgenomen worden en niet opgenomen worden. Op basis van hun getallen, kan met 95% zekerheid gesteld worden dat het risico op een recidief binnen 24 uur (onafhankelijk van het type repositie) ligt tussen de 0,7% en 10,1%. Voor hydrostatische repositie (in Nederland meest gebruikt) ligt dit tussen de 2,2% en 6,7%. Uitgaande van deze getallen zou bij een risico van 2,2% er 45 kinderen opgenomen moeten worden om één recidief tijdens opname te vinden. Bij een risico van 6,7% gaat het om opname van 15 kinderen. </a:t>
            </a:r>
          </a:p>
          <a:p>
            <a:pPr eaLnBrk="1" hangingPunct="1"/>
            <a:endParaRPr lang="en-GB" altLang="nl-NL" b="0" dirty="0">
              <a:latin typeface="Arial" panose="020B0604020202020204" pitchFamily="34" charset="0"/>
            </a:endParaRPr>
          </a:p>
          <a:p>
            <a:pPr eaLnBrk="1" hangingPunct="1"/>
            <a:r>
              <a:rPr lang="nl-NL" sz="1200" kern="1200" dirty="0">
                <a:solidFill>
                  <a:schemeClr val="tx1"/>
                </a:solidFill>
                <a:effectLst/>
                <a:latin typeface="+mn-lt"/>
                <a:ea typeface="+mn-ea"/>
                <a:cs typeface="+mn-cs"/>
              </a:rPr>
              <a:t>Vanuit het oogpunt van de patiënt en zijn/haar ouders ligt in de lijn der verwachting dat zij er de voorkeur aan geven om niet opgenomen te worden. De werkgroep is daarom van mening dat opname ter observatie na een geslaagde repositie, in overleg met de ouders, bij klinisch stabiele patiënten achterwege kan worden gelaten</a:t>
            </a:r>
            <a:endParaRPr lang="en-GB" altLang="nl-NL" b="0" dirty="0">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17</a:t>
            </a:fld>
            <a:endParaRPr lang="nl-NL"/>
          </a:p>
        </p:txBody>
      </p:sp>
    </p:spTree>
    <p:extLst>
      <p:ext uri="{BB962C8B-B14F-4D97-AF65-F5344CB8AC3E}">
        <p14:creationId xmlns:p14="http://schemas.microsoft.com/office/powerpoint/2010/main" val="2098612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module </a:t>
            </a:r>
            <a:r>
              <a:rPr lang="en-GB" altLang="nl-NL" b="1" dirty="0" err="1">
                <a:latin typeface="Arial" panose="020B0604020202020204" pitchFamily="34" charset="0"/>
              </a:rPr>
              <a:t>chirurgische</a:t>
            </a:r>
            <a:r>
              <a:rPr lang="en-GB" altLang="nl-NL" b="1" dirty="0">
                <a:latin typeface="Arial" panose="020B0604020202020204" pitchFamily="34" charset="0"/>
              </a:rPr>
              <a:t> </a:t>
            </a:r>
            <a:r>
              <a:rPr lang="en-GB" altLang="nl-NL" b="1" dirty="0" err="1">
                <a:latin typeface="Arial" panose="020B0604020202020204" pitchFamily="34" charset="0"/>
              </a:rPr>
              <a:t>techniek</a:t>
            </a:r>
            <a:r>
              <a:rPr lang="en-GB" altLang="nl-NL" b="1" dirty="0">
                <a:latin typeface="Arial" panose="020B0604020202020204" pitchFamily="34" charset="0"/>
              </a:rPr>
              <a:t> </a:t>
            </a:r>
            <a:r>
              <a:rPr lang="en-GB" altLang="nl-NL" b="1" dirty="0" err="1">
                <a:latin typeface="Arial" panose="020B0604020202020204" pitchFamily="34" charset="0"/>
              </a:rPr>
              <a:t>bij</a:t>
            </a:r>
            <a:r>
              <a:rPr lang="en-GB" altLang="nl-NL" b="1" dirty="0">
                <a:latin typeface="Arial" panose="020B0604020202020204" pitchFamily="34" charset="0"/>
              </a:rPr>
              <a:t> </a:t>
            </a:r>
            <a:r>
              <a:rPr lang="en-GB" altLang="nl-NL" b="1" dirty="0" err="1">
                <a:latin typeface="Arial" panose="020B0604020202020204" pitchFamily="34" charset="0"/>
              </a:rPr>
              <a:t>onsuccesvolle</a:t>
            </a:r>
            <a:r>
              <a:rPr lang="en-GB" altLang="nl-NL" b="1" dirty="0">
                <a:latin typeface="Arial" panose="020B0604020202020204" pitchFamily="34" charset="0"/>
              </a:rPr>
              <a:t> </a:t>
            </a:r>
            <a:r>
              <a:rPr lang="en-GB" altLang="nl-NL" b="1" dirty="0" err="1">
                <a:latin typeface="Arial" panose="020B0604020202020204" pitchFamily="34" charset="0"/>
              </a:rPr>
              <a:t>repositie</a:t>
            </a:r>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Er zijn geen gerandomiseerde onderzoeken die </a:t>
            </a:r>
            <a:r>
              <a:rPr lang="nl-NL" sz="1200" kern="1200" dirty="0" err="1">
                <a:solidFill>
                  <a:schemeClr val="tx1"/>
                </a:solidFill>
                <a:effectLst/>
                <a:latin typeface="+mn-lt"/>
                <a:ea typeface="+mn-ea"/>
                <a:cs typeface="+mn-cs"/>
              </a:rPr>
              <a:t>laporotomische</a:t>
            </a:r>
            <a:r>
              <a:rPr lang="nl-NL" sz="1200" kern="1200" dirty="0">
                <a:solidFill>
                  <a:schemeClr val="tx1"/>
                </a:solidFill>
                <a:effectLst/>
                <a:latin typeface="+mn-lt"/>
                <a:ea typeface="+mn-ea"/>
                <a:cs typeface="+mn-cs"/>
              </a:rPr>
              <a:t> en </a:t>
            </a:r>
            <a:r>
              <a:rPr lang="nl-NL" sz="1200" kern="1200" dirty="0" err="1">
                <a:solidFill>
                  <a:schemeClr val="tx1"/>
                </a:solidFill>
                <a:effectLst/>
                <a:latin typeface="+mn-lt"/>
                <a:ea typeface="+mn-ea"/>
                <a:cs typeface="+mn-cs"/>
              </a:rPr>
              <a:t>laporoscopische</a:t>
            </a:r>
            <a:r>
              <a:rPr lang="nl-NL" sz="1200" kern="1200" dirty="0">
                <a:solidFill>
                  <a:schemeClr val="tx1"/>
                </a:solidFill>
                <a:effectLst/>
                <a:latin typeface="+mn-lt"/>
                <a:ea typeface="+mn-ea"/>
                <a:cs typeface="+mn-cs"/>
              </a:rPr>
              <a:t> operatietechnieken met elkaar vergelijken. Ondanks het adagium dat men peroperatief niet aan het </a:t>
            </a:r>
            <a:r>
              <a:rPr lang="nl-NL" sz="1200" kern="1200" dirty="0" err="1">
                <a:solidFill>
                  <a:schemeClr val="tx1"/>
                </a:solidFill>
                <a:effectLst/>
                <a:latin typeface="+mn-lt"/>
                <a:ea typeface="+mn-ea"/>
                <a:cs typeface="+mn-cs"/>
              </a:rPr>
              <a:t>invaginaat</a:t>
            </a:r>
            <a:r>
              <a:rPr lang="nl-NL" sz="1200" kern="1200" dirty="0">
                <a:solidFill>
                  <a:schemeClr val="tx1"/>
                </a:solidFill>
                <a:effectLst/>
                <a:latin typeface="+mn-lt"/>
                <a:ea typeface="+mn-ea"/>
                <a:cs typeface="+mn-cs"/>
              </a:rPr>
              <a:t> zou moeten trekken om het te reponeren, zijn de succespercentages van de laparoscopische behandeling van een </a:t>
            </a:r>
            <a:r>
              <a:rPr lang="nl-NL" sz="1200" kern="1200" dirty="0" err="1">
                <a:solidFill>
                  <a:schemeClr val="tx1"/>
                </a:solidFill>
                <a:effectLst/>
                <a:latin typeface="+mn-lt"/>
                <a:ea typeface="+mn-ea"/>
                <a:cs typeface="+mn-cs"/>
              </a:rPr>
              <a:t>ileocolische</a:t>
            </a:r>
            <a:r>
              <a:rPr lang="nl-NL" sz="1200" kern="1200" dirty="0">
                <a:solidFill>
                  <a:schemeClr val="tx1"/>
                </a:solidFill>
                <a:effectLst/>
                <a:latin typeface="+mn-lt"/>
                <a:ea typeface="+mn-ea"/>
                <a:cs typeface="+mn-cs"/>
              </a:rPr>
              <a:t> invaginatie (waarbij men alleen maar kan trekken aan het </a:t>
            </a:r>
            <a:r>
              <a:rPr lang="nl-NL" sz="1200" kern="1200" dirty="0" err="1">
                <a:solidFill>
                  <a:schemeClr val="tx1"/>
                </a:solidFill>
                <a:effectLst/>
                <a:latin typeface="+mn-lt"/>
                <a:ea typeface="+mn-ea"/>
                <a:cs typeface="+mn-cs"/>
              </a:rPr>
              <a:t>invaginaat</a:t>
            </a:r>
            <a:r>
              <a:rPr lang="nl-NL" sz="1200" kern="1200" dirty="0">
                <a:solidFill>
                  <a:schemeClr val="tx1"/>
                </a:solidFill>
                <a:effectLst/>
                <a:latin typeface="+mn-lt"/>
                <a:ea typeface="+mn-ea"/>
                <a:cs typeface="+mn-cs"/>
              </a:rPr>
              <a:t> en het niet kan uitmelken) opvallend hoog. Uiteraard is er sprake van een selectiebias (patiënten ondergingen laparoscopie of laparotomie op basis van de beslissing van de chirurg (niet verder gespecificeerd), het is waarschijnlijk dat de groepen hierdoor niet met elkaar vergelijkbaar zijn) waardoor er geen conclusies getrokken kunnen worden over het succespercentage van de laparoscopie. De werkgroep is echter van mening dat er ruimte is voor de laparoscopische behandeling van invaginaties indien de behandelaar zich bekwaam acht in het uitvoeren van laparoscopieën. Laparoscopie wordt algemeen aanvaard als minder belastend voor een patiënt en conversie naar een laparotomie levert geen additioneel nadeel voor de patiënt op terwijl de laparoscopische behandeling indien succesvol wel voordeel voor de patiënt kan opleveren.</a:t>
            </a: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18</a:t>
            </a:fld>
            <a:endParaRPr lang="nl-NL"/>
          </a:p>
        </p:txBody>
      </p:sp>
    </p:spTree>
    <p:extLst>
      <p:ext uri="{BB962C8B-B14F-4D97-AF65-F5344CB8AC3E}">
        <p14:creationId xmlns:p14="http://schemas.microsoft.com/office/powerpoint/2010/main" val="3703343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a:t>
            </a:r>
            <a:r>
              <a:rPr lang="en-GB" altLang="nl-NL" b="1" dirty="0">
                <a:latin typeface="Arial" panose="020B0604020202020204" pitchFamily="34" charset="0"/>
              </a:rPr>
              <a:t> voor </a:t>
            </a:r>
            <a:r>
              <a:rPr lang="en-GB" altLang="nl-NL" b="1" dirty="0" err="1">
                <a:latin typeface="Arial" panose="020B0604020202020204" pitchFamily="34" charset="0"/>
              </a:rPr>
              <a:t>presentator</a:t>
            </a:r>
            <a:endParaRPr lang="en-GB" altLang="nl-NL" b="1" dirty="0">
              <a:latin typeface="Arial" panose="020B0604020202020204" pitchFamily="34" charset="0"/>
            </a:endParaRPr>
          </a:p>
          <a:p>
            <a:pPr eaLnBrk="1" hangingPunct="1"/>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suggesties</a:t>
            </a:r>
            <a:r>
              <a:rPr lang="en-GB" altLang="nl-NL" b="0" dirty="0">
                <a:latin typeface="Arial" panose="020B0604020202020204" pitchFamily="34" charset="0"/>
              </a:rPr>
              <a:t> die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ontwikkeld</a:t>
            </a:r>
            <a:r>
              <a:rPr lang="en-GB" altLang="nl-NL" b="0" dirty="0">
                <a:latin typeface="Arial" panose="020B0604020202020204" pitchFamily="34" charset="0"/>
              </a:rPr>
              <a:t> om de </a:t>
            </a:r>
            <a:r>
              <a:rPr lang="en-GB" altLang="nl-NL" b="0" dirty="0" err="1">
                <a:latin typeface="Arial" panose="020B0604020202020204" pitchFamily="34" charset="0"/>
              </a:rPr>
              <a:t>discussie</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op gang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brengen</a:t>
            </a:r>
            <a:r>
              <a:rPr lang="en-GB" altLang="nl-NL" b="0" dirty="0">
                <a:latin typeface="Arial" panose="020B0604020202020204" pitchFamily="34" charset="0"/>
              </a:rPr>
              <a:t> – </a:t>
            </a:r>
            <a:r>
              <a:rPr lang="en-GB" altLang="nl-NL" b="0" dirty="0" err="1">
                <a:latin typeface="Arial" panose="020B0604020202020204" pitchFamily="34" charset="0"/>
              </a:rPr>
              <a:t>vervang</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of pas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punten</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gelang</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lokale</a:t>
            </a:r>
            <a:r>
              <a:rPr lang="en-GB" altLang="nl-NL" b="0" dirty="0">
                <a:latin typeface="Arial" panose="020B0604020202020204" pitchFamily="34" charset="0"/>
              </a:rPr>
              <a:t> </a:t>
            </a:r>
            <a:r>
              <a:rPr lang="en-GB" altLang="nl-NL" b="0" dirty="0" err="1">
                <a:latin typeface="Arial" panose="020B0604020202020204" pitchFamily="34" charset="0"/>
              </a:rPr>
              <a:t>situatie</a:t>
            </a:r>
            <a:endParaRPr lang="en-GB" altLang="nl-NL" b="0" dirty="0">
              <a:latin typeface="Arial" panose="020B0604020202020204" pitchFamily="34" charset="0"/>
            </a:endParaRPr>
          </a:p>
          <a:p>
            <a:pPr eaLnBrk="1" hangingPunct="1"/>
            <a:endParaRPr lang="en-GB" altLang="nl-NL" b="0"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vragen</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Verdere</a:t>
            </a:r>
            <a:r>
              <a:rPr lang="en-GB" altLang="nl-NL" b="1" dirty="0">
                <a:latin typeface="Arial" panose="020B0604020202020204" pitchFamily="34" charset="0"/>
              </a:rPr>
              <a:t> </a:t>
            </a:r>
            <a:r>
              <a:rPr lang="en-GB" altLang="nl-NL" b="1" dirty="0" err="1">
                <a:latin typeface="Arial" panose="020B0604020202020204" pitchFamily="34" charset="0"/>
              </a:rPr>
              <a:t>informatie</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20</a:t>
            </a:fld>
            <a:endParaRPr lang="nl-NL"/>
          </a:p>
        </p:txBody>
      </p:sp>
    </p:spTree>
    <p:extLst>
      <p:ext uri="{BB962C8B-B14F-4D97-AF65-F5344CB8AC3E}">
        <p14:creationId xmlns:p14="http://schemas.microsoft.com/office/powerpoint/2010/main" val="43579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3</a:t>
            </a:fld>
            <a:endParaRPr lang="nl-NL"/>
          </a:p>
        </p:txBody>
      </p:sp>
    </p:spTree>
    <p:extLst>
      <p:ext uri="{BB962C8B-B14F-4D97-AF65-F5344CB8AC3E}">
        <p14:creationId xmlns:p14="http://schemas.microsoft.com/office/powerpoint/2010/main" val="224582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Belangrijke</a:t>
            </a:r>
            <a:r>
              <a:rPr lang="en-GB" altLang="nl-NL" b="1" dirty="0">
                <a:latin typeface="Arial" panose="020B0604020202020204" pitchFamily="34" charset="0"/>
              </a:rPr>
              <a:t> </a:t>
            </a:r>
            <a:r>
              <a:rPr lang="en-GB" altLang="nl-NL" b="1" dirty="0" err="1">
                <a:latin typeface="Arial" panose="020B0604020202020204" pitchFamily="34" charset="0"/>
              </a:rPr>
              <a:t>punten</a:t>
            </a:r>
            <a:r>
              <a:rPr lang="en-GB" altLang="nl-NL" b="1" dirty="0">
                <a:latin typeface="Arial" panose="020B0604020202020204" pitchFamily="34" charset="0"/>
              </a:rPr>
              <a:t> om </a:t>
            </a:r>
            <a:r>
              <a:rPr lang="en-GB" altLang="nl-NL" b="1" dirty="0" err="1">
                <a:latin typeface="Arial" panose="020B0604020202020204" pitchFamily="34" charset="0"/>
              </a:rPr>
              <a:t>te</a:t>
            </a:r>
            <a:r>
              <a:rPr lang="en-GB" altLang="nl-NL" b="1" dirty="0">
                <a:latin typeface="Arial" panose="020B0604020202020204" pitchFamily="34" charset="0"/>
              </a:rPr>
              <a:t> </a:t>
            </a:r>
            <a:r>
              <a:rPr lang="en-GB" altLang="nl-NL" b="1" dirty="0" err="1">
                <a:latin typeface="Arial" panose="020B0604020202020204" pitchFamily="34" charset="0"/>
              </a:rPr>
              <a:t>benoemen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a:latin typeface="Arial" panose="020B0604020202020204" pitchFamily="34" charset="0"/>
              </a:rPr>
              <a:t>NOTES FOR PRESENTERS:</a:t>
            </a:r>
          </a:p>
          <a:p>
            <a:pPr eaLnBrk="1" hangingPunct="1"/>
            <a:r>
              <a:rPr lang="en-GB" altLang="nl-NL" b="1" dirty="0">
                <a:latin typeface="Arial" panose="020B0604020202020204" pitchFamily="34" charset="0"/>
              </a:rPr>
              <a:t>Key points to raise:</a:t>
            </a:r>
          </a:p>
          <a:p>
            <a:pPr eaLnBrk="1" hangingPunct="1">
              <a:buFontTx/>
              <a:buChar char="•"/>
            </a:pPr>
            <a:r>
              <a:rPr lang="en-GB" altLang="nl-NL" dirty="0">
                <a:latin typeface="Arial" panose="020B0604020202020204" pitchFamily="34" charset="0"/>
              </a:rPr>
              <a:t> Hypertension is a major risk factor for ischaemic and haemorrhagic stroke, myocardial infarction, heart failure, chronic kidney disease, cognitive decline and premature death. </a:t>
            </a:r>
          </a:p>
          <a:p>
            <a:pPr eaLnBrk="1" hangingPunct="1">
              <a:buFontTx/>
              <a:buChar char="•"/>
            </a:pPr>
            <a:r>
              <a:rPr lang="en-GB" altLang="nl-NL" dirty="0">
                <a:latin typeface="Arial" panose="020B0604020202020204" pitchFamily="34" charset="0"/>
              </a:rPr>
              <a:t> Untreated hypertension is usually associated with a progressive rise in blood pressure. The vascular and renal damage that this may cause can culminate in a treatment-resistant state.</a:t>
            </a:r>
          </a:p>
          <a:p>
            <a:pPr eaLnBrk="1" hangingPunct="1">
              <a:buFontTx/>
              <a:buChar char="•"/>
            </a:pPr>
            <a:r>
              <a:rPr lang="en-GB" altLang="nl-NL" dirty="0">
                <a:latin typeface="Arial" panose="020B0604020202020204" pitchFamily="34" charset="0"/>
              </a:rPr>
              <a:t> Blood pressure is normally distributed in the population and there is no natural cut-off point above which 'hypertension' definitively exists and below which it does not. </a:t>
            </a:r>
          </a:p>
          <a:p>
            <a:pPr eaLnBrk="1" hangingPunct="1">
              <a:buFontTx/>
              <a:buChar char="•"/>
            </a:pPr>
            <a:r>
              <a:rPr lang="en-GB" altLang="nl-NL" dirty="0">
                <a:latin typeface="Arial" panose="020B0604020202020204" pitchFamily="34" charset="0"/>
              </a:rPr>
              <a:t> The risk associated with increasing blood pressure is continuous, with each 2 mmHg rise in systolic blood pressure associated with a 7% increased risk of mortality from ischaemic heart disease and a 10% increased risk of mortality from stroke.</a:t>
            </a:r>
          </a:p>
          <a:p>
            <a:pPr eaLnBrk="1" hangingPunct="1">
              <a:buFontTx/>
              <a:buChar char="•"/>
            </a:pPr>
            <a:r>
              <a:rPr lang="en-GB" altLang="nl-NL" dirty="0">
                <a:latin typeface="Arial" panose="020B0604020202020204" pitchFamily="34" charset="0"/>
              </a:rPr>
              <a:t> Routine periodic screening for high blood pressure is now commonplace in the UK as part of National Service Frameworks for cardiovascular disease prevention. Consequently, the diagnosis, treatment and follow-up of people with hypertension is one of the most common interventions in primary care, accounting for approximately 12% of Primary Care consultation episodes and approximately £1billion in drug costs in 2006.</a:t>
            </a: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4</a:t>
            </a:fld>
            <a:endParaRPr lang="nl-NL"/>
          </a:p>
        </p:txBody>
      </p:sp>
    </p:spTree>
    <p:extLst>
      <p:ext uri="{BB962C8B-B14F-4D97-AF65-F5344CB8AC3E}">
        <p14:creationId xmlns:p14="http://schemas.microsoft.com/office/powerpoint/2010/main" val="386626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5</a:t>
            </a:fld>
            <a:endParaRPr lang="nl-NL"/>
          </a:p>
        </p:txBody>
      </p:sp>
    </p:spTree>
    <p:extLst>
      <p:ext uri="{BB962C8B-B14F-4D97-AF65-F5344CB8AC3E}">
        <p14:creationId xmlns:p14="http://schemas.microsoft.com/office/powerpoint/2010/main" val="145792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endParaRPr lang="en-GB" altLang="nl-NL" b="1" dirty="0">
              <a:latin typeface="Arial" panose="020B0604020202020204" pitchFamily="34" charset="0"/>
            </a:endParaRPr>
          </a:p>
          <a:p>
            <a:pPr eaLnBrk="1" hangingPunct="1">
              <a:spcBef>
                <a:spcPct val="0"/>
              </a:spcBef>
            </a:pPr>
            <a:r>
              <a:rPr lang="en-GB" altLang="nl-NL" b="1" dirty="0" err="1">
                <a:latin typeface="Arial" panose="020B0604020202020204" pitchFamily="34" charset="0"/>
              </a:rPr>
              <a:t>Groepen</a:t>
            </a:r>
            <a:r>
              <a:rPr lang="en-GB" altLang="nl-NL" b="1" dirty="0">
                <a:latin typeface="Arial" panose="020B0604020202020204" pitchFamily="34" charset="0"/>
              </a:rPr>
              <a:t> die </a:t>
            </a:r>
            <a:r>
              <a:rPr lang="en-GB" altLang="nl-NL" b="1" dirty="0" err="1">
                <a:latin typeface="Arial" panose="020B0604020202020204" pitchFamily="34" charset="0"/>
              </a:rPr>
              <a:t>binnen</a:t>
            </a:r>
            <a:r>
              <a:rPr lang="en-GB" altLang="nl-NL" b="1" dirty="0">
                <a:latin typeface="Arial" panose="020B0604020202020204" pitchFamily="34" charset="0"/>
              </a:rPr>
              <a:t> de </a:t>
            </a:r>
            <a:r>
              <a:rPr lang="en-GB" altLang="nl-NL" b="1" dirty="0" err="1">
                <a:latin typeface="Arial" panose="020B0604020202020204" pitchFamily="34" charset="0"/>
              </a:rPr>
              <a:t>afbakening</a:t>
            </a:r>
            <a:r>
              <a:rPr lang="en-GB" altLang="nl-NL" b="1" dirty="0">
                <a:latin typeface="Arial" panose="020B0604020202020204" pitchFamily="34" charset="0"/>
              </a:rPr>
              <a:t> </a:t>
            </a:r>
            <a:r>
              <a:rPr lang="en-GB" altLang="nl-NL" b="1" dirty="0" err="1">
                <a:latin typeface="Arial" panose="020B0604020202020204" pitchFamily="34" charset="0"/>
              </a:rPr>
              <a:t>vallen</a:t>
            </a:r>
            <a:r>
              <a:rPr lang="en-GB" altLang="nl-NL" b="1" dirty="0">
                <a:latin typeface="Arial" panose="020B0604020202020204" pitchFamily="34" charset="0"/>
              </a:rPr>
              <a:t>:</a:t>
            </a:r>
          </a:p>
          <a:p>
            <a:r>
              <a:rPr lang="nl-NL" dirty="0"/>
              <a:t>Kinderen met </a:t>
            </a:r>
            <a:r>
              <a:rPr lang="nl-NL" dirty="0" err="1"/>
              <a:t>ileocolische</a:t>
            </a:r>
            <a:r>
              <a:rPr lang="nl-NL" dirty="0"/>
              <a:t> dan wel </a:t>
            </a:r>
            <a:r>
              <a:rPr lang="nl-NL" dirty="0" err="1"/>
              <a:t>ileoileocolisch</a:t>
            </a:r>
            <a:r>
              <a:rPr lang="nl-NL" dirty="0"/>
              <a:t> of een </a:t>
            </a:r>
            <a:r>
              <a:rPr lang="nl-NL" dirty="0" err="1"/>
              <a:t>colocolische</a:t>
            </a:r>
            <a:r>
              <a:rPr lang="nl-NL" dirty="0"/>
              <a:t> invaginatie </a:t>
            </a:r>
          </a:p>
          <a:p>
            <a:r>
              <a:rPr lang="nl-NL" dirty="0" err="1"/>
              <a:t>ileocolische</a:t>
            </a:r>
            <a:r>
              <a:rPr lang="nl-NL" dirty="0"/>
              <a:t> dan wel een </a:t>
            </a:r>
            <a:r>
              <a:rPr lang="nl-NL" dirty="0" err="1"/>
              <a:t>ileoileocolische</a:t>
            </a:r>
            <a:r>
              <a:rPr lang="nl-NL" dirty="0"/>
              <a:t>) </a:t>
            </a:r>
          </a:p>
          <a:p>
            <a:pPr eaLnBrk="1" hangingPunct="1">
              <a:spcBef>
                <a:spcPct val="0"/>
              </a:spcBef>
            </a:pPr>
            <a:endParaRPr lang="en-GB" altLang="nl-NL" b="1" dirty="0">
              <a:latin typeface="Arial" panose="020B0604020202020204" pitchFamily="34" charset="0"/>
            </a:endParaRPr>
          </a:p>
          <a:p>
            <a:pPr eaLnBrk="1" hangingPunct="1">
              <a:spcBef>
                <a:spcPct val="0"/>
              </a:spcBef>
            </a:pPr>
            <a:r>
              <a:rPr lang="en-GB" altLang="nl-NL" b="1" dirty="0" err="1">
                <a:latin typeface="Arial" panose="020B0604020202020204" pitchFamily="34" charset="0"/>
              </a:rPr>
              <a:t>Groepen</a:t>
            </a:r>
            <a:r>
              <a:rPr lang="en-GB" altLang="nl-NL" b="1" dirty="0">
                <a:latin typeface="Arial" panose="020B0604020202020204" pitchFamily="34" charset="0"/>
              </a:rPr>
              <a:t> die </a:t>
            </a:r>
            <a:r>
              <a:rPr lang="en-GB" altLang="nl-NL" b="1" dirty="0" err="1">
                <a:latin typeface="Arial" panose="020B0604020202020204" pitchFamily="34" charset="0"/>
              </a:rPr>
              <a:t>buiten</a:t>
            </a:r>
            <a:r>
              <a:rPr lang="en-GB" altLang="nl-NL" b="1" dirty="0">
                <a:latin typeface="Arial" panose="020B0604020202020204" pitchFamily="34" charset="0"/>
              </a:rPr>
              <a:t> de </a:t>
            </a:r>
            <a:r>
              <a:rPr lang="en-GB" altLang="nl-NL" b="1" dirty="0" err="1">
                <a:latin typeface="Arial" panose="020B0604020202020204" pitchFamily="34" charset="0"/>
              </a:rPr>
              <a:t>afbakening</a:t>
            </a:r>
            <a:r>
              <a:rPr lang="en-GB" altLang="nl-NL" b="1" dirty="0">
                <a:latin typeface="Arial" panose="020B0604020202020204" pitchFamily="34" charset="0"/>
              </a:rPr>
              <a:t> </a:t>
            </a:r>
            <a:r>
              <a:rPr lang="en-GB" altLang="nl-NL" b="1" dirty="0" err="1">
                <a:latin typeface="Arial" panose="020B0604020202020204" pitchFamily="34" charset="0"/>
              </a:rPr>
              <a:t>vallen</a:t>
            </a:r>
            <a:r>
              <a:rPr lang="en-GB" altLang="nl-NL" b="1" dirty="0">
                <a:latin typeface="Arial" panose="020B060402020202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nl-NL" b="0" dirty="0" err="1">
                <a:latin typeface="Arial" panose="020B0604020202020204" pitchFamily="34" charset="0"/>
              </a:rPr>
              <a:t>Kinderen</a:t>
            </a:r>
            <a:r>
              <a:rPr lang="en-GB" altLang="nl-NL" b="0" dirty="0">
                <a:latin typeface="Arial" panose="020B0604020202020204" pitchFamily="34" charset="0"/>
              </a:rPr>
              <a:t> met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ileoileale</a:t>
            </a:r>
            <a:r>
              <a:rPr lang="en-GB" altLang="nl-NL" b="0" dirty="0">
                <a:latin typeface="Arial" panose="020B0604020202020204" pitchFamily="34" charset="0"/>
              </a:rPr>
              <a:t> invaginatie, </a:t>
            </a:r>
            <a:r>
              <a:rPr lang="en-GB" altLang="nl-NL" b="0" dirty="0" err="1">
                <a:latin typeface="Arial" panose="020B0604020202020204" pitchFamily="34" charset="0"/>
              </a:rPr>
              <a:t>volwassen</a:t>
            </a:r>
            <a:r>
              <a:rPr lang="en-GB" altLang="nl-NL" b="0" dirty="0">
                <a:latin typeface="Arial" panose="020B0604020202020204" pitchFamily="34" charset="0"/>
              </a:rPr>
              <a:t> </a:t>
            </a:r>
            <a:r>
              <a:rPr lang="en-GB" altLang="nl-NL" b="0" dirty="0" err="1">
                <a:latin typeface="Arial" panose="020B0604020202020204" pitchFamily="34" charset="0"/>
              </a:rPr>
              <a:t>patiënten</a:t>
            </a:r>
            <a:r>
              <a:rPr lang="en-GB" altLang="nl-NL" b="0" dirty="0">
                <a:latin typeface="Arial" panose="020B0604020202020204" pitchFamily="34" charset="0"/>
              </a:rPr>
              <a:t> met </a:t>
            </a:r>
            <a:r>
              <a:rPr lang="en-GB" altLang="nl-NL" b="0" dirty="0" err="1">
                <a:latin typeface="Arial" panose="020B0604020202020204" pitchFamily="34" charset="0"/>
              </a:rPr>
              <a:t>een</a:t>
            </a:r>
            <a:r>
              <a:rPr lang="en-GB" altLang="nl-NL" b="0" dirty="0">
                <a:latin typeface="Arial" panose="020B0604020202020204" pitchFamily="34" charset="0"/>
              </a:rPr>
              <a:t> invaginatie</a:t>
            </a:r>
          </a:p>
          <a:p>
            <a:pPr eaLnBrk="1" hangingPunct="1">
              <a:spcBef>
                <a:spcPct val="0"/>
              </a:spcBef>
            </a:pPr>
            <a:endParaRPr lang="en-GB" altLang="nl-NL" b="1" dirty="0">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6</a:t>
            </a:fld>
            <a:endParaRPr lang="nl-NL"/>
          </a:p>
        </p:txBody>
      </p:sp>
    </p:spTree>
    <p:extLst>
      <p:ext uri="{BB962C8B-B14F-4D97-AF65-F5344CB8AC3E}">
        <p14:creationId xmlns:p14="http://schemas.microsoft.com/office/powerpoint/2010/main" val="2334076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stroomschema geeft het traject</a:t>
            </a:r>
            <a:r>
              <a:rPr lang="nl-NL" baseline="0" dirty="0"/>
              <a:t> weer welke een </a:t>
            </a:r>
            <a:r>
              <a:rPr lang="nl-NL" baseline="0" dirty="0" err="1"/>
              <a:t>patient</a:t>
            </a:r>
            <a:r>
              <a:rPr lang="nl-NL" baseline="0" dirty="0"/>
              <a:t> met een invaginatie kan doorlopen.</a:t>
            </a:r>
          </a:p>
          <a:p>
            <a:r>
              <a:rPr lang="nl-NL" baseline="0" dirty="0"/>
              <a:t>De stappen zijn gebaseerd op de verschillende aanbevelingen die geformuleerd zijn </a:t>
            </a:r>
            <a:r>
              <a:rPr lang="nl-NL" baseline="0" dirty="0" err="1"/>
              <a:t>obv</a:t>
            </a:r>
            <a:r>
              <a:rPr lang="nl-NL" baseline="0" dirty="0"/>
              <a:t> de uitgangsvragen. Zo nodig wordt verwezen naar de betreffende modules van de richtlijn.</a:t>
            </a:r>
            <a:endParaRPr lang="nl-NL" dirty="0"/>
          </a:p>
          <a:p>
            <a:pPr eaLnBrk="1" hangingPunct="1"/>
            <a:endParaRPr lang="en-GB" altLang="nl-NL" b="1" dirty="0">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8</a:t>
            </a:fld>
            <a:endParaRPr lang="nl-NL"/>
          </a:p>
        </p:txBody>
      </p:sp>
    </p:spTree>
    <p:extLst>
      <p:ext uri="{BB962C8B-B14F-4D97-AF65-F5344CB8AC3E}">
        <p14:creationId xmlns:p14="http://schemas.microsoft.com/office/powerpoint/2010/main" val="35569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Aanbevelingen</a:t>
            </a:r>
            <a:r>
              <a:rPr lang="en-GB" altLang="nl-NL" b="1" dirty="0">
                <a:latin typeface="Arial" panose="020B0604020202020204" pitchFamily="34" charset="0"/>
              </a:rPr>
              <a:t> module </a:t>
            </a:r>
            <a:r>
              <a:rPr lang="en-GB" altLang="nl-NL" b="1" dirty="0" err="1">
                <a:latin typeface="Arial" panose="020B0604020202020204" pitchFamily="34" charset="0"/>
              </a:rPr>
              <a:t>verwijscriteria</a:t>
            </a:r>
            <a:r>
              <a:rPr lang="en-GB" altLang="nl-NL" b="1" dirty="0">
                <a:latin typeface="Arial" panose="020B0604020202020204" pitchFamily="34" charset="0"/>
              </a:rPr>
              <a:t> </a:t>
            </a:r>
            <a:r>
              <a:rPr lang="en-GB" altLang="nl-NL" b="1" dirty="0" err="1">
                <a:latin typeface="Arial" panose="020B0604020202020204" pitchFamily="34" charset="0"/>
              </a:rPr>
              <a:t>vanuit</a:t>
            </a:r>
            <a:r>
              <a:rPr lang="en-GB" altLang="nl-NL" b="1" dirty="0">
                <a:latin typeface="Arial" panose="020B0604020202020204" pitchFamily="34" charset="0"/>
              </a:rPr>
              <a:t> de </a:t>
            </a:r>
            <a:r>
              <a:rPr lang="en-GB" altLang="nl-NL" b="1" dirty="0" err="1">
                <a:latin typeface="Arial" panose="020B0604020202020204" pitchFamily="34" charset="0"/>
              </a:rPr>
              <a:t>eerste</a:t>
            </a:r>
            <a:r>
              <a:rPr lang="en-GB" altLang="nl-NL" b="1" dirty="0">
                <a:latin typeface="Arial" panose="020B0604020202020204" pitchFamily="34" charset="0"/>
              </a:rPr>
              <a:t> </a:t>
            </a:r>
            <a:r>
              <a:rPr lang="en-GB" altLang="nl-NL" b="1" dirty="0" err="1">
                <a:latin typeface="Arial" panose="020B0604020202020204" pitchFamily="34" charset="0"/>
              </a:rPr>
              <a:t>lijn</a:t>
            </a:r>
            <a:r>
              <a:rPr lang="en-GB" altLang="nl-NL" b="1" dirty="0">
                <a:latin typeface="Arial" panose="020B0604020202020204" pitchFamily="34" charset="0"/>
              </a:rPr>
              <a:t>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getoond</a:t>
            </a:r>
            <a:r>
              <a:rPr lang="en-GB" altLang="nl-NL" b="0" dirty="0">
                <a:latin typeface="Arial" panose="020B0604020202020204" pitchFamily="34" charset="0"/>
              </a:rPr>
              <a:t> op de slide</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nl-NL" sz="1200" kern="1200" dirty="0">
                <a:solidFill>
                  <a:schemeClr val="tx1"/>
                </a:solidFill>
                <a:effectLst/>
                <a:latin typeface="+mn-lt"/>
                <a:ea typeface="+mn-ea"/>
                <a:cs typeface="+mn-cs"/>
              </a:rPr>
              <a:t>De klassieke presentatie van een invaginatie op de kinderleeftijd betreft een trias van koliekpijn, braken en ‘bessengelei’ (red </a:t>
            </a:r>
            <a:r>
              <a:rPr lang="nl-NL" sz="1200" kern="1200" dirty="0" err="1">
                <a:solidFill>
                  <a:schemeClr val="tx1"/>
                </a:solidFill>
                <a:effectLst/>
                <a:latin typeface="+mn-lt"/>
                <a:ea typeface="+mn-ea"/>
                <a:cs typeface="+mn-cs"/>
              </a:rPr>
              <a:t>currant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jelly</a:t>
            </a:r>
            <a:r>
              <a:rPr lang="nl-NL" sz="1200" kern="1200" dirty="0">
                <a:solidFill>
                  <a:schemeClr val="tx1"/>
                </a:solidFill>
                <a:effectLst/>
                <a:latin typeface="+mn-lt"/>
                <a:ea typeface="+mn-ea"/>
                <a:cs typeface="+mn-cs"/>
              </a:rPr>
              <a:t>) ontlasting, zoals dit ook in de medische opleiding wordt aangeleerd (</a:t>
            </a:r>
            <a:r>
              <a:rPr lang="nl-NL" sz="1200" kern="1200" dirty="0" err="1">
                <a:solidFill>
                  <a:schemeClr val="tx1"/>
                </a:solidFill>
                <a:effectLst/>
                <a:latin typeface="+mn-lt"/>
                <a:ea typeface="+mn-ea"/>
                <a:cs typeface="+mn-cs"/>
              </a:rPr>
              <a:t>Cera</a:t>
            </a:r>
            <a:r>
              <a:rPr lang="nl-NL" sz="1200" kern="1200" dirty="0">
                <a:solidFill>
                  <a:schemeClr val="tx1"/>
                </a:solidFill>
                <a:effectLst/>
                <a:latin typeface="+mn-lt"/>
                <a:ea typeface="+mn-ea"/>
                <a:cs typeface="+mn-cs"/>
              </a:rPr>
              <a:t>, 2008). Deze presentatie is er echter maar in een minderheid (&lt;15 tot 30%) van de gevallen (</a:t>
            </a:r>
            <a:r>
              <a:rPr lang="nl-NL" sz="1200" kern="1200" dirty="0" err="1">
                <a:solidFill>
                  <a:schemeClr val="tx1"/>
                </a:solidFill>
                <a:effectLst/>
                <a:latin typeface="+mn-lt"/>
                <a:ea typeface="+mn-ea"/>
                <a:cs typeface="+mn-cs"/>
              </a:rPr>
              <a:t>Cera</a:t>
            </a:r>
            <a:r>
              <a:rPr lang="nl-NL" sz="1200" kern="1200" dirty="0">
                <a:solidFill>
                  <a:schemeClr val="tx1"/>
                </a:solidFill>
                <a:effectLst/>
                <a:latin typeface="+mn-lt"/>
                <a:ea typeface="+mn-ea"/>
                <a:cs typeface="+mn-cs"/>
              </a:rPr>
              <a:t>, 2008; West, 1987; Chung, 1994). Omdat deze karakteristieke symptomen kunnen ontbreken en er ook alleen aspecifieke (alarm)symptomen aanwezig kunnen zijn, kan de diagnose worden gemist of vertraagd. </a:t>
            </a:r>
          </a:p>
          <a:p>
            <a:pPr eaLnBrk="1" hangingPunct="1"/>
            <a:endParaRPr lang="nl-NL" altLang="nl-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u="none" kern="1200" dirty="0">
                <a:solidFill>
                  <a:schemeClr val="tx1"/>
                </a:solidFill>
                <a:effectLst/>
                <a:latin typeface="+mn-lt"/>
                <a:ea typeface="+mn-ea"/>
                <a:cs typeface="+mn-cs"/>
              </a:rPr>
              <a:t>Zoals ook beschreven in de inleiding is echografie het diagnostische middel van eerste keuze. Echografie van het abdomen is zeer accuraat in de diagnose van invaginatie met een gerapporteerde sensitiviteit van 98-100% en een specificiteit van 88-100% (</a:t>
            </a:r>
            <a:r>
              <a:rPr lang="nl-NL" sz="1200" u="none" kern="1200" dirty="0" err="1">
                <a:solidFill>
                  <a:schemeClr val="tx1"/>
                </a:solidFill>
                <a:effectLst/>
                <a:latin typeface="+mn-lt"/>
                <a:ea typeface="+mn-ea"/>
                <a:cs typeface="+mn-cs"/>
              </a:rPr>
              <a:t>Pracros</a:t>
            </a:r>
            <a:r>
              <a:rPr lang="nl-NL" sz="1200" u="none" kern="1200" dirty="0">
                <a:solidFill>
                  <a:schemeClr val="tx1"/>
                </a:solidFill>
                <a:effectLst/>
                <a:latin typeface="+mn-lt"/>
                <a:ea typeface="+mn-ea"/>
                <a:cs typeface="+mn-cs"/>
              </a:rPr>
              <a:t>, 1987; </a:t>
            </a:r>
            <a:r>
              <a:rPr lang="nl-NL" sz="1200" u="none" kern="1200" dirty="0" err="1">
                <a:solidFill>
                  <a:schemeClr val="tx1"/>
                </a:solidFill>
                <a:effectLst/>
                <a:latin typeface="+mn-lt"/>
                <a:ea typeface="+mn-ea"/>
                <a:cs typeface="+mn-cs"/>
              </a:rPr>
              <a:t>Verschelden</a:t>
            </a:r>
            <a:r>
              <a:rPr lang="nl-NL" sz="1200" u="none" kern="1200" dirty="0">
                <a:solidFill>
                  <a:schemeClr val="tx1"/>
                </a:solidFill>
                <a:effectLst/>
                <a:latin typeface="+mn-lt"/>
                <a:ea typeface="+mn-ea"/>
                <a:cs typeface="+mn-cs"/>
              </a:rPr>
              <a:t>, 1992; </a:t>
            </a:r>
            <a:r>
              <a:rPr lang="nl-NL" sz="1200" u="none" kern="1200" dirty="0" err="1">
                <a:solidFill>
                  <a:schemeClr val="tx1"/>
                </a:solidFill>
                <a:effectLst/>
                <a:latin typeface="+mn-lt"/>
                <a:ea typeface="+mn-ea"/>
                <a:cs typeface="+mn-cs"/>
              </a:rPr>
              <a:t>Woo</a:t>
            </a:r>
            <a:r>
              <a:rPr lang="nl-NL" sz="1200" u="none" kern="1200" dirty="0">
                <a:solidFill>
                  <a:schemeClr val="tx1"/>
                </a:solidFill>
                <a:effectLst/>
                <a:latin typeface="+mn-lt"/>
                <a:ea typeface="+mn-ea"/>
                <a:cs typeface="+mn-cs"/>
              </a:rPr>
              <a:t>, 1992; </a:t>
            </a:r>
            <a:r>
              <a:rPr lang="nl-NL" sz="1200" u="none" kern="1200" dirty="0" err="1">
                <a:solidFill>
                  <a:schemeClr val="tx1"/>
                </a:solidFill>
                <a:effectLst/>
                <a:latin typeface="+mn-lt"/>
                <a:ea typeface="+mn-ea"/>
                <a:cs typeface="+mn-cs"/>
              </a:rPr>
              <a:t>Shanbhogue</a:t>
            </a:r>
            <a:r>
              <a:rPr lang="nl-NL" sz="1200" u="none" kern="1200" dirty="0">
                <a:solidFill>
                  <a:schemeClr val="tx1"/>
                </a:solidFill>
                <a:effectLst/>
                <a:latin typeface="+mn-lt"/>
                <a:ea typeface="+mn-ea"/>
                <a:cs typeface="+mn-cs"/>
              </a:rPr>
              <a:t>, 1994; </a:t>
            </a:r>
            <a:r>
              <a:rPr lang="nl-NL" sz="1200" u="none" kern="1200" dirty="0" err="1">
                <a:solidFill>
                  <a:schemeClr val="tx1"/>
                </a:solidFill>
                <a:effectLst/>
                <a:latin typeface="+mn-lt"/>
                <a:ea typeface="+mn-ea"/>
                <a:cs typeface="+mn-cs"/>
              </a:rPr>
              <a:t>Riebel</a:t>
            </a:r>
            <a:r>
              <a:rPr lang="nl-NL" sz="1200" u="none" kern="1200" dirty="0">
                <a:solidFill>
                  <a:schemeClr val="tx1"/>
                </a:solidFill>
                <a:effectLst/>
                <a:latin typeface="+mn-lt"/>
                <a:ea typeface="+mn-ea"/>
                <a:cs typeface="+mn-cs"/>
              </a:rPr>
              <a:t>, 1993; Lim, 1994; del-</a:t>
            </a:r>
            <a:r>
              <a:rPr lang="nl-NL" sz="1200" u="none" kern="1200" dirty="0" err="1">
                <a:solidFill>
                  <a:schemeClr val="tx1"/>
                </a:solidFill>
                <a:effectLst/>
                <a:latin typeface="+mn-lt"/>
                <a:ea typeface="+mn-ea"/>
                <a:cs typeface="+mn-cs"/>
              </a:rPr>
              <a:t>Pozo</a:t>
            </a:r>
            <a:r>
              <a:rPr lang="nl-NL" sz="1200" u="none" kern="1200" dirty="0">
                <a:solidFill>
                  <a:schemeClr val="tx1"/>
                </a:solidFill>
                <a:effectLst/>
                <a:latin typeface="+mn-lt"/>
                <a:ea typeface="+mn-ea"/>
                <a:cs typeface="+mn-cs"/>
              </a:rPr>
              <a:t>, 1996; Wang, 1988).  Echografie zal worden verricht al dan niet ten tijde van klachten. Ook bij afwezigheid van symptomen kan een invaginatie nog aanwezig zijn.</a:t>
            </a:r>
            <a:r>
              <a:rPr lang="nl-NL" sz="1200" u="none" strike="sngStrike" kern="1200" dirty="0">
                <a:solidFill>
                  <a:schemeClr val="tx1"/>
                </a:solidFill>
                <a:effectLst/>
                <a:latin typeface="+mn-lt"/>
                <a:ea typeface="+mn-ea"/>
                <a:cs typeface="+mn-cs"/>
              </a:rPr>
              <a:t> </a:t>
            </a:r>
            <a:r>
              <a:rPr lang="nl-NL" sz="1200" u="none" kern="1200" dirty="0">
                <a:solidFill>
                  <a:schemeClr val="tx1"/>
                </a:solidFill>
                <a:effectLst/>
                <a:latin typeface="+mn-lt"/>
                <a:ea typeface="+mn-ea"/>
                <a:cs typeface="+mn-cs"/>
              </a:rPr>
              <a:t> Letterlijk overgenomen uit de inleiding. Lijkt mij wel goed om dit hier nog een keer te herhalen.</a:t>
            </a:r>
          </a:p>
          <a:p>
            <a:pPr eaLnBrk="1" hangingPunct="1"/>
            <a:endParaRPr lang="en-GB" altLang="nl-NL" b="1" dirty="0">
              <a:latin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9</a:t>
            </a:fld>
            <a:endParaRPr lang="nl-NL"/>
          </a:p>
        </p:txBody>
      </p:sp>
    </p:spTree>
    <p:extLst>
      <p:ext uri="{BB962C8B-B14F-4D97-AF65-F5344CB8AC3E}">
        <p14:creationId xmlns:p14="http://schemas.microsoft.com/office/powerpoint/2010/main" val="191646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a:t>
            </a:r>
            <a:r>
              <a:rPr lang="en-GB" altLang="nl-NL" b="1" dirty="0" err="1">
                <a:latin typeface="Arial" panose="020B0604020202020204" pitchFamily="34" charset="0"/>
              </a:rPr>
              <a:t>volledig</a:t>
            </a:r>
            <a:r>
              <a:rPr lang="en-GB" altLang="nl-NL" b="1" dirty="0">
                <a:latin typeface="Arial" panose="020B0604020202020204" pitchFamily="34" charset="0"/>
              </a:rPr>
              <a:t>: </a:t>
            </a:r>
            <a:endParaRPr lang="en-GB" altLang="nl-NL" b="0" dirty="0">
              <a:latin typeface="Arial" panose="020B0604020202020204" pitchFamily="34" charset="0"/>
            </a:endParaRPr>
          </a:p>
          <a:p>
            <a:pPr lvl="0"/>
            <a:r>
              <a:rPr lang="nl-NL" dirty="0"/>
              <a:t>aanvullende anamnese, andere bijkomende klachten:</a:t>
            </a:r>
          </a:p>
          <a:p>
            <a:pPr lvl="0"/>
            <a:r>
              <a:rPr lang="nl-NL" dirty="0"/>
              <a:t>	moeheid, bloedverlies per </a:t>
            </a:r>
            <a:r>
              <a:rPr lang="nl-NL" dirty="0" err="1"/>
              <a:t>anum</a:t>
            </a:r>
            <a:r>
              <a:rPr lang="nl-NL" dirty="0"/>
              <a:t>, diarree, gewichtsverlies, groei, verhoogde bloedingsneiging, koorts/nachtzweten, (luchtweg) infecties;</a:t>
            </a:r>
          </a:p>
          <a:p>
            <a:pPr lvl="0"/>
            <a:r>
              <a:rPr lang="nl-NL" dirty="0"/>
              <a:t>	medicatie en familieanamnese (FAP? IBD? Coeliakie? CF?).</a:t>
            </a:r>
          </a:p>
          <a:p>
            <a:pPr lvl="0"/>
            <a:r>
              <a:rPr lang="nl-NL" dirty="0"/>
              <a:t>lichamelijk onderzoek (gewicht/ lengte, </a:t>
            </a:r>
            <a:r>
              <a:rPr lang="nl-NL" dirty="0" err="1"/>
              <a:t>hepatosplenomegalie</a:t>
            </a:r>
            <a:r>
              <a:rPr lang="nl-NL" dirty="0"/>
              <a:t>, lymfadenopathie, huidafwijkingen, operatielitteken uit verleden, hyperpigmentatie van de lippen/ mond mucosa bij Peut-</a:t>
            </a:r>
            <a:r>
              <a:rPr lang="nl-NL" dirty="0" err="1"/>
              <a:t>Jeghers</a:t>
            </a:r>
            <a:r>
              <a:rPr lang="nl-NL" dirty="0"/>
              <a:t> syndroom).</a:t>
            </a:r>
          </a:p>
          <a:p>
            <a:pPr lvl="0"/>
            <a:r>
              <a:rPr lang="nl-NL" dirty="0"/>
              <a:t>herhalen echo abdomen: lymfeklieren, PLP, </a:t>
            </a:r>
            <a:r>
              <a:rPr lang="nl-NL" dirty="0" err="1"/>
              <a:t>hepatosplenomegalie</a:t>
            </a:r>
            <a:r>
              <a:rPr lang="nl-NL" dirty="0"/>
              <a:t>.</a:t>
            </a:r>
          </a:p>
          <a:p>
            <a:pPr lvl="0"/>
            <a:r>
              <a:rPr lang="nl-NL" dirty="0"/>
              <a:t>laboratoriumonderzoek: VBB, BSE, CRP, LDH, urinezuur, nierfunctie, leverenzymen, coeliakie.</a:t>
            </a:r>
          </a:p>
          <a:p>
            <a:pPr lvl="0"/>
            <a:r>
              <a:rPr lang="nl-NL" dirty="0"/>
              <a:t>zo nodig MRI-abdomen, met name bij afwijkingen bij lichamelijk of laboratoriumonderzoek.</a:t>
            </a:r>
          </a:p>
          <a:p>
            <a:pPr lvl="0"/>
            <a:r>
              <a:rPr lang="nl-NL" dirty="0"/>
              <a:t>indien klinisch geïndiceerd: </a:t>
            </a:r>
            <a:r>
              <a:rPr lang="nl-NL" dirty="0" err="1"/>
              <a:t>Meckel’s</a:t>
            </a:r>
            <a:r>
              <a:rPr lang="nl-NL" dirty="0"/>
              <a:t> scan bij verdenking </a:t>
            </a:r>
            <a:r>
              <a:rPr lang="nl-NL" dirty="0" err="1"/>
              <a:t>Meckel’s</a:t>
            </a:r>
            <a:r>
              <a:rPr lang="nl-NL" dirty="0"/>
              <a:t> divertikel.</a:t>
            </a:r>
          </a:p>
          <a:p>
            <a:r>
              <a:rPr lang="nl-NL" dirty="0"/>
              <a:t>indien klinisch geïndiceerd: CF-diagnostiek (DNA-onderzoek).</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r>
              <a:rPr lang="nl-NL" sz="1200" kern="1200" dirty="0">
                <a:solidFill>
                  <a:schemeClr val="tx1"/>
                </a:solidFill>
                <a:effectLst/>
                <a:latin typeface="+mn-lt"/>
                <a:ea typeface="+mn-ea"/>
                <a:cs typeface="+mn-cs"/>
              </a:rPr>
              <a:t>Onderliggend aan een invaginatie kunnen pathologische lead points (PLP) spelen. Mogelijke </a:t>
            </a:r>
            <a:r>
              <a:rPr lang="nl-NL" sz="1200" kern="1200" dirty="0" err="1">
                <a:solidFill>
                  <a:schemeClr val="tx1"/>
                </a:solidFill>
                <a:effectLst/>
                <a:latin typeface="+mn-lt"/>
                <a:ea typeface="+mn-ea"/>
                <a:cs typeface="+mn-cs"/>
              </a:rPr>
              <a:t>PLP’s</a:t>
            </a:r>
            <a:r>
              <a:rPr lang="nl-NL" sz="1200" kern="1200" dirty="0">
                <a:solidFill>
                  <a:schemeClr val="tx1"/>
                </a:solidFill>
                <a:effectLst/>
                <a:latin typeface="+mn-lt"/>
                <a:ea typeface="+mn-ea"/>
                <a:cs typeface="+mn-cs"/>
              </a:rPr>
              <a:t> zijn: </a:t>
            </a:r>
          </a:p>
          <a:p>
            <a:pPr lvl="0"/>
            <a:r>
              <a:rPr lang="nl-NL" sz="1200" kern="1200" dirty="0">
                <a:solidFill>
                  <a:schemeClr val="tx1"/>
                </a:solidFill>
                <a:effectLst/>
                <a:latin typeface="+mn-lt"/>
                <a:ea typeface="+mn-ea"/>
                <a:cs typeface="+mn-cs"/>
              </a:rPr>
              <a:t>Coeliakie;</a:t>
            </a:r>
          </a:p>
          <a:p>
            <a:pPr lvl="0"/>
            <a:r>
              <a:rPr lang="nl-NL" sz="1200" kern="1200" dirty="0">
                <a:solidFill>
                  <a:schemeClr val="tx1"/>
                </a:solidFill>
                <a:effectLst/>
                <a:latin typeface="+mn-lt"/>
                <a:ea typeface="+mn-ea"/>
                <a:cs typeface="+mn-cs"/>
              </a:rPr>
              <a:t>IBD (</a:t>
            </a:r>
            <a:r>
              <a:rPr lang="nl-NL" sz="1200" kern="1200" dirty="0" err="1">
                <a:solidFill>
                  <a:schemeClr val="tx1"/>
                </a:solidFill>
                <a:effectLst/>
                <a:latin typeface="+mn-lt"/>
                <a:ea typeface="+mn-ea"/>
                <a:cs typeface="+mn-cs"/>
              </a:rPr>
              <a:t>inflammatory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bowel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diseases</a:t>
            </a:r>
            <a:r>
              <a:rPr lang="nl-NL" sz="1200" kern="1200" dirty="0">
                <a:solidFill>
                  <a:schemeClr val="tx1"/>
                </a:solidFill>
                <a:effectLst/>
                <a:latin typeface="+mn-lt"/>
                <a:ea typeface="+mn-ea"/>
                <a:cs typeface="+mn-cs"/>
              </a:rPr>
              <a:t>);</a:t>
            </a:r>
          </a:p>
          <a:p>
            <a:pPr lvl="0"/>
            <a:r>
              <a:rPr lang="nl-NL" sz="1200" kern="1200" dirty="0" err="1">
                <a:solidFill>
                  <a:schemeClr val="tx1"/>
                </a:solidFill>
                <a:effectLst/>
                <a:latin typeface="+mn-lt"/>
                <a:ea typeface="+mn-ea"/>
                <a:cs typeface="+mn-cs"/>
              </a:rPr>
              <a:t>Meckel’s</a:t>
            </a:r>
            <a:r>
              <a:rPr lang="nl-NL" sz="1200" kern="1200" dirty="0">
                <a:solidFill>
                  <a:schemeClr val="tx1"/>
                </a:solidFill>
                <a:effectLst/>
                <a:latin typeface="+mn-lt"/>
                <a:ea typeface="+mn-ea"/>
                <a:cs typeface="+mn-cs"/>
              </a:rPr>
              <a:t> divertikel;</a:t>
            </a:r>
          </a:p>
          <a:p>
            <a:pPr lvl="0"/>
            <a:r>
              <a:rPr lang="nl-NL" sz="1200" kern="1200" dirty="0">
                <a:solidFill>
                  <a:schemeClr val="tx1"/>
                </a:solidFill>
                <a:effectLst/>
                <a:latin typeface="+mn-lt"/>
                <a:ea typeface="+mn-ea"/>
                <a:cs typeface="+mn-cs"/>
              </a:rPr>
              <a:t>Tumoren (lymfoom);</a:t>
            </a:r>
          </a:p>
          <a:p>
            <a:pPr lvl="0"/>
            <a:r>
              <a:rPr lang="nl-NL" sz="1200" kern="1200" dirty="0">
                <a:solidFill>
                  <a:schemeClr val="tx1"/>
                </a:solidFill>
                <a:effectLst/>
                <a:latin typeface="+mn-lt"/>
                <a:ea typeface="+mn-ea"/>
                <a:cs typeface="+mn-cs"/>
              </a:rPr>
              <a:t>Poliep (</a:t>
            </a:r>
            <a:r>
              <a:rPr lang="nl-NL" sz="1200" kern="1200" dirty="0" err="1">
                <a:solidFill>
                  <a:schemeClr val="tx1"/>
                </a:solidFill>
                <a:effectLst/>
                <a:latin typeface="+mn-lt"/>
                <a:ea typeface="+mn-ea"/>
                <a:cs typeface="+mn-cs"/>
              </a:rPr>
              <a:t>Peutz-Jeghers</a:t>
            </a:r>
            <a:r>
              <a:rPr lang="nl-NL" sz="1200" kern="1200" dirty="0">
                <a:solidFill>
                  <a:schemeClr val="tx1"/>
                </a:solidFill>
                <a:effectLst/>
                <a:latin typeface="+mn-lt"/>
                <a:ea typeface="+mn-ea"/>
                <a:cs typeface="+mn-cs"/>
              </a:rPr>
              <a:t> syndroom);</a:t>
            </a:r>
          </a:p>
          <a:p>
            <a:pPr lvl="0"/>
            <a:r>
              <a:rPr lang="nl-NL" sz="1200" kern="1200" dirty="0">
                <a:solidFill>
                  <a:schemeClr val="tx1"/>
                </a:solidFill>
                <a:effectLst/>
                <a:latin typeface="+mn-lt"/>
                <a:ea typeface="+mn-ea"/>
                <a:cs typeface="+mn-cs"/>
              </a:rPr>
              <a:t>Hematomen in de darmwand bij </a:t>
            </a:r>
            <a:r>
              <a:rPr lang="nl-NL" sz="1200" kern="1200" dirty="0" err="1">
                <a:solidFill>
                  <a:schemeClr val="tx1"/>
                </a:solidFill>
                <a:effectLst/>
                <a:latin typeface="+mn-lt"/>
                <a:ea typeface="+mn-ea"/>
                <a:cs typeface="+mn-cs"/>
              </a:rPr>
              <a:t>Henoch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Schönlein</a:t>
            </a:r>
            <a:r>
              <a:rPr lang="nl-NL" sz="1200" kern="1200" dirty="0">
                <a:solidFill>
                  <a:schemeClr val="tx1"/>
                </a:solidFill>
                <a:effectLst/>
                <a:latin typeface="+mn-lt"/>
                <a:ea typeface="+mn-ea"/>
                <a:cs typeface="+mn-cs"/>
              </a:rPr>
              <a:t> of Hemofilie;</a:t>
            </a:r>
          </a:p>
          <a:p>
            <a:pPr lvl="0"/>
            <a:r>
              <a:rPr lang="nl-NL" sz="1200" kern="1200" dirty="0">
                <a:solidFill>
                  <a:schemeClr val="tx1"/>
                </a:solidFill>
                <a:effectLst/>
                <a:latin typeface="+mn-lt"/>
                <a:ea typeface="+mn-ea"/>
                <a:cs typeface="+mn-cs"/>
              </a:rPr>
              <a:t>Neurofibromen;</a:t>
            </a:r>
          </a:p>
          <a:p>
            <a:pPr lvl="0"/>
            <a:r>
              <a:rPr lang="nl-NL" sz="1200" kern="1200" dirty="0">
                <a:solidFill>
                  <a:schemeClr val="tx1"/>
                </a:solidFill>
                <a:effectLst/>
                <a:latin typeface="+mn-lt"/>
                <a:ea typeface="+mn-ea"/>
                <a:cs typeface="+mn-cs"/>
              </a:rPr>
              <a:t>Duplicatie cystes;</a:t>
            </a:r>
          </a:p>
          <a:p>
            <a:pPr lvl="0"/>
            <a:r>
              <a:rPr lang="nl-NL" sz="1200" kern="1200" dirty="0" err="1">
                <a:solidFill>
                  <a:schemeClr val="tx1"/>
                </a:solidFill>
                <a:effectLst/>
                <a:latin typeface="+mn-lt"/>
                <a:ea typeface="+mn-ea"/>
                <a:cs typeface="+mn-cs"/>
              </a:rPr>
              <a:t>Cystic</a:t>
            </a:r>
            <a:r>
              <a:rPr lang="nl-NL" sz="1200" kern="1200" dirty="0">
                <a:solidFill>
                  <a:schemeClr val="tx1"/>
                </a:solidFill>
                <a:effectLst/>
                <a:latin typeface="+mn-lt"/>
                <a:ea typeface="+mn-ea"/>
                <a:cs typeface="+mn-cs"/>
              </a:rPr>
              <a:t> Fibrosis.</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Er kunnen klinische ‘</a:t>
            </a:r>
            <a:r>
              <a:rPr lang="nl-NL" sz="1200" kern="1200" dirty="0" err="1">
                <a:solidFill>
                  <a:schemeClr val="tx1"/>
                </a:solidFill>
                <a:effectLst/>
                <a:latin typeface="+mn-lt"/>
                <a:ea typeface="+mn-ea"/>
                <a:cs typeface="+mn-cs"/>
              </a:rPr>
              <a:t>clues</a:t>
            </a:r>
            <a:r>
              <a:rPr lang="nl-NL" sz="1200" kern="1200" dirty="0">
                <a:solidFill>
                  <a:schemeClr val="tx1"/>
                </a:solidFill>
                <a:effectLst/>
                <a:latin typeface="+mn-lt"/>
                <a:ea typeface="+mn-ea"/>
                <a:cs typeface="+mn-cs"/>
              </a:rPr>
              <a:t>’ zijn die wijzen op een onderliggende aandoening als PLP, zoals de symptomen, lichamelijke kenmerken of de voorgeschiedenis. Ook kan er bij een moeilijk te reponeren invaginatie aan een onderliggend PLP worden gedacht (expert opinion).</a:t>
            </a:r>
          </a:p>
          <a:p>
            <a:r>
              <a:rPr lang="nl-NL" sz="1200" kern="1200" dirty="0">
                <a:solidFill>
                  <a:schemeClr val="tx1"/>
                </a:solidFill>
                <a:effectLst/>
                <a:latin typeface="+mn-lt"/>
                <a:ea typeface="+mn-ea"/>
                <a:cs typeface="+mn-cs"/>
              </a:rPr>
              <a:t>Bij de afweging of wel of niet aanvullende diagnostiek moet worden ingezet is het van belang om kinderen niet onnodig bloot te stellen aan aanvullende diagnostiek, maar tegelijkertijd moeten er geen gevallen gemist worden van bijvoorbeeld tumoren of anatomische afwijkingen. Bij kinderen ≥4 jaar wordt de kans op het vinden van een PLP met het stijgen van de leeftijd groter. Invaginatie bij kinderen &lt;3 maanden is zeldzaam en hierbij moet aan een congenitale afwijking, bijvoorbeeld een duplicatie cyste of </a:t>
            </a:r>
            <a:r>
              <a:rPr lang="nl-NL" sz="1200" kern="1200" dirty="0" err="1">
                <a:solidFill>
                  <a:schemeClr val="tx1"/>
                </a:solidFill>
                <a:effectLst/>
                <a:latin typeface="+mn-lt"/>
                <a:ea typeface="+mn-ea"/>
                <a:cs typeface="+mn-cs"/>
              </a:rPr>
              <a:t>Meckel’s</a:t>
            </a:r>
            <a:r>
              <a:rPr lang="nl-NL" sz="1200" kern="1200" dirty="0">
                <a:solidFill>
                  <a:schemeClr val="tx1"/>
                </a:solidFill>
                <a:effectLst/>
                <a:latin typeface="+mn-lt"/>
                <a:ea typeface="+mn-ea"/>
                <a:cs typeface="+mn-cs"/>
              </a:rPr>
              <a:t> divertikel, worden gedacht (</a:t>
            </a:r>
            <a:r>
              <a:rPr lang="nl-NL" sz="1200" kern="1200" dirty="0" err="1">
                <a:solidFill>
                  <a:schemeClr val="tx1"/>
                </a:solidFill>
                <a:effectLst/>
                <a:latin typeface="+mn-lt"/>
                <a:ea typeface="+mn-ea"/>
                <a:cs typeface="+mn-cs"/>
              </a:rPr>
              <a:t>Blakelock</a:t>
            </a:r>
            <a:r>
              <a:rPr lang="nl-NL" sz="1200" kern="1200" dirty="0">
                <a:solidFill>
                  <a:schemeClr val="tx1"/>
                </a:solidFill>
                <a:effectLst/>
                <a:latin typeface="+mn-lt"/>
                <a:ea typeface="+mn-ea"/>
                <a:cs typeface="+mn-cs"/>
              </a:rPr>
              <a:t>, 1998).</a:t>
            </a: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10</a:t>
            </a:fld>
            <a:endParaRPr lang="nl-NL"/>
          </a:p>
        </p:txBody>
      </p:sp>
    </p:spTree>
    <p:extLst>
      <p:ext uri="{BB962C8B-B14F-4D97-AF65-F5344CB8AC3E}">
        <p14:creationId xmlns:p14="http://schemas.microsoft.com/office/powerpoint/2010/main" val="2011624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Aanbevelingen</a:t>
            </a:r>
            <a:r>
              <a:rPr lang="en-GB" altLang="nl-NL" b="1" dirty="0">
                <a:latin typeface="Arial" panose="020B0604020202020204" pitchFamily="34" charset="0"/>
              </a:rPr>
              <a:t> contra-</a:t>
            </a:r>
            <a:r>
              <a:rPr lang="en-GB" altLang="nl-NL" b="1" dirty="0" err="1">
                <a:latin typeface="Arial" panose="020B0604020202020204" pitchFamily="34" charset="0"/>
              </a:rPr>
              <a:t>indicaties</a:t>
            </a:r>
            <a:r>
              <a:rPr lang="en-GB" altLang="nl-NL" b="1" dirty="0">
                <a:latin typeface="Arial" panose="020B0604020202020204" pitchFamily="34" charset="0"/>
              </a:rPr>
              <a:t> </a:t>
            </a:r>
            <a:r>
              <a:rPr lang="en-GB" altLang="nl-NL" b="1" dirty="0" err="1">
                <a:latin typeface="Arial" panose="020B0604020202020204" pitchFamily="34" charset="0"/>
              </a:rPr>
              <a:t>radiologische</a:t>
            </a:r>
            <a:r>
              <a:rPr lang="en-GB" altLang="nl-NL" b="1" dirty="0">
                <a:latin typeface="Arial" panose="020B0604020202020204" pitchFamily="34" charset="0"/>
              </a:rPr>
              <a:t> </a:t>
            </a:r>
            <a:r>
              <a:rPr lang="en-GB" altLang="nl-NL" b="1" dirty="0" err="1">
                <a:latin typeface="Arial" panose="020B0604020202020204" pitchFamily="34" charset="0"/>
              </a:rPr>
              <a:t>repositie</a:t>
            </a:r>
            <a:r>
              <a:rPr lang="en-GB" altLang="nl-NL" b="1" dirty="0">
                <a:latin typeface="Arial" panose="020B0604020202020204" pitchFamily="34" charset="0"/>
              </a:rPr>
              <a:t> </a:t>
            </a:r>
            <a:r>
              <a:rPr lang="en-GB" altLang="nl-NL" b="1" dirty="0" err="1">
                <a:latin typeface="Arial" panose="020B0604020202020204" pitchFamily="34" charset="0"/>
              </a:rPr>
              <a:t>volledig</a:t>
            </a:r>
            <a:r>
              <a:rPr lang="en-GB" altLang="nl-NL" b="1" dirty="0">
                <a:latin typeface="Arial" panose="020B0604020202020204" pitchFamily="34" charset="0"/>
              </a:rPr>
              <a:t>:</a:t>
            </a:r>
          </a:p>
          <a:p>
            <a:pPr marL="342900" lvl="0" indent="-342900">
              <a:buFont typeface="Arial" panose="020B0604020202020204" pitchFamily="34" charset="0"/>
              <a:buChar char="•"/>
            </a:pPr>
            <a:r>
              <a:rPr lang="nl-NL" dirty="0"/>
              <a:t>alvorens een repositie wordt overwogen dient altijd overlegd te worden met de  (</a:t>
            </a:r>
            <a:r>
              <a:rPr lang="nl-NL" dirty="0" err="1"/>
              <a:t>kinder</a:t>
            </a:r>
            <a:r>
              <a:rPr lang="nl-NL" dirty="0"/>
              <a:t>)chirurg; </a:t>
            </a:r>
          </a:p>
          <a:p>
            <a:pPr marL="342900" lvl="0" indent="-342900">
              <a:buFont typeface="Arial" panose="020B0604020202020204" pitchFamily="34" charset="0"/>
              <a:buChar char="•"/>
            </a:pPr>
            <a:r>
              <a:rPr lang="nl-NL" dirty="0"/>
              <a:t>onderneem alleen een poging tot radiologische repositie indien het kind hemodynamisch stabiel is (dus geen shock, peritonitis, sepsis, verdenking perforatie). Overleg bij twijfel aangaande de hemodynamische stabiliteit met de chirurg;</a:t>
            </a:r>
          </a:p>
          <a:p>
            <a:pPr marL="342900" lvl="0" indent="-342900">
              <a:buFont typeface="Arial" panose="020B0604020202020204" pitchFamily="34" charset="0"/>
              <a:buChar char="•"/>
            </a:pPr>
            <a:r>
              <a:rPr lang="nl-NL" dirty="0"/>
              <a:t>alleen starten met radiologische repositie indien complicaties (perforatie) lokaal behandeld kunnen worden, zo nodig overplaatsing regelen in overleg met dienstdoende kinderarts;</a:t>
            </a:r>
          </a:p>
          <a:p>
            <a:pPr marL="342900" lvl="0" indent="-342900">
              <a:buFont typeface="Arial" panose="020B0604020202020204" pitchFamily="34" charset="0"/>
              <a:buChar char="•"/>
            </a:pPr>
            <a:r>
              <a:rPr lang="nl-NL" dirty="0"/>
              <a:t>laat leeftijd geen rol spelen in de overweging wel of geen poging tot radiologische repositie te doen;</a:t>
            </a:r>
          </a:p>
          <a:p>
            <a:pPr marL="342900" lvl="0" indent="-342900">
              <a:buFont typeface="Arial" panose="020B0604020202020204" pitchFamily="34" charset="0"/>
              <a:buChar char="•"/>
            </a:pPr>
            <a:r>
              <a:rPr lang="nl-NL" dirty="0"/>
              <a:t>overweeg een poging tot radiologische repositie ook indien de klachten langer dan 48 uur bestaan.  Is toegevoegd</a:t>
            </a:r>
          </a:p>
          <a:p>
            <a:pPr eaLnBrk="1" hangingPunct="1"/>
            <a:endParaRPr lang="en-GB" altLang="nl-NL" b="0"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r>
              <a:rPr lang="en-GB" altLang="nl-NL" b="0" dirty="0">
                <a:latin typeface="Arial" panose="020B0604020202020204" pitchFamily="34" charset="0"/>
              </a:rPr>
              <a:t>Module </a:t>
            </a:r>
            <a:r>
              <a:rPr lang="en-GB" altLang="nl-NL" b="0" dirty="0" err="1">
                <a:latin typeface="Arial" panose="020B0604020202020204" pitchFamily="34" charset="0"/>
              </a:rPr>
              <a:t>klinische</a:t>
            </a:r>
            <a:r>
              <a:rPr lang="en-GB" altLang="nl-NL" b="0" dirty="0">
                <a:latin typeface="Arial" panose="020B0604020202020204" pitchFamily="34" charset="0"/>
              </a:rPr>
              <a:t> work-up </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nl-NL" sz="1200" kern="1200" dirty="0">
                <a:solidFill>
                  <a:schemeClr val="tx1"/>
                </a:solidFill>
                <a:effectLst/>
                <a:latin typeface="+mn-lt"/>
                <a:ea typeface="+mn-ea"/>
                <a:cs typeface="+mn-cs"/>
              </a:rPr>
              <a:t>De resultaten van een enquête uitgezet onder Nederlandse kinderradiologen en (</a:t>
            </a:r>
            <a:r>
              <a:rPr lang="nl-NL" sz="1200" kern="1200" dirty="0" err="1">
                <a:solidFill>
                  <a:schemeClr val="tx1"/>
                </a:solidFill>
                <a:effectLst/>
                <a:latin typeface="+mn-lt"/>
                <a:ea typeface="+mn-ea"/>
                <a:cs typeface="+mn-cs"/>
              </a:rPr>
              <a:t>kinder</a:t>
            </a:r>
            <a:r>
              <a:rPr lang="nl-NL" sz="1200" kern="1200" dirty="0">
                <a:solidFill>
                  <a:schemeClr val="tx1"/>
                </a:solidFill>
                <a:effectLst/>
                <a:latin typeface="+mn-lt"/>
                <a:ea typeface="+mn-ea"/>
                <a:cs typeface="+mn-cs"/>
              </a:rPr>
              <a:t>)chirurgen komen grotendeels overeen met de aanbevelingen die in de Japanse richtlijn worden gedaan ten aanzien van contra-indicaties voor repositie. In deze richtlijn wordt geconcludeerd dat ernstig zieke patiënten met peritonitis of in shock een contra-indicatie hebben voor radiologische repositie (Ito, 2012). Deze kinderen dienen te worden gestabiliseerd en daarna chirurgisch te worden behandeld. Operatieve behandeling is ook geïndiceerd wanneer een PLP (pathologisch lead point) wordt vermoed in het geval van meerdere recidieven waarbij de operatieve ingreep electief kan worden verricht (expert opinion).</a:t>
            </a:r>
            <a:endParaRPr lang="en-GB" altLang="nl-NL" b="1" dirty="0">
              <a:latin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t>11</a:t>
            </a:fld>
            <a:endParaRPr lang="nl-NL"/>
          </a:p>
        </p:txBody>
      </p:sp>
    </p:spTree>
    <p:extLst>
      <p:ext uri="{BB962C8B-B14F-4D97-AF65-F5344CB8AC3E}">
        <p14:creationId xmlns:p14="http://schemas.microsoft.com/office/powerpoint/2010/main" val="3369245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sp>
        <p:nvSpPr>
          <p:cNvPr id="7" name="Rechthoek 6"/>
          <p:cNvSpPr/>
          <p:nvPr userDrawn="1"/>
        </p:nvSpPr>
        <p:spPr>
          <a:xfrm>
            <a:off x="0" y="1584770"/>
            <a:ext cx="9144000" cy="4374000"/>
          </a:xfrm>
          <a:prstGeom prst="rect">
            <a:avLst/>
          </a:prstGeom>
          <a:solidFill>
            <a:srgbClr val="CD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6328" y="360000"/>
            <a:ext cx="2160000" cy="944082"/>
          </a:xfrm>
          <a:prstGeom prst="rect">
            <a:avLst/>
          </a:prstGeom>
        </p:spPr>
      </p:pic>
      <p:pic>
        <p:nvPicPr>
          <p:cNvPr id="9" name="Afbeelding 8"/>
          <p:cNvPicPr>
            <a:picLocks noChangeAspect="1"/>
          </p:cNvPicPr>
          <p:nvPr userDrawn="1"/>
        </p:nvPicPr>
        <p:blipFill>
          <a:blip r:embed="rId3" cstate="screen">
            <a:alphaModFix amt="30000"/>
            <a:extLst>
              <a:ext uri="{28A0092B-C50C-407E-A947-70E740481C1C}">
                <a14:useLocalDpi xmlns:a14="http://schemas.microsoft.com/office/drawing/2010/main"/>
              </a:ext>
            </a:extLst>
          </a:blip>
          <a:stretch>
            <a:fillRect/>
          </a:stretch>
        </p:blipFill>
        <p:spPr>
          <a:xfrm>
            <a:off x="4169699" y="4753476"/>
            <a:ext cx="1486800" cy="1716823"/>
          </a:xfrm>
          <a:prstGeom prst="rect">
            <a:avLst/>
          </a:prstGeom>
        </p:spPr>
      </p:pic>
      <p:pic>
        <p:nvPicPr>
          <p:cNvPr id="11" name="Afbeelding 10"/>
          <p:cNvPicPr>
            <a:picLocks noChangeAspect="1"/>
          </p:cNvPicPr>
          <p:nvPr userDrawn="1"/>
        </p:nvPicPr>
        <p:blipFill rotWithShape="1">
          <a:blip r:embed="rId4" cstate="screen">
            <a:alphaModFix amt="30000"/>
            <a:extLst>
              <a:ext uri="{28A0092B-C50C-407E-A947-70E740481C1C}">
                <a14:useLocalDpi xmlns:a14="http://schemas.microsoft.com/office/drawing/2010/main"/>
              </a:ext>
            </a:extLst>
          </a:blip>
          <a:srcRect/>
          <a:stretch/>
        </p:blipFill>
        <p:spPr>
          <a:xfrm>
            <a:off x="5845935" y="306000"/>
            <a:ext cx="3298066" cy="4054154"/>
          </a:xfrm>
          <a:prstGeom prst="rect">
            <a:avLst/>
          </a:prstGeom>
        </p:spPr>
      </p:pic>
      <p:pic>
        <p:nvPicPr>
          <p:cNvPr id="12" name="Afbeelding 11"/>
          <p:cNvPicPr>
            <a:picLocks noChangeAspect="1"/>
          </p:cNvPicPr>
          <p:nvPr userDrawn="1"/>
        </p:nvPicPr>
        <p:blipFill rotWithShape="1">
          <a:blip r:embed="rId5" cstate="screen">
            <a:alphaModFix amt="30000"/>
            <a:extLst>
              <a:ext uri="{28A0092B-C50C-407E-A947-70E740481C1C}">
                <a14:useLocalDpi xmlns:a14="http://schemas.microsoft.com/office/drawing/2010/main"/>
              </a:ext>
            </a:extLst>
          </a:blip>
          <a:srcRect b="-2"/>
          <a:stretch/>
        </p:blipFill>
        <p:spPr>
          <a:xfrm>
            <a:off x="4742009" y="0"/>
            <a:ext cx="2138400" cy="1155291"/>
          </a:xfrm>
          <a:prstGeom prst="rect">
            <a:avLst/>
          </a:prstGeom>
          <a:ln>
            <a:noFill/>
          </a:ln>
        </p:spPr>
      </p:pic>
      <p:pic>
        <p:nvPicPr>
          <p:cNvPr id="13" name="Afbeelding 12"/>
          <p:cNvPicPr>
            <a:picLocks noChangeAspect="1"/>
          </p:cNvPicPr>
          <p:nvPr userDrawn="1"/>
        </p:nvPicPr>
        <p:blipFill>
          <a:blip r:embed="rId6" cstate="screen">
            <a:alphaModFix amt="30000"/>
            <a:extLst>
              <a:ext uri="{28A0092B-C50C-407E-A947-70E740481C1C}">
                <a14:useLocalDpi xmlns:a14="http://schemas.microsoft.com/office/drawing/2010/main"/>
              </a:ext>
            </a:extLst>
          </a:blip>
          <a:stretch>
            <a:fillRect/>
          </a:stretch>
        </p:blipFill>
        <p:spPr>
          <a:xfrm>
            <a:off x="3913184" y="752584"/>
            <a:ext cx="1800000" cy="2076923"/>
          </a:xfrm>
          <a:prstGeom prst="rect">
            <a:avLst/>
          </a:prstGeom>
        </p:spPr>
      </p:pic>
      <p:sp>
        <p:nvSpPr>
          <p:cNvPr id="14" name="Rechthoek 13"/>
          <p:cNvSpPr/>
          <p:nvPr userDrawn="1"/>
        </p:nvSpPr>
        <p:spPr>
          <a:xfrm>
            <a:off x="0" y="594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0BB6ED6-5594-AB49-A1C5-50789732E3B3}" type="slidenum">
              <a:rPr lang="nl-NL" smtClean="0"/>
              <a:pPr/>
              <a:t>‹nr.›</a:t>
            </a:fld>
            <a:endParaRPr lang="nl-NL" dirty="0"/>
          </a:p>
        </p:txBody>
      </p:sp>
      <p:sp>
        <p:nvSpPr>
          <p:cNvPr id="3" name="Tijdelijke aanduiding voor afbeelding 2"/>
          <p:cNvSpPr>
            <a:spLocks noGrp="1"/>
          </p:cNvSpPr>
          <p:nvPr>
            <p:ph type="pic" sz="quarter" idx="13"/>
          </p:nvPr>
        </p:nvSpPr>
        <p:spPr>
          <a:xfrm>
            <a:off x="5023413" y="1584770"/>
            <a:ext cx="4120587" cy="4355656"/>
          </a:xfrm>
          <a:prstGeom prst="rect">
            <a:avLst/>
          </a:prstGeom>
        </p:spPr>
        <p:txBody>
          <a:bodyPr anchor="t" anchorCtr="0"/>
          <a:lstStyle>
            <a:lvl1pPr marL="0" indent="0" algn="ctr">
              <a:buFontTx/>
              <a:buNone/>
              <a:defRPr sz="1400" b="0" i="0">
                <a:latin typeface="Calibri" charset="0"/>
                <a:ea typeface="Calibri" charset="0"/>
                <a:cs typeface="Calibri" charset="0"/>
              </a:defRPr>
            </a:lvl1pPr>
          </a:lstStyle>
          <a:p>
            <a:r>
              <a:rPr lang="nl-NL" dirty="0"/>
              <a:t>Sleep de afbeelding naar de tijdelijke aanduiding of klik op het pictogram als u een afbeelding wilt toevoegen</a:t>
            </a:r>
          </a:p>
        </p:txBody>
      </p:sp>
      <p:sp>
        <p:nvSpPr>
          <p:cNvPr id="15" name="Tijdelijke aanduiding voor afbeelding 14"/>
          <p:cNvSpPr>
            <a:spLocks noGrp="1"/>
          </p:cNvSpPr>
          <p:nvPr>
            <p:ph type="pic" sz="quarter" idx="14" hasCustomPrompt="1"/>
          </p:nvPr>
        </p:nvSpPr>
        <p:spPr>
          <a:xfrm>
            <a:off x="376328" y="4810795"/>
            <a:ext cx="2736760" cy="1004879"/>
          </a:xfrm>
          <a:prstGeom prst="rect">
            <a:avLst/>
          </a:prstGeom>
        </p:spPr>
        <p:txBody>
          <a:bodyPr anchor="t" anchorCtr="0"/>
          <a:lstStyle>
            <a:lvl1pPr marL="0" indent="0" algn="ctr">
              <a:buFontTx/>
              <a:buNone/>
              <a:defRPr sz="1400" b="0" i="0" baseline="0">
                <a:latin typeface="Calibri" charset="0"/>
                <a:ea typeface="Calibri" charset="0"/>
                <a:cs typeface="Calibri" charset="0"/>
              </a:defRPr>
            </a:lvl1pPr>
          </a:lstStyle>
          <a:p>
            <a:r>
              <a:rPr lang="nl-NL" dirty="0"/>
              <a:t>Plaats hier </a:t>
            </a:r>
            <a:r>
              <a:rPr lang="nl-NL"/>
              <a:t>een logo</a:t>
            </a:r>
            <a:endParaRPr lang="nl-NL" dirty="0"/>
          </a:p>
        </p:txBody>
      </p:sp>
      <p:sp>
        <p:nvSpPr>
          <p:cNvPr id="17" name="Tijdelijke aanduiding voor tekst 16"/>
          <p:cNvSpPr>
            <a:spLocks noGrp="1"/>
          </p:cNvSpPr>
          <p:nvPr>
            <p:ph type="body" sz="quarter" idx="15" hasCustomPrompt="1"/>
          </p:nvPr>
        </p:nvSpPr>
        <p:spPr>
          <a:xfrm>
            <a:off x="376328" y="1800000"/>
            <a:ext cx="4365535" cy="1753818"/>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Tx/>
              <a:buNone/>
              <a:tabLst/>
              <a:defRPr sz="3600" b="1" i="0">
                <a:latin typeface="Calibri" charset="0"/>
                <a:ea typeface="Calibri" charset="0"/>
                <a:cs typeface="Calibri" charset="0"/>
              </a:defRPr>
            </a:lvl1pPr>
            <a:lvl2pPr marL="457200" indent="0">
              <a:buFontTx/>
              <a:buNone/>
              <a:defRPr sz="2400" b="1" i="0">
                <a:latin typeface="Calibri" charset="0"/>
                <a:ea typeface="Calibri" charset="0"/>
                <a:cs typeface="Calibri" charset="0"/>
              </a:defRPr>
            </a:lvl2pPr>
            <a:lvl3pPr marL="914400" indent="0">
              <a:buFontTx/>
              <a:buNone/>
              <a:defRPr sz="2400" b="1" i="0">
                <a:latin typeface="Calibri" charset="0"/>
                <a:ea typeface="Calibri" charset="0"/>
                <a:cs typeface="Calibri" charset="0"/>
              </a:defRPr>
            </a:lvl3pPr>
            <a:lvl4pPr marL="1371600" indent="0">
              <a:buFontTx/>
              <a:buNone/>
              <a:defRPr sz="2400" b="1" i="0">
                <a:latin typeface="Calibri" charset="0"/>
                <a:ea typeface="Calibri" charset="0"/>
                <a:cs typeface="Calibri" charset="0"/>
              </a:defRPr>
            </a:lvl4pPr>
            <a:lvl5pPr marL="1828800" indent="0">
              <a:buFontTx/>
              <a:buNone/>
              <a:defRPr sz="2400" b="1" i="0">
                <a:latin typeface="Calibri" charset="0"/>
                <a:ea typeface="Calibri" charset="0"/>
                <a:cs typeface="Calibri" charset="0"/>
              </a:defRPr>
            </a:lvl5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nl-NL" dirty="0"/>
              <a:t>Richtlijn invaginaties op kinderleeftijd</a:t>
            </a:r>
          </a:p>
          <a:p>
            <a:pPr lvl="0"/>
            <a:endParaRPr lang="nl-NL" dirty="0"/>
          </a:p>
        </p:txBody>
      </p:sp>
      <p:sp>
        <p:nvSpPr>
          <p:cNvPr id="19" name="Tijdelijke aanduiding voor tekst 18"/>
          <p:cNvSpPr>
            <a:spLocks noGrp="1"/>
          </p:cNvSpPr>
          <p:nvPr>
            <p:ph type="body" sz="quarter" idx="16" hasCustomPrompt="1"/>
          </p:nvPr>
        </p:nvSpPr>
        <p:spPr>
          <a:xfrm>
            <a:off x="376328" y="3600000"/>
            <a:ext cx="4365535" cy="707860"/>
          </a:xfrm>
          <a:prstGeom prst="rect">
            <a:avLst/>
          </a:prstGeom>
        </p:spPr>
        <p:txBody>
          <a:bodyPr lIns="0" tIns="0" rIns="0" bIns="0"/>
          <a:lstStyle>
            <a:lvl1pPr marL="0" indent="0">
              <a:buFontTx/>
              <a:buNone/>
              <a:defRPr sz="1800" b="1" i="0" baseline="0">
                <a:solidFill>
                  <a:srgbClr val="E1547D"/>
                </a:solidFill>
                <a:latin typeface="Calibri" charset="0"/>
                <a:ea typeface="Calibri" charset="0"/>
                <a:cs typeface="Calibri" charset="0"/>
              </a:defRPr>
            </a:lvl1pPr>
            <a:lvl2pPr marL="457200" indent="0">
              <a:buFontTx/>
              <a:buNone/>
              <a:defRPr sz="1800" b="1" i="0">
                <a:solidFill>
                  <a:srgbClr val="E1547D"/>
                </a:solidFill>
                <a:latin typeface="Calibri" charset="0"/>
                <a:ea typeface="Calibri" charset="0"/>
                <a:cs typeface="Calibri" charset="0"/>
              </a:defRPr>
            </a:lvl2pPr>
            <a:lvl3pPr marL="914400" indent="0">
              <a:buFontTx/>
              <a:buNone/>
              <a:defRPr sz="1800" b="1" i="0">
                <a:solidFill>
                  <a:srgbClr val="E1547D"/>
                </a:solidFill>
                <a:latin typeface="Calibri" charset="0"/>
                <a:ea typeface="Calibri" charset="0"/>
                <a:cs typeface="Calibri" charset="0"/>
              </a:defRPr>
            </a:lvl3pPr>
            <a:lvl4pPr marL="1371600" indent="0">
              <a:buFontTx/>
              <a:buNone/>
              <a:defRPr sz="1800" b="1" i="0">
                <a:solidFill>
                  <a:srgbClr val="E1547D"/>
                </a:solidFill>
                <a:latin typeface="Calibri" charset="0"/>
                <a:ea typeface="Calibri" charset="0"/>
                <a:cs typeface="Calibri" charset="0"/>
              </a:defRPr>
            </a:lvl4pPr>
            <a:lvl5pPr marL="1828800" indent="0">
              <a:buFontTx/>
              <a:buNone/>
              <a:defRPr sz="1800" b="1" i="0">
                <a:solidFill>
                  <a:srgbClr val="E1547D"/>
                </a:solidFill>
                <a:latin typeface="Calibri" charset="0"/>
                <a:ea typeface="Calibri" charset="0"/>
                <a:cs typeface="Calibri" charset="0"/>
              </a:defRPr>
            </a:lvl5pPr>
          </a:lstStyle>
          <a:p>
            <a:pPr lvl="0"/>
            <a:r>
              <a:rPr lang="nl-NL" dirty="0"/>
              <a:t>PLAATS HIER EEN TUSSENKOP</a:t>
            </a:r>
          </a:p>
        </p:txBody>
      </p:sp>
      <p:sp>
        <p:nvSpPr>
          <p:cNvPr id="21" name="Tijdelijke aanduiding voor tekst 20"/>
          <p:cNvSpPr>
            <a:spLocks noGrp="1"/>
          </p:cNvSpPr>
          <p:nvPr>
            <p:ph type="body" sz="quarter" idx="17" hasCustomPrompt="1"/>
          </p:nvPr>
        </p:nvSpPr>
        <p:spPr>
          <a:xfrm>
            <a:off x="376328" y="6073775"/>
            <a:ext cx="2736760" cy="396524"/>
          </a:xfrm>
          <a:prstGeom prst="rect">
            <a:avLst/>
          </a:prstGeom>
        </p:spPr>
        <p:txBody>
          <a:bodyPr lIns="0" tIns="0" rIns="0" bIns="0"/>
          <a:lstStyle>
            <a:lvl1pPr marL="0" indent="0">
              <a:buFontTx/>
              <a:buNone/>
              <a:defRPr sz="1800" b="0" i="0">
                <a:solidFill>
                  <a:schemeClr val="bg1"/>
                </a:solidFill>
                <a:latin typeface="Calibri" charset="0"/>
                <a:ea typeface="Calibri" charset="0"/>
                <a:cs typeface="Calibri" charset="0"/>
              </a:defRPr>
            </a:lvl1pPr>
            <a:lvl2pPr marL="457200" indent="0">
              <a:buFontTx/>
              <a:buNone/>
              <a:defRPr sz="1400" b="0" i="0">
                <a:latin typeface="Calibri" charset="0"/>
                <a:ea typeface="Calibri" charset="0"/>
                <a:cs typeface="Calibri" charset="0"/>
              </a:defRPr>
            </a:lvl2pPr>
            <a:lvl3pPr marL="914400" indent="0">
              <a:buFontTx/>
              <a:buNone/>
              <a:defRPr sz="1400" b="0" i="0">
                <a:latin typeface="Calibri" charset="0"/>
                <a:ea typeface="Calibri" charset="0"/>
                <a:cs typeface="Calibri" charset="0"/>
              </a:defRPr>
            </a:lvl3pPr>
            <a:lvl4pPr marL="1371600" indent="0">
              <a:buFontTx/>
              <a:buNone/>
              <a:defRPr sz="1400" b="0" i="0">
                <a:latin typeface="Calibri" charset="0"/>
                <a:ea typeface="Calibri" charset="0"/>
                <a:cs typeface="Calibri" charset="0"/>
              </a:defRPr>
            </a:lvl4pPr>
            <a:lvl5pPr marL="1828800" indent="0">
              <a:buFontTx/>
              <a:buNone/>
              <a:defRPr sz="1400" b="0" i="0">
                <a:latin typeface="Calibri" charset="0"/>
                <a:ea typeface="Calibri" charset="0"/>
                <a:cs typeface="Calibri" charset="0"/>
              </a:defRPr>
            </a:lvl5pPr>
          </a:lstStyle>
          <a:p>
            <a:pPr lvl="0"/>
            <a:r>
              <a:rPr lang="nl-NL" dirty="0"/>
              <a:t>Datum</a:t>
            </a:r>
          </a:p>
        </p:txBody>
      </p:sp>
    </p:spTree>
    <p:extLst>
      <p:ext uri="{BB962C8B-B14F-4D97-AF65-F5344CB8AC3E}">
        <p14:creationId xmlns:p14="http://schemas.microsoft.com/office/powerpoint/2010/main" val="52478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atste pagina">
    <p:spTree>
      <p:nvGrpSpPr>
        <p:cNvPr id="1" name=""/>
        <p:cNvGrpSpPr/>
        <p:nvPr/>
      </p:nvGrpSpPr>
      <p:grpSpPr>
        <a:xfrm>
          <a:off x="0" y="0"/>
          <a:ext cx="0" cy="0"/>
          <a:chOff x="0" y="0"/>
          <a:chExt cx="0" cy="0"/>
        </a:xfrm>
      </p:grpSpPr>
      <p:sp>
        <p:nvSpPr>
          <p:cNvPr id="8" name="Rechthoek 7"/>
          <p:cNvSpPr/>
          <p:nvPr userDrawn="1"/>
        </p:nvSpPr>
        <p:spPr>
          <a:xfrm>
            <a:off x="0" y="1584000"/>
            <a:ext cx="9144000" cy="4914000"/>
          </a:xfrm>
          <a:prstGeom prst="rect">
            <a:avLst/>
          </a:prstGeom>
          <a:solidFill>
            <a:srgbClr val="CD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000" y="360000"/>
            <a:ext cx="2160000" cy="944082"/>
          </a:xfrm>
          <a:prstGeom prst="rect">
            <a:avLst/>
          </a:prstGeom>
        </p:spPr>
      </p:pic>
      <p:pic>
        <p:nvPicPr>
          <p:cNvPr id="10" name="Afbeelding 9"/>
          <p:cNvPicPr>
            <a:picLocks noChangeAspect="1"/>
          </p:cNvPicPr>
          <p:nvPr userDrawn="1"/>
        </p:nvPicPr>
        <p:blipFill rotWithShape="1">
          <a:blip r:embed="rId3" cstate="screen">
            <a:extLst>
              <a:ext uri="{28A0092B-C50C-407E-A947-70E740481C1C}">
                <a14:useLocalDpi xmlns:a14="http://schemas.microsoft.com/office/drawing/2010/main"/>
              </a:ext>
            </a:extLst>
          </a:blip>
          <a:srcRect b="11536"/>
          <a:stretch/>
        </p:blipFill>
        <p:spPr>
          <a:xfrm>
            <a:off x="3389446" y="927252"/>
            <a:ext cx="5294376" cy="5570748"/>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0BB6ED6-5594-AB49-A1C5-50789732E3B3}" type="slidenum">
              <a:rPr lang="nl-NL" smtClean="0"/>
              <a:pPr/>
              <a:t>‹nr.›</a:t>
            </a:fld>
            <a:endParaRPr lang="nl-NL" dirty="0"/>
          </a:p>
        </p:txBody>
      </p:sp>
      <p:pic>
        <p:nvPicPr>
          <p:cNvPr id="14" name="Afbeelding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77535" y="272077"/>
            <a:ext cx="1936376" cy="1088459"/>
          </a:xfrm>
          <a:prstGeom prst="rect">
            <a:avLst/>
          </a:prstGeom>
        </p:spPr>
      </p:pic>
    </p:spTree>
    <p:extLst>
      <p:ext uri="{BB962C8B-B14F-4D97-AF65-F5344CB8AC3E}">
        <p14:creationId xmlns:p14="http://schemas.microsoft.com/office/powerpoint/2010/main" val="53299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pagina met vaste foto">
    <p:spTree>
      <p:nvGrpSpPr>
        <p:cNvPr id="1" name=""/>
        <p:cNvGrpSpPr/>
        <p:nvPr/>
      </p:nvGrpSpPr>
      <p:grpSpPr>
        <a:xfrm>
          <a:off x="0" y="0"/>
          <a:ext cx="0" cy="0"/>
          <a:chOff x="0" y="0"/>
          <a:chExt cx="0" cy="0"/>
        </a:xfrm>
      </p:grpSpPr>
      <p:sp>
        <p:nvSpPr>
          <p:cNvPr id="7" name="Rechthoek 6"/>
          <p:cNvSpPr/>
          <p:nvPr userDrawn="1"/>
        </p:nvSpPr>
        <p:spPr>
          <a:xfrm>
            <a:off x="0" y="1584000"/>
            <a:ext cx="9144000" cy="4374000"/>
          </a:xfrm>
          <a:prstGeom prst="rect">
            <a:avLst/>
          </a:prstGeom>
          <a:solidFill>
            <a:srgbClr val="CD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6328" y="360000"/>
            <a:ext cx="2160000" cy="944082"/>
          </a:xfrm>
          <a:prstGeom prst="rect">
            <a:avLst/>
          </a:prstGeom>
        </p:spPr>
      </p:pic>
      <p:pic>
        <p:nvPicPr>
          <p:cNvPr id="9" name="Afbeelding 8"/>
          <p:cNvPicPr>
            <a:picLocks noChangeAspect="1"/>
          </p:cNvPicPr>
          <p:nvPr userDrawn="1"/>
        </p:nvPicPr>
        <p:blipFill>
          <a:blip r:embed="rId3" cstate="screen">
            <a:alphaModFix amt="30000"/>
            <a:extLst>
              <a:ext uri="{28A0092B-C50C-407E-A947-70E740481C1C}">
                <a14:useLocalDpi xmlns:a14="http://schemas.microsoft.com/office/drawing/2010/main"/>
              </a:ext>
            </a:extLst>
          </a:blip>
          <a:stretch>
            <a:fillRect/>
          </a:stretch>
        </p:blipFill>
        <p:spPr>
          <a:xfrm>
            <a:off x="4169699" y="4753476"/>
            <a:ext cx="1486800" cy="1716823"/>
          </a:xfrm>
          <a:prstGeom prst="rect">
            <a:avLst/>
          </a:prstGeom>
        </p:spPr>
      </p:pic>
      <p:pic>
        <p:nvPicPr>
          <p:cNvPr id="11" name="Afbeelding 10"/>
          <p:cNvPicPr>
            <a:picLocks noChangeAspect="1"/>
          </p:cNvPicPr>
          <p:nvPr userDrawn="1"/>
        </p:nvPicPr>
        <p:blipFill rotWithShape="1">
          <a:blip r:embed="rId4" cstate="screen">
            <a:alphaModFix amt="30000"/>
            <a:extLst>
              <a:ext uri="{28A0092B-C50C-407E-A947-70E740481C1C}">
                <a14:useLocalDpi xmlns:a14="http://schemas.microsoft.com/office/drawing/2010/main"/>
              </a:ext>
            </a:extLst>
          </a:blip>
          <a:srcRect/>
          <a:stretch/>
        </p:blipFill>
        <p:spPr>
          <a:xfrm>
            <a:off x="5845935" y="306000"/>
            <a:ext cx="3298066" cy="4054154"/>
          </a:xfrm>
          <a:prstGeom prst="rect">
            <a:avLst/>
          </a:prstGeom>
        </p:spPr>
      </p:pic>
      <p:pic>
        <p:nvPicPr>
          <p:cNvPr id="12" name="Afbeelding 11"/>
          <p:cNvPicPr>
            <a:picLocks noChangeAspect="1"/>
          </p:cNvPicPr>
          <p:nvPr userDrawn="1"/>
        </p:nvPicPr>
        <p:blipFill rotWithShape="1">
          <a:blip r:embed="rId5" cstate="screen">
            <a:alphaModFix amt="30000"/>
            <a:extLst>
              <a:ext uri="{28A0092B-C50C-407E-A947-70E740481C1C}">
                <a14:useLocalDpi xmlns:a14="http://schemas.microsoft.com/office/drawing/2010/main"/>
              </a:ext>
            </a:extLst>
          </a:blip>
          <a:srcRect b="-2"/>
          <a:stretch/>
        </p:blipFill>
        <p:spPr>
          <a:xfrm>
            <a:off x="4742009" y="0"/>
            <a:ext cx="2138400" cy="1155291"/>
          </a:xfrm>
          <a:prstGeom prst="rect">
            <a:avLst/>
          </a:prstGeom>
          <a:ln>
            <a:noFill/>
          </a:ln>
        </p:spPr>
      </p:pic>
      <p:pic>
        <p:nvPicPr>
          <p:cNvPr id="13" name="Afbeelding 12"/>
          <p:cNvPicPr>
            <a:picLocks noChangeAspect="1"/>
          </p:cNvPicPr>
          <p:nvPr userDrawn="1"/>
        </p:nvPicPr>
        <p:blipFill>
          <a:blip r:embed="rId6" cstate="screen">
            <a:alphaModFix amt="30000"/>
            <a:extLst>
              <a:ext uri="{28A0092B-C50C-407E-A947-70E740481C1C}">
                <a14:useLocalDpi xmlns:a14="http://schemas.microsoft.com/office/drawing/2010/main"/>
              </a:ext>
            </a:extLst>
          </a:blip>
          <a:stretch>
            <a:fillRect/>
          </a:stretch>
        </p:blipFill>
        <p:spPr>
          <a:xfrm>
            <a:off x="3913184" y="752584"/>
            <a:ext cx="1800000" cy="2076923"/>
          </a:xfrm>
          <a:prstGeom prst="rect">
            <a:avLst/>
          </a:prstGeom>
        </p:spPr>
      </p:pic>
      <p:sp>
        <p:nvSpPr>
          <p:cNvPr id="14" name="Rechthoek 13"/>
          <p:cNvSpPr/>
          <p:nvPr userDrawn="1"/>
        </p:nvSpPr>
        <p:spPr>
          <a:xfrm>
            <a:off x="0" y="594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0BB6ED6-5594-AB49-A1C5-50789732E3B3}" type="slidenum">
              <a:rPr lang="nl-NL" smtClean="0"/>
              <a:pPr/>
              <a:t>‹nr.›</a:t>
            </a:fld>
            <a:endParaRPr lang="nl-NL" dirty="0"/>
          </a:p>
        </p:txBody>
      </p:sp>
      <p:sp>
        <p:nvSpPr>
          <p:cNvPr id="15" name="Tijdelijke aanduiding voor afbeelding 14"/>
          <p:cNvSpPr>
            <a:spLocks noGrp="1"/>
          </p:cNvSpPr>
          <p:nvPr>
            <p:ph type="pic" sz="quarter" idx="14" hasCustomPrompt="1"/>
          </p:nvPr>
        </p:nvSpPr>
        <p:spPr>
          <a:xfrm>
            <a:off x="376328" y="4810795"/>
            <a:ext cx="2736760" cy="1004879"/>
          </a:xfrm>
          <a:prstGeom prst="rect">
            <a:avLst/>
          </a:prstGeom>
        </p:spPr>
        <p:txBody>
          <a:bodyPr anchor="t" anchorCtr="0"/>
          <a:lstStyle>
            <a:lvl1pPr marL="0" indent="0" algn="ctr">
              <a:buFontTx/>
              <a:buNone/>
              <a:defRPr sz="1400" b="0" i="0" baseline="0">
                <a:latin typeface="Calibri" charset="0"/>
                <a:ea typeface="Calibri" charset="0"/>
                <a:cs typeface="Calibri" charset="0"/>
              </a:defRPr>
            </a:lvl1pPr>
          </a:lstStyle>
          <a:p>
            <a:r>
              <a:rPr lang="nl-NL" dirty="0"/>
              <a:t>Plaats hier </a:t>
            </a:r>
            <a:r>
              <a:rPr lang="nl-NL"/>
              <a:t>een logo</a:t>
            </a:r>
            <a:endParaRPr lang="nl-NL" dirty="0"/>
          </a:p>
        </p:txBody>
      </p:sp>
      <p:sp>
        <p:nvSpPr>
          <p:cNvPr id="17" name="Tijdelijke aanduiding voor tekst 16"/>
          <p:cNvSpPr>
            <a:spLocks noGrp="1"/>
          </p:cNvSpPr>
          <p:nvPr>
            <p:ph type="body" sz="quarter" idx="15" hasCustomPrompt="1"/>
          </p:nvPr>
        </p:nvSpPr>
        <p:spPr>
          <a:xfrm>
            <a:off x="376328" y="1800000"/>
            <a:ext cx="4365535" cy="1753818"/>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Tx/>
              <a:buNone/>
              <a:tabLst/>
              <a:defRPr sz="3600" b="1" i="0">
                <a:latin typeface="Calibri" charset="0"/>
                <a:ea typeface="Calibri" charset="0"/>
                <a:cs typeface="Calibri" charset="0"/>
              </a:defRPr>
            </a:lvl1pPr>
            <a:lvl2pPr marL="457200" indent="0">
              <a:buFontTx/>
              <a:buNone/>
              <a:defRPr sz="2400" b="1" i="0">
                <a:latin typeface="Calibri" charset="0"/>
                <a:ea typeface="Calibri" charset="0"/>
                <a:cs typeface="Calibri" charset="0"/>
              </a:defRPr>
            </a:lvl2pPr>
            <a:lvl3pPr marL="914400" indent="0">
              <a:buFontTx/>
              <a:buNone/>
              <a:defRPr sz="2400" b="1" i="0">
                <a:latin typeface="Calibri" charset="0"/>
                <a:ea typeface="Calibri" charset="0"/>
                <a:cs typeface="Calibri" charset="0"/>
              </a:defRPr>
            </a:lvl3pPr>
            <a:lvl4pPr marL="1371600" indent="0">
              <a:buFontTx/>
              <a:buNone/>
              <a:defRPr sz="2400" b="1" i="0">
                <a:latin typeface="Calibri" charset="0"/>
                <a:ea typeface="Calibri" charset="0"/>
                <a:cs typeface="Calibri" charset="0"/>
              </a:defRPr>
            </a:lvl4pPr>
            <a:lvl5pPr marL="1828800" indent="0">
              <a:buFontTx/>
              <a:buNone/>
              <a:defRPr sz="2400" b="1" i="0">
                <a:latin typeface="Calibri" charset="0"/>
                <a:ea typeface="Calibri" charset="0"/>
                <a:cs typeface="Calibri" charset="0"/>
              </a:defRPr>
            </a:lvl5pPr>
          </a:lstStyle>
          <a:p>
            <a:pPr lvl="0"/>
            <a:r>
              <a:rPr lang="nl-NL" dirty="0"/>
              <a:t>Plaats hier een kop</a:t>
            </a:r>
          </a:p>
          <a:p>
            <a:pPr lvl="0"/>
            <a:endParaRPr lang="nl-NL" dirty="0"/>
          </a:p>
        </p:txBody>
      </p:sp>
      <p:sp>
        <p:nvSpPr>
          <p:cNvPr id="19" name="Tijdelijke aanduiding voor tekst 18"/>
          <p:cNvSpPr>
            <a:spLocks noGrp="1"/>
          </p:cNvSpPr>
          <p:nvPr>
            <p:ph type="body" sz="quarter" idx="16" hasCustomPrompt="1"/>
          </p:nvPr>
        </p:nvSpPr>
        <p:spPr>
          <a:xfrm>
            <a:off x="376328" y="3600000"/>
            <a:ext cx="4365535" cy="707860"/>
          </a:xfrm>
          <a:prstGeom prst="rect">
            <a:avLst/>
          </a:prstGeom>
        </p:spPr>
        <p:txBody>
          <a:bodyPr lIns="0" tIns="0" rIns="0" bIns="0"/>
          <a:lstStyle>
            <a:lvl1pPr marL="0" indent="0">
              <a:buFontTx/>
              <a:buNone/>
              <a:defRPr sz="1800" b="1" i="0" baseline="0">
                <a:solidFill>
                  <a:srgbClr val="E1547D"/>
                </a:solidFill>
                <a:latin typeface="Calibri" charset="0"/>
                <a:ea typeface="Calibri" charset="0"/>
                <a:cs typeface="Calibri" charset="0"/>
              </a:defRPr>
            </a:lvl1pPr>
            <a:lvl2pPr marL="457200" indent="0">
              <a:buFontTx/>
              <a:buNone/>
              <a:defRPr sz="1800" b="1" i="0">
                <a:solidFill>
                  <a:srgbClr val="E1547D"/>
                </a:solidFill>
                <a:latin typeface="Calibri" charset="0"/>
                <a:ea typeface="Calibri" charset="0"/>
                <a:cs typeface="Calibri" charset="0"/>
              </a:defRPr>
            </a:lvl2pPr>
            <a:lvl3pPr marL="914400" indent="0">
              <a:buFontTx/>
              <a:buNone/>
              <a:defRPr sz="1800" b="1" i="0">
                <a:solidFill>
                  <a:srgbClr val="E1547D"/>
                </a:solidFill>
                <a:latin typeface="Calibri" charset="0"/>
                <a:ea typeface="Calibri" charset="0"/>
                <a:cs typeface="Calibri" charset="0"/>
              </a:defRPr>
            </a:lvl3pPr>
            <a:lvl4pPr marL="1371600" indent="0">
              <a:buFontTx/>
              <a:buNone/>
              <a:defRPr sz="1800" b="1" i="0">
                <a:solidFill>
                  <a:srgbClr val="E1547D"/>
                </a:solidFill>
                <a:latin typeface="Calibri" charset="0"/>
                <a:ea typeface="Calibri" charset="0"/>
                <a:cs typeface="Calibri" charset="0"/>
              </a:defRPr>
            </a:lvl4pPr>
            <a:lvl5pPr marL="1828800" indent="0">
              <a:buFontTx/>
              <a:buNone/>
              <a:defRPr sz="1800" b="1" i="0">
                <a:solidFill>
                  <a:srgbClr val="E1547D"/>
                </a:solidFill>
                <a:latin typeface="Calibri" charset="0"/>
                <a:ea typeface="Calibri" charset="0"/>
                <a:cs typeface="Calibri" charset="0"/>
              </a:defRPr>
            </a:lvl5pPr>
          </a:lstStyle>
          <a:p>
            <a:pPr lvl="0"/>
            <a:r>
              <a:rPr lang="nl-NL" dirty="0"/>
              <a:t>PLAATS HIER EEN TUSSENKOP</a:t>
            </a:r>
          </a:p>
        </p:txBody>
      </p:sp>
      <p:sp>
        <p:nvSpPr>
          <p:cNvPr id="21" name="Tijdelijke aanduiding voor tekst 20"/>
          <p:cNvSpPr>
            <a:spLocks noGrp="1"/>
          </p:cNvSpPr>
          <p:nvPr>
            <p:ph type="body" sz="quarter" idx="17" hasCustomPrompt="1"/>
          </p:nvPr>
        </p:nvSpPr>
        <p:spPr>
          <a:xfrm>
            <a:off x="376328" y="6073775"/>
            <a:ext cx="2736760" cy="396524"/>
          </a:xfrm>
          <a:prstGeom prst="rect">
            <a:avLst/>
          </a:prstGeom>
        </p:spPr>
        <p:txBody>
          <a:bodyPr lIns="0" tIns="0" rIns="0" bIns="0"/>
          <a:lstStyle>
            <a:lvl1pPr marL="0" indent="0">
              <a:buFontTx/>
              <a:buNone/>
              <a:defRPr sz="1800" b="0" i="0">
                <a:solidFill>
                  <a:schemeClr val="bg1"/>
                </a:solidFill>
                <a:latin typeface="Calibri" charset="0"/>
                <a:ea typeface="Calibri" charset="0"/>
                <a:cs typeface="Calibri" charset="0"/>
              </a:defRPr>
            </a:lvl1pPr>
            <a:lvl2pPr marL="457200" indent="0">
              <a:buFontTx/>
              <a:buNone/>
              <a:defRPr sz="1400" b="0" i="0">
                <a:latin typeface="Calibri" charset="0"/>
                <a:ea typeface="Calibri" charset="0"/>
                <a:cs typeface="Calibri" charset="0"/>
              </a:defRPr>
            </a:lvl2pPr>
            <a:lvl3pPr marL="914400" indent="0">
              <a:buFontTx/>
              <a:buNone/>
              <a:defRPr sz="1400" b="0" i="0">
                <a:latin typeface="Calibri" charset="0"/>
                <a:ea typeface="Calibri" charset="0"/>
                <a:cs typeface="Calibri" charset="0"/>
              </a:defRPr>
            </a:lvl3pPr>
            <a:lvl4pPr marL="1371600" indent="0">
              <a:buFontTx/>
              <a:buNone/>
              <a:defRPr sz="1400" b="0" i="0">
                <a:latin typeface="Calibri" charset="0"/>
                <a:ea typeface="Calibri" charset="0"/>
                <a:cs typeface="Calibri" charset="0"/>
              </a:defRPr>
            </a:lvl4pPr>
            <a:lvl5pPr marL="1828800" indent="0">
              <a:buFontTx/>
              <a:buNone/>
              <a:defRPr sz="1400" b="0" i="0">
                <a:latin typeface="Calibri" charset="0"/>
                <a:ea typeface="Calibri" charset="0"/>
                <a:cs typeface="Calibri" charset="0"/>
              </a:defRPr>
            </a:lvl5pPr>
          </a:lstStyle>
          <a:p>
            <a:pPr lvl="0"/>
            <a:r>
              <a:rPr lang="nl-NL" dirty="0"/>
              <a:t>Datum</a:t>
            </a:r>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5040000" y="1584000"/>
            <a:ext cx="4104000" cy="4336357"/>
          </a:xfrm>
          <a:prstGeom prst="rect">
            <a:avLst/>
          </a:prstGeom>
        </p:spPr>
      </p:pic>
    </p:spTree>
    <p:extLst>
      <p:ext uri="{BB962C8B-B14F-4D97-AF65-F5344CB8AC3E}">
        <p14:creationId xmlns:p14="http://schemas.microsoft.com/office/powerpoint/2010/main" val="50384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solidFill>
            <a:srgbClr val="F2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2F9FA"/>
              </a:solidFill>
            </a:endParaRPr>
          </a:p>
        </p:txBody>
      </p:sp>
      <p:sp>
        <p:nvSpPr>
          <p:cNvPr id="6" name="Slide Number Placeholder 5"/>
          <p:cNvSpPr>
            <a:spLocks noGrp="1"/>
          </p:cNvSpPr>
          <p:nvPr>
            <p:ph type="sldNum" sz="quarter" idx="12"/>
          </p:nvPr>
        </p:nvSpPr>
        <p:spPr/>
        <p:txBody>
          <a:bodyPr/>
          <a:lstStyle>
            <a:lvl1pPr>
              <a:defRPr>
                <a:solidFill>
                  <a:srgbClr val="E4EAE9"/>
                </a:solidFill>
              </a:defRPr>
            </a:lvl1pPr>
          </a:lstStyle>
          <a:p>
            <a:fld id="{70BB6ED6-5594-AB49-A1C5-50789732E3B3}" type="slidenum">
              <a:rPr lang="nl-NL" smtClean="0"/>
              <a:pPr/>
              <a:t>‹nr.›</a:t>
            </a:fld>
            <a:endParaRPr lang="nl-NL" dirty="0"/>
          </a:p>
        </p:txBody>
      </p:sp>
      <p:pic>
        <p:nvPicPr>
          <p:cNvPr id="13" name="Afbeelding 12"/>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14" name="Afbeelding 13"/>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15" name="Afbeelding 14"/>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6" name="Afbeelding 15"/>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7" name="Afbeelding 16"/>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8" name="Rechthoek 7"/>
          <p:cNvSpPr/>
          <p:nvPr userDrawn="1"/>
        </p:nvSpPr>
        <p:spPr>
          <a:xfrm>
            <a:off x="0" y="359999"/>
            <a:ext cx="9144000" cy="540000"/>
          </a:xfrm>
          <a:prstGeom prst="rect">
            <a:avLst/>
          </a:prstGeom>
          <a:solidFill>
            <a:srgbClr val="1DA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360000" y="359999"/>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12" name="Tekstvak 11"/>
          <p:cNvSpPr txBox="1"/>
          <p:nvPr userDrawn="1"/>
        </p:nvSpPr>
        <p:spPr>
          <a:xfrm>
            <a:off x="1657350" y="435695"/>
            <a:ext cx="5668608" cy="369332"/>
          </a:xfrm>
          <a:prstGeom prst="rect">
            <a:avLst/>
          </a:prstGeom>
          <a:noFill/>
        </p:spPr>
        <p:txBody>
          <a:bodyPr wrap="square" rtlCol="0">
            <a:spAutoFit/>
          </a:bodyPr>
          <a:lstStyle/>
          <a:p>
            <a:r>
              <a:rPr lang="nl-NL" b="1" i="0" dirty="0">
                <a:solidFill>
                  <a:schemeClr val="bg1"/>
                </a:solidFill>
                <a:latin typeface="Calibri" charset="0"/>
                <a:ea typeface="Calibri" charset="0"/>
                <a:cs typeface="Calibri" charset="0"/>
              </a:rPr>
              <a:t>INHOUD</a:t>
            </a:r>
          </a:p>
        </p:txBody>
      </p:sp>
      <p:sp>
        <p:nvSpPr>
          <p:cNvPr id="4" name="Tijdelijke aanduiding voor tekst 3"/>
          <p:cNvSpPr>
            <a:spLocks noGrp="1"/>
          </p:cNvSpPr>
          <p:nvPr>
            <p:ph type="body" sz="quarter" idx="13" hasCustomPrompt="1"/>
          </p:nvPr>
        </p:nvSpPr>
        <p:spPr>
          <a:xfrm>
            <a:off x="360000" y="1260000"/>
            <a:ext cx="8353694" cy="4733063"/>
          </a:xfrm>
          <a:prstGeom prst="rect">
            <a:avLst/>
          </a:prstGeom>
        </p:spPr>
        <p:txBody>
          <a:bodyPr lIns="0" tIns="0" rIns="0" bIns="0"/>
          <a:lstStyle>
            <a:lvl1pPr marL="0" indent="0">
              <a:buFontTx/>
              <a:buNone/>
              <a:defRPr sz="18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stStyle>
          <a:p>
            <a:pPr lvl="0"/>
            <a:r>
              <a:rPr lang="nl-NL" dirty="0"/>
              <a:t>HOOFDSTUKAANDUIDING</a:t>
            </a:r>
          </a:p>
          <a:p>
            <a:pPr lvl="0"/>
            <a:r>
              <a:rPr lang="nl-NL" dirty="0"/>
              <a:t>Titel hoofdstuk</a:t>
            </a:r>
          </a:p>
        </p:txBody>
      </p:sp>
    </p:spTree>
    <p:extLst>
      <p:ext uri="{BB962C8B-B14F-4D97-AF65-F5344CB8AC3E}">
        <p14:creationId xmlns:p14="http://schemas.microsoft.com/office/powerpoint/2010/main" val="29965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ina met kop">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Richtlijn XXX</a:t>
            </a:r>
          </a:p>
        </p:txBody>
      </p:sp>
      <p:sp>
        <p:nvSpPr>
          <p:cNvPr id="5" name="Tijdelijke aanduiding voor tekst 4"/>
          <p:cNvSpPr>
            <a:spLocks noGrp="1"/>
          </p:cNvSpPr>
          <p:nvPr>
            <p:ph type="body" sz="quarter" idx="14" hasCustomPrompt="1"/>
          </p:nvPr>
        </p:nvSpPr>
        <p:spPr>
          <a:xfrm>
            <a:off x="360001" y="1258889"/>
            <a:ext cx="8353788" cy="503910"/>
          </a:xfrm>
          <a:prstGeom prst="rect">
            <a:avLst/>
          </a:prstGeom>
        </p:spPr>
        <p:txBody>
          <a:bodyPr lIns="0" tIns="0" rIns="0" bIns="0"/>
          <a:lstStyle>
            <a:lvl1pPr marL="0" indent="0">
              <a:buFontTx/>
              <a:buNone/>
              <a:defRPr b="1" i="0">
                <a:latin typeface="Calibri" charset="0"/>
                <a:ea typeface="Calibri" charset="0"/>
                <a:cs typeface="Calibri" charset="0"/>
              </a:defRPr>
            </a:lvl1pPr>
          </a:lstStyle>
          <a:p>
            <a:pPr lvl="0"/>
            <a:r>
              <a:rPr lang="nl-NL" dirty="0"/>
              <a:t>Plaats hier een kop</a:t>
            </a:r>
          </a:p>
        </p:txBody>
      </p:sp>
      <p:sp>
        <p:nvSpPr>
          <p:cNvPr id="19" name="Tijdelijke aanduiding voor tekst 18"/>
          <p:cNvSpPr>
            <a:spLocks noGrp="1"/>
          </p:cNvSpPr>
          <p:nvPr>
            <p:ph type="body" sz="quarter" idx="15"/>
          </p:nvPr>
        </p:nvSpPr>
        <p:spPr>
          <a:xfrm>
            <a:off x="360001" y="1800000"/>
            <a:ext cx="8353788" cy="4585686"/>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dirty="0"/>
              <a:t>Klik om de tekststijl van het model te bewerken</a:t>
            </a:r>
          </a:p>
        </p:txBody>
      </p:sp>
    </p:spTree>
    <p:extLst>
      <p:ext uri="{BB962C8B-B14F-4D97-AF65-F5344CB8AC3E}">
        <p14:creationId xmlns:p14="http://schemas.microsoft.com/office/powerpoint/2010/main" val="39868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ina zonder kop">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PLAATS HIER EEN TITEL</a:t>
            </a:r>
          </a:p>
        </p:txBody>
      </p:sp>
      <p:sp>
        <p:nvSpPr>
          <p:cNvPr id="19" name="Tijdelijke aanduiding voor tekst 18"/>
          <p:cNvSpPr>
            <a:spLocks noGrp="1"/>
          </p:cNvSpPr>
          <p:nvPr>
            <p:ph type="body" sz="quarter" idx="15"/>
          </p:nvPr>
        </p:nvSpPr>
        <p:spPr>
          <a:xfrm>
            <a:off x="360001" y="1258262"/>
            <a:ext cx="8353788" cy="5127424"/>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a:t>Klik om de tekststijl van het model te bewerken</a:t>
            </a:r>
          </a:p>
        </p:txBody>
      </p:sp>
    </p:spTree>
    <p:extLst>
      <p:ext uri="{BB962C8B-B14F-4D97-AF65-F5344CB8AC3E}">
        <p14:creationId xmlns:p14="http://schemas.microsoft.com/office/powerpoint/2010/main" val="41479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ina met twee tekstkolomm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PLAATS HIER EEN TITEL</a:t>
            </a:r>
          </a:p>
        </p:txBody>
      </p:sp>
      <p:sp>
        <p:nvSpPr>
          <p:cNvPr id="19" name="Tijdelijke aanduiding voor tekst 18"/>
          <p:cNvSpPr>
            <a:spLocks noGrp="1"/>
          </p:cNvSpPr>
          <p:nvPr>
            <p:ph type="body" sz="quarter" idx="15"/>
          </p:nvPr>
        </p:nvSpPr>
        <p:spPr>
          <a:xfrm>
            <a:off x="4604234" y="1260000"/>
            <a:ext cx="4104000" cy="5127424"/>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dirty="0"/>
              <a:t>Klik om de tekststijl van het model te bewerken</a:t>
            </a:r>
          </a:p>
        </p:txBody>
      </p:sp>
      <p:sp>
        <p:nvSpPr>
          <p:cNvPr id="14" name="Tijdelijke aanduiding voor tekst 18"/>
          <p:cNvSpPr>
            <a:spLocks noGrp="1"/>
          </p:cNvSpPr>
          <p:nvPr>
            <p:ph type="body" sz="quarter" idx="16"/>
          </p:nvPr>
        </p:nvSpPr>
        <p:spPr>
          <a:xfrm>
            <a:off x="360000" y="1260000"/>
            <a:ext cx="4104000" cy="5127424"/>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dirty="0"/>
              <a:t>Klik om de tekststijl van het model te bewerken</a:t>
            </a:r>
          </a:p>
        </p:txBody>
      </p:sp>
    </p:spTree>
    <p:extLst>
      <p:ext uri="{BB962C8B-B14F-4D97-AF65-F5344CB8AC3E}">
        <p14:creationId xmlns:p14="http://schemas.microsoft.com/office/powerpoint/2010/main" val="24000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ina zonder tite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9" name="Tijdelijke aanduiding voor tekst 18"/>
          <p:cNvSpPr>
            <a:spLocks noGrp="1"/>
          </p:cNvSpPr>
          <p:nvPr>
            <p:ph type="body" sz="quarter" idx="15"/>
          </p:nvPr>
        </p:nvSpPr>
        <p:spPr>
          <a:xfrm>
            <a:off x="360001" y="360000"/>
            <a:ext cx="8353788" cy="6025686"/>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a:t>Klik om de tekststijl van het model te bewerken</a:t>
            </a:r>
          </a:p>
        </p:txBody>
      </p:sp>
    </p:spTree>
    <p:extLst>
      <p:ext uri="{BB962C8B-B14F-4D97-AF65-F5344CB8AC3E}">
        <p14:creationId xmlns:p14="http://schemas.microsoft.com/office/powerpoint/2010/main" val="12130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ina met twee foto'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PLAATS HIER EEN TITEL</a:t>
            </a:r>
          </a:p>
        </p:txBody>
      </p:sp>
      <p:sp>
        <p:nvSpPr>
          <p:cNvPr id="19" name="Tijdelijke aanduiding voor tekst 18"/>
          <p:cNvSpPr>
            <a:spLocks noGrp="1"/>
          </p:cNvSpPr>
          <p:nvPr>
            <p:ph type="body" sz="quarter" idx="15"/>
          </p:nvPr>
        </p:nvSpPr>
        <p:spPr>
          <a:xfrm>
            <a:off x="360001" y="1258262"/>
            <a:ext cx="8353788" cy="2090331"/>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dirty="0"/>
              <a:t>Klik om de tekststijl van het model te bewerken</a:t>
            </a:r>
          </a:p>
        </p:txBody>
      </p:sp>
      <p:sp>
        <p:nvSpPr>
          <p:cNvPr id="4" name="Tijdelijke aanduiding voor afbeelding 3"/>
          <p:cNvSpPr>
            <a:spLocks noGrp="1"/>
          </p:cNvSpPr>
          <p:nvPr>
            <p:ph type="pic" sz="quarter" idx="16"/>
          </p:nvPr>
        </p:nvSpPr>
        <p:spPr>
          <a:xfrm>
            <a:off x="360000" y="3600000"/>
            <a:ext cx="4104000" cy="2700000"/>
          </a:xfrm>
          <a:prstGeom prst="rect">
            <a:avLst/>
          </a:prstGeom>
        </p:spPr>
        <p:txBody>
          <a:bodyPr lIns="0" tIns="0" rIns="0" bIns="0"/>
          <a:lstStyle>
            <a:lvl1pPr marL="0" indent="0" algn="ctr">
              <a:buFontTx/>
              <a:buNone/>
              <a:defRPr sz="1600" b="0" i="0">
                <a:latin typeface="Calibri" charset="0"/>
                <a:ea typeface="Calibri" charset="0"/>
                <a:cs typeface="Calibri" charset="0"/>
              </a:defRPr>
            </a:lvl1pPr>
          </a:lstStyle>
          <a:p>
            <a:r>
              <a:rPr lang="nl-NL" dirty="0"/>
              <a:t>Sleep de afbeelding naar de tijdelijke aanduiding of klik op het pictogram als u een afbeelding wilt toevoegen</a:t>
            </a:r>
          </a:p>
        </p:txBody>
      </p:sp>
      <p:sp>
        <p:nvSpPr>
          <p:cNvPr id="17" name="Tijdelijke aanduiding voor afbeelding 3"/>
          <p:cNvSpPr>
            <a:spLocks noGrp="1"/>
          </p:cNvSpPr>
          <p:nvPr>
            <p:ph type="pic" sz="quarter" idx="17"/>
          </p:nvPr>
        </p:nvSpPr>
        <p:spPr>
          <a:xfrm>
            <a:off x="4609694" y="3600000"/>
            <a:ext cx="4104000" cy="2700000"/>
          </a:xfrm>
          <a:prstGeom prst="rect">
            <a:avLst/>
          </a:prstGeom>
        </p:spPr>
        <p:txBody>
          <a:bodyPr lIns="0" tIns="0" rIns="0" bIns="0"/>
          <a:lstStyle>
            <a:lvl1pPr marL="0" indent="0" algn="ctr">
              <a:buFontTx/>
              <a:buNone/>
              <a:defRPr sz="1600" b="0" i="0">
                <a:latin typeface="Calibri" charset="0"/>
                <a:ea typeface="Calibri" charset="0"/>
                <a:cs typeface="Calibri" charset="0"/>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108065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ina met één fot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PLAATS HIER EEN TITEL</a:t>
            </a:r>
          </a:p>
        </p:txBody>
      </p:sp>
      <p:sp>
        <p:nvSpPr>
          <p:cNvPr id="19" name="Tijdelijke aanduiding voor tekst 18"/>
          <p:cNvSpPr>
            <a:spLocks noGrp="1"/>
          </p:cNvSpPr>
          <p:nvPr>
            <p:ph type="body" sz="quarter" idx="15"/>
          </p:nvPr>
        </p:nvSpPr>
        <p:spPr>
          <a:xfrm>
            <a:off x="360001" y="1258262"/>
            <a:ext cx="4104000" cy="5041738"/>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a:t>Klik om de tekststijl van het model te bewerken</a:t>
            </a:r>
          </a:p>
        </p:txBody>
      </p:sp>
      <p:sp>
        <p:nvSpPr>
          <p:cNvPr id="17" name="Tijdelijke aanduiding voor afbeelding 3"/>
          <p:cNvSpPr>
            <a:spLocks noGrp="1"/>
          </p:cNvSpPr>
          <p:nvPr>
            <p:ph type="pic" sz="quarter" idx="17"/>
          </p:nvPr>
        </p:nvSpPr>
        <p:spPr>
          <a:xfrm>
            <a:off x="4609694" y="1258262"/>
            <a:ext cx="4104000" cy="5041738"/>
          </a:xfrm>
          <a:prstGeom prst="rect">
            <a:avLst/>
          </a:prstGeom>
        </p:spPr>
        <p:txBody>
          <a:bodyPr lIns="0" tIns="0" rIns="0" bIns="0"/>
          <a:lstStyle>
            <a:lvl1pPr marL="0" indent="0" algn="ctr">
              <a:buFontTx/>
              <a:buNone/>
              <a:defRPr sz="1600" b="0" i="0">
                <a:latin typeface="Calibri" charset="0"/>
                <a:ea typeface="Calibri" charset="0"/>
                <a:cs typeface="Calibri" charset="0"/>
              </a:defRPr>
            </a:lvl1pPr>
          </a:lstStyle>
          <a:p>
            <a:r>
              <a:rPr lang="nl-NL"/>
              <a:t>Sleep de afbeelding naar de tijdelijke aanduiding of klik op het pictogram als u een afbeelding wilt toevoegen</a:t>
            </a:r>
            <a:endParaRPr lang="nl-NL" dirty="0"/>
          </a:p>
        </p:txBody>
      </p:sp>
    </p:spTree>
    <p:extLst>
      <p:ext uri="{BB962C8B-B14F-4D97-AF65-F5344CB8AC3E}">
        <p14:creationId xmlns:p14="http://schemas.microsoft.com/office/powerpoint/2010/main" val="57685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68707" y="6551407"/>
            <a:ext cx="2244987" cy="193638"/>
          </a:xfrm>
          <a:prstGeom prst="rect">
            <a:avLst/>
          </a:prstGeom>
        </p:spPr>
        <p:txBody>
          <a:bodyPr vert="horz" lIns="91440" tIns="45720" rIns="91440" bIns="45720" rtlCol="0" anchor="ctr"/>
          <a:lstStyle>
            <a:lvl1pPr algn="r">
              <a:defRPr sz="1000" b="0" i="0">
                <a:solidFill>
                  <a:schemeClr val="tx1">
                    <a:tint val="75000"/>
                  </a:schemeClr>
                </a:solidFill>
                <a:latin typeface="Calibri Light" charset="0"/>
                <a:ea typeface="Calibri Light" charset="0"/>
                <a:cs typeface="Calibri Light" charset="0"/>
              </a:defRPr>
            </a:lvl1pPr>
          </a:lstStyle>
          <a:p>
            <a:fld id="{70BB6ED6-5594-AB49-A1C5-50789732E3B3}" type="slidenum">
              <a:rPr lang="nl-NL" smtClean="0"/>
              <a:pPr/>
              <a:t>‹nr.›</a:t>
            </a:fld>
            <a:endParaRPr lang="nl-NL" dirty="0"/>
          </a:p>
        </p:txBody>
      </p:sp>
    </p:spTree>
    <p:extLst>
      <p:ext uri="{BB962C8B-B14F-4D97-AF65-F5344CB8AC3E}">
        <p14:creationId xmlns:p14="http://schemas.microsoft.com/office/powerpoint/2010/main" val="1734807536"/>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2" r:id="rId3"/>
    <p:sldLayoutId id="2147483663" r:id="rId4"/>
    <p:sldLayoutId id="2147483665" r:id="rId5"/>
    <p:sldLayoutId id="2147483670" r:id="rId6"/>
    <p:sldLayoutId id="2147483668" r:id="rId7"/>
    <p:sldLayoutId id="2147483666" r:id="rId8"/>
    <p:sldLayoutId id="2147483667" r:id="rId9"/>
    <p:sldLayoutId id="214748366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hyperlink" Target="https://richtlijnendatabase.nl/richtlijn/pijnmeting_en_behandeling_bij_kinderen/farmacologie_acute_pijn_bij_kinderen/pijnbestrijding_met_systemische_analgetica.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richtlijnendatabase.nl/richtlijn/invaginatie"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1</a:t>
            </a:fld>
            <a:endParaRPr lang="nl-NL" dirty="0"/>
          </a:p>
        </p:txBody>
      </p:sp>
      <p:sp>
        <p:nvSpPr>
          <p:cNvPr id="3" name="Tijdelijke aanduiding voor afbeelding 2"/>
          <p:cNvSpPr>
            <a:spLocks noGrp="1"/>
          </p:cNvSpPr>
          <p:nvPr>
            <p:ph type="pic" sz="quarter" idx="14"/>
          </p:nvPr>
        </p:nvSpPr>
        <p:spPr/>
      </p:sp>
      <p:sp>
        <p:nvSpPr>
          <p:cNvPr id="4" name="Tijdelijke aanduiding voor tekst 3"/>
          <p:cNvSpPr>
            <a:spLocks noGrp="1"/>
          </p:cNvSpPr>
          <p:nvPr>
            <p:ph type="body" sz="quarter" idx="15"/>
          </p:nvPr>
        </p:nvSpPr>
        <p:spPr/>
        <p:txBody>
          <a:bodyPr/>
          <a:lstStyle/>
          <a:p>
            <a:r>
              <a:rPr lang="nl-NL" dirty="0"/>
              <a:t>Richtlijn invaginaties op kinderleeftijd</a:t>
            </a:r>
          </a:p>
          <a:p>
            <a:endParaRPr lang="nl-NL" dirty="0"/>
          </a:p>
        </p:txBody>
      </p:sp>
      <p:sp>
        <p:nvSpPr>
          <p:cNvPr id="5" name="Tijdelijke aanduiding voor tekst 4"/>
          <p:cNvSpPr>
            <a:spLocks noGrp="1"/>
          </p:cNvSpPr>
          <p:nvPr>
            <p:ph type="body" sz="quarter" idx="16"/>
          </p:nvPr>
        </p:nvSpPr>
        <p:spPr/>
        <p:txBody>
          <a:bodyPr/>
          <a:lstStyle/>
          <a:p>
            <a:endParaRPr lang="nl-NL" dirty="0"/>
          </a:p>
        </p:txBody>
      </p:sp>
      <p:sp>
        <p:nvSpPr>
          <p:cNvPr id="6" name="Tijdelijke aanduiding voor tekst 5"/>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1987043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8911FB7-28D5-45CB-876E-668251B9D2B5}"/>
              </a:ext>
            </a:extLst>
          </p:cNvPr>
          <p:cNvSpPr>
            <a:spLocks noGrp="1"/>
          </p:cNvSpPr>
          <p:nvPr>
            <p:ph type="sldNum" sz="quarter" idx="12"/>
          </p:nvPr>
        </p:nvSpPr>
        <p:spPr/>
        <p:txBody>
          <a:bodyPr/>
          <a:lstStyle/>
          <a:p>
            <a:fld id="{70BB6ED6-5594-AB49-A1C5-50789732E3B3}" type="slidenum">
              <a:rPr lang="nl-NL" smtClean="0"/>
              <a:t>10</a:t>
            </a:fld>
            <a:endParaRPr lang="nl-NL"/>
          </a:p>
        </p:txBody>
      </p:sp>
      <p:sp>
        <p:nvSpPr>
          <p:cNvPr id="3" name="Tijdelijke aanduiding voor tekst 2">
            <a:extLst>
              <a:ext uri="{FF2B5EF4-FFF2-40B4-BE49-F238E27FC236}">
                <a16:creationId xmlns:a16="http://schemas.microsoft.com/office/drawing/2014/main" id="{5218B1FC-F145-4032-971C-67A9D7A1FB57}"/>
              </a:ext>
            </a:extLst>
          </p:cNvPr>
          <p:cNvSpPr>
            <a:spLocks noGrp="1"/>
          </p:cNvSpPr>
          <p:nvPr>
            <p:ph type="body" sz="quarter" idx="13"/>
          </p:nvPr>
        </p:nvSpPr>
        <p:spPr/>
        <p:txBody>
          <a:bodyPr/>
          <a:lstStyle/>
          <a:p>
            <a:endParaRPr lang="nl-NL"/>
          </a:p>
        </p:txBody>
      </p:sp>
      <p:sp>
        <p:nvSpPr>
          <p:cNvPr id="4" name="Tijdelijke aanduiding voor tekst 3">
            <a:extLst>
              <a:ext uri="{FF2B5EF4-FFF2-40B4-BE49-F238E27FC236}">
                <a16:creationId xmlns:a16="http://schemas.microsoft.com/office/drawing/2014/main" id="{387352C6-00D1-4C35-8A34-B23900C4E2E5}"/>
              </a:ext>
            </a:extLst>
          </p:cNvPr>
          <p:cNvSpPr>
            <a:spLocks noGrp="1"/>
          </p:cNvSpPr>
          <p:nvPr>
            <p:ph type="body" sz="quarter" idx="14"/>
          </p:nvPr>
        </p:nvSpPr>
        <p:spPr/>
        <p:txBody>
          <a:bodyPr/>
          <a:lstStyle/>
          <a:p>
            <a:r>
              <a:rPr lang="nl-NL" dirty="0"/>
              <a:t>Indicatie herhaalde/aanvullende diagnostiek</a:t>
            </a:r>
          </a:p>
          <a:p>
            <a:endParaRPr lang="nl-NL" dirty="0"/>
          </a:p>
        </p:txBody>
      </p:sp>
      <p:sp>
        <p:nvSpPr>
          <p:cNvPr id="5" name="Tijdelijke aanduiding voor tekst 4">
            <a:extLst>
              <a:ext uri="{FF2B5EF4-FFF2-40B4-BE49-F238E27FC236}">
                <a16:creationId xmlns:a16="http://schemas.microsoft.com/office/drawing/2014/main" id="{DBA4C218-1419-4779-8558-42E6ED8507C2}"/>
              </a:ext>
            </a:extLst>
          </p:cNvPr>
          <p:cNvSpPr>
            <a:spLocks noGrp="1"/>
          </p:cNvSpPr>
          <p:nvPr>
            <p:ph type="body" sz="quarter" idx="15"/>
          </p:nvPr>
        </p:nvSpPr>
        <p:spPr/>
        <p:txBody>
          <a:bodyPr/>
          <a:lstStyle/>
          <a:p>
            <a:pPr lvl="1"/>
            <a:r>
              <a:rPr lang="nl-NL" sz="2000" dirty="0"/>
              <a:t>Bij kinderen in de leeftijd tot vier jaar komt een invaginatie idiopathisch voor.</a:t>
            </a:r>
          </a:p>
          <a:p>
            <a:pPr lvl="1"/>
            <a:endParaRPr lang="nl-NL" sz="2000" dirty="0"/>
          </a:p>
          <a:p>
            <a:pPr lvl="1"/>
            <a:r>
              <a:rPr lang="nl-NL" sz="2000" dirty="0"/>
              <a:t>Verricht bij kinderen ≥4 jaar met een invaginatie aanvullend onderzoek naar een pathologisch lead point (PLP): </a:t>
            </a:r>
          </a:p>
          <a:p>
            <a:pPr marL="2171700" lvl="4" indent="-342900">
              <a:buFont typeface="Arial" panose="020B0604020202020204" pitchFamily="34" charset="0"/>
              <a:buChar char="•"/>
            </a:pPr>
            <a:r>
              <a:rPr lang="nl-NL" sz="2000" dirty="0" err="1"/>
              <a:t>Meckel’s</a:t>
            </a:r>
            <a:r>
              <a:rPr lang="nl-NL" sz="2000" dirty="0"/>
              <a:t> divertikel</a:t>
            </a:r>
          </a:p>
          <a:p>
            <a:pPr marL="2171700" lvl="4" indent="-342900">
              <a:buFont typeface="Arial" panose="020B0604020202020204" pitchFamily="34" charset="0"/>
              <a:buChar char="•"/>
            </a:pPr>
            <a:r>
              <a:rPr lang="nl-NL" sz="2000" dirty="0"/>
              <a:t>Poliep</a:t>
            </a:r>
          </a:p>
          <a:p>
            <a:pPr marL="2171700" lvl="4" indent="-342900">
              <a:buFont typeface="Arial" panose="020B0604020202020204" pitchFamily="34" charset="0"/>
              <a:buChar char="•"/>
            </a:pPr>
            <a:r>
              <a:rPr lang="nl-NL" sz="2000" dirty="0"/>
              <a:t>Tumoren (lymfoom)</a:t>
            </a:r>
          </a:p>
          <a:p>
            <a:pPr marL="2171700" lvl="4" indent="-342900">
              <a:buFont typeface="Arial" panose="020B0604020202020204" pitchFamily="34" charset="0"/>
              <a:buChar char="•"/>
            </a:pPr>
            <a:r>
              <a:rPr lang="nl-NL" sz="2000" dirty="0"/>
              <a:t>IBD</a:t>
            </a:r>
            <a:endParaRPr lang="nl-NL" dirty="0"/>
          </a:p>
        </p:txBody>
      </p:sp>
    </p:spTree>
    <p:extLst>
      <p:ext uri="{BB962C8B-B14F-4D97-AF65-F5344CB8AC3E}">
        <p14:creationId xmlns:p14="http://schemas.microsoft.com/office/powerpoint/2010/main" val="12558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13CA8F8-59E0-4DD8-85A2-1209D2B503F0}"/>
              </a:ext>
            </a:extLst>
          </p:cNvPr>
          <p:cNvSpPr>
            <a:spLocks noGrp="1"/>
          </p:cNvSpPr>
          <p:nvPr>
            <p:ph type="sldNum" sz="quarter" idx="12"/>
          </p:nvPr>
        </p:nvSpPr>
        <p:spPr/>
        <p:txBody>
          <a:bodyPr/>
          <a:lstStyle/>
          <a:p>
            <a:fld id="{70BB6ED6-5594-AB49-A1C5-50789732E3B3}" type="slidenum">
              <a:rPr lang="nl-NL" smtClean="0"/>
              <a:t>11</a:t>
            </a:fld>
            <a:endParaRPr lang="nl-NL"/>
          </a:p>
        </p:txBody>
      </p:sp>
      <p:sp>
        <p:nvSpPr>
          <p:cNvPr id="3" name="Tijdelijke aanduiding voor tekst 2">
            <a:extLst>
              <a:ext uri="{FF2B5EF4-FFF2-40B4-BE49-F238E27FC236}">
                <a16:creationId xmlns:a16="http://schemas.microsoft.com/office/drawing/2014/main" id="{FEC58B36-2577-4609-AD26-F896865F3351}"/>
              </a:ext>
            </a:extLst>
          </p:cNvPr>
          <p:cNvSpPr>
            <a:spLocks noGrp="1"/>
          </p:cNvSpPr>
          <p:nvPr>
            <p:ph type="body" sz="quarter" idx="13"/>
          </p:nvPr>
        </p:nvSpPr>
        <p:spPr/>
        <p:txBody>
          <a:bodyPr/>
          <a:lstStyle/>
          <a:p>
            <a:endParaRPr lang="nl-NL"/>
          </a:p>
        </p:txBody>
      </p:sp>
      <p:sp>
        <p:nvSpPr>
          <p:cNvPr id="4" name="Tijdelijke aanduiding voor tekst 3">
            <a:extLst>
              <a:ext uri="{FF2B5EF4-FFF2-40B4-BE49-F238E27FC236}">
                <a16:creationId xmlns:a16="http://schemas.microsoft.com/office/drawing/2014/main" id="{15950CD0-D7FC-40ED-8C19-08419081A119}"/>
              </a:ext>
            </a:extLst>
          </p:cNvPr>
          <p:cNvSpPr>
            <a:spLocks noGrp="1"/>
          </p:cNvSpPr>
          <p:nvPr>
            <p:ph type="body" sz="quarter" idx="14"/>
          </p:nvPr>
        </p:nvSpPr>
        <p:spPr/>
        <p:txBody>
          <a:bodyPr/>
          <a:lstStyle/>
          <a:p>
            <a:r>
              <a:rPr lang="nl-NL" dirty="0"/>
              <a:t>Contra-indicaties radiologische repositie</a:t>
            </a:r>
          </a:p>
          <a:p>
            <a:endParaRPr lang="nl-NL" dirty="0"/>
          </a:p>
        </p:txBody>
      </p:sp>
      <p:sp>
        <p:nvSpPr>
          <p:cNvPr id="5" name="Tijdelijke aanduiding voor tekst 4">
            <a:extLst>
              <a:ext uri="{FF2B5EF4-FFF2-40B4-BE49-F238E27FC236}">
                <a16:creationId xmlns:a16="http://schemas.microsoft.com/office/drawing/2014/main" id="{3B2A3181-81A6-44AA-BD26-0D21D1931955}"/>
              </a:ext>
            </a:extLst>
          </p:cNvPr>
          <p:cNvSpPr>
            <a:spLocks noGrp="1"/>
          </p:cNvSpPr>
          <p:nvPr>
            <p:ph type="body" sz="quarter" idx="15"/>
          </p:nvPr>
        </p:nvSpPr>
        <p:spPr/>
        <p:txBody>
          <a:bodyPr/>
          <a:lstStyle/>
          <a:p>
            <a:r>
              <a:rPr lang="nl-NL" dirty="0"/>
              <a:t>Met betrekking tot het verrichten van een poging tot radiologische repositie:</a:t>
            </a:r>
          </a:p>
          <a:p>
            <a:pPr marL="342900" lvl="0" indent="-342900">
              <a:buFont typeface="Arial" panose="020B0604020202020204" pitchFamily="34" charset="0"/>
              <a:buChar char="•"/>
            </a:pPr>
            <a:r>
              <a:rPr lang="nl-NL" dirty="0"/>
              <a:t>Alvorens een repositie wordt overwogen dient altijd overlegd te worden met de  (</a:t>
            </a:r>
            <a:r>
              <a:rPr lang="nl-NL" dirty="0" err="1"/>
              <a:t>kinder</a:t>
            </a:r>
            <a:r>
              <a:rPr lang="nl-NL" dirty="0"/>
              <a:t>)chirurg; </a:t>
            </a:r>
          </a:p>
          <a:p>
            <a:pPr marL="342900" lvl="0" indent="-342900">
              <a:buFont typeface="Arial" panose="020B0604020202020204" pitchFamily="34" charset="0"/>
              <a:buChar char="•"/>
            </a:pPr>
            <a:r>
              <a:rPr lang="nl-NL" dirty="0"/>
              <a:t>Alleen indien het kind hemodynamisch stabiel is (dus geen shock, peritonitis, sepsis, verdenking perforatie);</a:t>
            </a:r>
          </a:p>
          <a:p>
            <a:pPr marL="342900" lvl="0" indent="-342900">
              <a:buFont typeface="Arial" panose="020B0604020202020204" pitchFamily="34" charset="0"/>
              <a:buChar char="•"/>
            </a:pPr>
            <a:r>
              <a:rPr lang="nl-NL" dirty="0"/>
              <a:t>Alleen starten indien complicaties (perforatie) lokaal behandeld kunnen worden, zo nodig overplaatsing regelen in overleg met dienstdoende kinderarts;</a:t>
            </a:r>
          </a:p>
          <a:p>
            <a:pPr marL="342900" lvl="0" indent="-342900">
              <a:buFont typeface="Arial" panose="020B0604020202020204" pitchFamily="34" charset="0"/>
              <a:buChar char="•"/>
            </a:pPr>
            <a:r>
              <a:rPr lang="nl-NL" dirty="0"/>
              <a:t>Laat leeftijd geen rol spelen bij overweging;</a:t>
            </a:r>
          </a:p>
          <a:p>
            <a:pPr marL="342900" lvl="0" indent="-342900">
              <a:buFont typeface="Arial" panose="020B0604020202020204" pitchFamily="34" charset="0"/>
              <a:buChar char="•"/>
            </a:pPr>
            <a:r>
              <a:rPr lang="nl-NL" dirty="0"/>
              <a:t>Overweeg een poging ook indien de klachten langer dan 48 uur bestaan.</a:t>
            </a:r>
          </a:p>
          <a:p>
            <a:endParaRPr lang="nl-NL" dirty="0"/>
          </a:p>
        </p:txBody>
      </p:sp>
    </p:spTree>
    <p:extLst>
      <p:ext uri="{BB962C8B-B14F-4D97-AF65-F5344CB8AC3E}">
        <p14:creationId xmlns:p14="http://schemas.microsoft.com/office/powerpoint/2010/main" val="350671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6D50F24-21ED-4746-859D-91C4F1C3A819}"/>
              </a:ext>
            </a:extLst>
          </p:cNvPr>
          <p:cNvSpPr>
            <a:spLocks noGrp="1"/>
          </p:cNvSpPr>
          <p:nvPr>
            <p:ph type="sldNum" sz="quarter" idx="12"/>
          </p:nvPr>
        </p:nvSpPr>
        <p:spPr/>
        <p:txBody>
          <a:bodyPr/>
          <a:lstStyle/>
          <a:p>
            <a:fld id="{70BB6ED6-5594-AB49-A1C5-50789732E3B3}" type="slidenum">
              <a:rPr lang="nl-NL" smtClean="0"/>
              <a:t>12</a:t>
            </a:fld>
            <a:endParaRPr lang="nl-NL"/>
          </a:p>
        </p:txBody>
      </p:sp>
      <p:sp>
        <p:nvSpPr>
          <p:cNvPr id="3" name="Tijdelijke aanduiding voor tekst 2">
            <a:extLst>
              <a:ext uri="{FF2B5EF4-FFF2-40B4-BE49-F238E27FC236}">
                <a16:creationId xmlns:a16="http://schemas.microsoft.com/office/drawing/2014/main" id="{9B005D52-6961-4E2E-862E-D4AE4A89B4DF}"/>
              </a:ext>
            </a:extLst>
          </p:cNvPr>
          <p:cNvSpPr>
            <a:spLocks noGrp="1"/>
          </p:cNvSpPr>
          <p:nvPr>
            <p:ph type="body" sz="quarter" idx="13"/>
          </p:nvPr>
        </p:nvSpPr>
        <p:spPr/>
        <p:txBody>
          <a:bodyPr/>
          <a:lstStyle/>
          <a:p>
            <a:endParaRPr lang="nl-NL"/>
          </a:p>
        </p:txBody>
      </p:sp>
      <p:sp>
        <p:nvSpPr>
          <p:cNvPr id="4" name="Tijdelijke aanduiding voor tekst 3">
            <a:extLst>
              <a:ext uri="{FF2B5EF4-FFF2-40B4-BE49-F238E27FC236}">
                <a16:creationId xmlns:a16="http://schemas.microsoft.com/office/drawing/2014/main" id="{A43B1021-5F35-40DA-ADE8-A8775B1CD31B}"/>
              </a:ext>
            </a:extLst>
          </p:cNvPr>
          <p:cNvSpPr>
            <a:spLocks noGrp="1"/>
          </p:cNvSpPr>
          <p:nvPr>
            <p:ph type="body" sz="quarter" idx="14"/>
          </p:nvPr>
        </p:nvSpPr>
        <p:spPr/>
        <p:txBody>
          <a:bodyPr/>
          <a:lstStyle/>
          <a:p>
            <a:r>
              <a:rPr lang="nl-NL" dirty="0"/>
              <a:t>Klinisch </a:t>
            </a:r>
            <a:r>
              <a:rPr lang="nl-NL" dirty="0" err="1"/>
              <a:t>zorgpad</a:t>
            </a:r>
            <a:endParaRPr lang="nl-NL" dirty="0"/>
          </a:p>
          <a:p>
            <a:endParaRPr lang="nl-NL" dirty="0"/>
          </a:p>
        </p:txBody>
      </p:sp>
      <p:sp>
        <p:nvSpPr>
          <p:cNvPr id="5" name="Tijdelijke aanduiding voor tekst 4">
            <a:extLst>
              <a:ext uri="{FF2B5EF4-FFF2-40B4-BE49-F238E27FC236}">
                <a16:creationId xmlns:a16="http://schemas.microsoft.com/office/drawing/2014/main" id="{FDC86FEE-3FD5-4BA1-9648-79B73FC984F6}"/>
              </a:ext>
            </a:extLst>
          </p:cNvPr>
          <p:cNvSpPr>
            <a:spLocks noGrp="1"/>
          </p:cNvSpPr>
          <p:nvPr>
            <p:ph type="body" sz="quarter" idx="15"/>
          </p:nvPr>
        </p:nvSpPr>
        <p:spPr>
          <a:xfrm>
            <a:off x="360001" y="1609500"/>
            <a:ext cx="8353788" cy="4585686"/>
          </a:xfrm>
        </p:spPr>
        <p:txBody>
          <a:bodyPr/>
          <a:lstStyle/>
          <a:p>
            <a:r>
              <a:rPr lang="nl-NL" dirty="0"/>
              <a:t>De voorgestelde aanbevelingen gelden als leidraad en bevatten minimale eisen waaraan dient te worden voldaan. Een lokaal protocol mag op details afwijken. </a:t>
            </a:r>
          </a:p>
          <a:p>
            <a:endParaRPr lang="nl-NL" dirty="0"/>
          </a:p>
        </p:txBody>
      </p:sp>
      <p:pic>
        <p:nvPicPr>
          <p:cNvPr id="6" name="Afbeelding 5">
            <a:extLst>
              <a:ext uri="{FF2B5EF4-FFF2-40B4-BE49-F238E27FC236}">
                <a16:creationId xmlns:a16="http://schemas.microsoft.com/office/drawing/2014/main" id="{289CB934-6BF8-4916-BAF4-9DBCB5AFA28D}"/>
              </a:ext>
            </a:extLst>
          </p:cNvPr>
          <p:cNvPicPr>
            <a:picLocks noChangeAspect="1"/>
          </p:cNvPicPr>
          <p:nvPr/>
        </p:nvPicPr>
        <p:blipFill rotWithShape="1">
          <a:blip r:embed="rId3"/>
          <a:srcRect t="3173" r="18228" b="56365"/>
          <a:stretch/>
        </p:blipFill>
        <p:spPr>
          <a:xfrm>
            <a:off x="5493392" y="2194481"/>
            <a:ext cx="3413631" cy="2449240"/>
          </a:xfrm>
          <a:prstGeom prst="rect">
            <a:avLst/>
          </a:prstGeom>
        </p:spPr>
      </p:pic>
      <p:sp>
        <p:nvSpPr>
          <p:cNvPr id="7" name="Tekstvak 6">
            <a:extLst>
              <a:ext uri="{FF2B5EF4-FFF2-40B4-BE49-F238E27FC236}">
                <a16:creationId xmlns:a16="http://schemas.microsoft.com/office/drawing/2014/main" id="{636AAEAC-6AC6-4541-8B77-FFF00FC8A10E}"/>
              </a:ext>
            </a:extLst>
          </p:cNvPr>
          <p:cNvSpPr txBox="1"/>
          <p:nvPr/>
        </p:nvSpPr>
        <p:spPr>
          <a:xfrm>
            <a:off x="202538" y="2594582"/>
            <a:ext cx="1808508" cy="1200329"/>
          </a:xfrm>
          <a:prstGeom prst="rect">
            <a:avLst/>
          </a:prstGeom>
          <a:noFill/>
        </p:spPr>
        <p:txBody>
          <a:bodyPr wrap="none" rtlCol="0">
            <a:spAutoFit/>
          </a:bodyPr>
          <a:lstStyle/>
          <a:p>
            <a:r>
              <a:rPr lang="nl-NL" u="sng" dirty="0"/>
              <a:t>Hemodynamisch </a:t>
            </a:r>
          </a:p>
          <a:p>
            <a:r>
              <a:rPr lang="nl-NL" u="sng" dirty="0"/>
              <a:t>stabiel kind met</a:t>
            </a:r>
          </a:p>
          <a:p>
            <a:r>
              <a:rPr lang="nl-NL" u="sng" dirty="0"/>
              <a:t>invaginatie</a:t>
            </a:r>
            <a:endParaRPr lang="nl-NL" dirty="0"/>
          </a:p>
          <a:p>
            <a:endParaRPr lang="nl-NL" dirty="0"/>
          </a:p>
        </p:txBody>
      </p:sp>
      <p:pic>
        <p:nvPicPr>
          <p:cNvPr id="8" name="Afbeelding 7">
            <a:extLst>
              <a:ext uri="{FF2B5EF4-FFF2-40B4-BE49-F238E27FC236}">
                <a16:creationId xmlns:a16="http://schemas.microsoft.com/office/drawing/2014/main" id="{90BDA06E-6E85-41D9-908A-6F022A29ACF8}"/>
              </a:ext>
            </a:extLst>
          </p:cNvPr>
          <p:cNvPicPr>
            <a:picLocks noChangeAspect="1"/>
          </p:cNvPicPr>
          <p:nvPr/>
        </p:nvPicPr>
        <p:blipFill>
          <a:blip r:embed="rId4"/>
          <a:stretch>
            <a:fillRect/>
          </a:stretch>
        </p:blipFill>
        <p:spPr>
          <a:xfrm>
            <a:off x="1759352" y="2136637"/>
            <a:ext cx="3734040" cy="4695218"/>
          </a:xfrm>
          <a:prstGeom prst="rect">
            <a:avLst/>
          </a:prstGeom>
        </p:spPr>
      </p:pic>
    </p:spTree>
    <p:extLst>
      <p:ext uri="{BB962C8B-B14F-4D97-AF65-F5344CB8AC3E}">
        <p14:creationId xmlns:p14="http://schemas.microsoft.com/office/powerpoint/2010/main" val="376695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65613BA-2353-4089-B7C7-DB45FDB1C319}"/>
              </a:ext>
            </a:extLst>
          </p:cNvPr>
          <p:cNvSpPr>
            <a:spLocks noGrp="1"/>
          </p:cNvSpPr>
          <p:nvPr>
            <p:ph type="sldNum" sz="quarter" idx="12"/>
          </p:nvPr>
        </p:nvSpPr>
        <p:spPr/>
        <p:txBody>
          <a:bodyPr/>
          <a:lstStyle/>
          <a:p>
            <a:fld id="{70BB6ED6-5594-AB49-A1C5-50789732E3B3}" type="slidenum">
              <a:rPr lang="nl-NL" smtClean="0"/>
              <a:t>13</a:t>
            </a:fld>
            <a:endParaRPr lang="nl-NL"/>
          </a:p>
        </p:txBody>
      </p:sp>
      <p:sp>
        <p:nvSpPr>
          <p:cNvPr id="3" name="Tijdelijke aanduiding voor tekst 2">
            <a:extLst>
              <a:ext uri="{FF2B5EF4-FFF2-40B4-BE49-F238E27FC236}">
                <a16:creationId xmlns:a16="http://schemas.microsoft.com/office/drawing/2014/main" id="{4CE354EE-B9E7-4703-B23D-9F8BB9C3C1EB}"/>
              </a:ext>
            </a:extLst>
          </p:cNvPr>
          <p:cNvSpPr>
            <a:spLocks noGrp="1"/>
          </p:cNvSpPr>
          <p:nvPr>
            <p:ph type="body" sz="quarter" idx="13"/>
          </p:nvPr>
        </p:nvSpPr>
        <p:spPr/>
        <p:txBody>
          <a:bodyPr/>
          <a:lstStyle/>
          <a:p>
            <a:endParaRPr lang="nl-NL"/>
          </a:p>
        </p:txBody>
      </p:sp>
      <p:sp>
        <p:nvSpPr>
          <p:cNvPr id="4" name="Tijdelijke aanduiding voor tekst 3">
            <a:extLst>
              <a:ext uri="{FF2B5EF4-FFF2-40B4-BE49-F238E27FC236}">
                <a16:creationId xmlns:a16="http://schemas.microsoft.com/office/drawing/2014/main" id="{70C6241D-06D5-43B3-B84F-3B7B07A1FC3A}"/>
              </a:ext>
            </a:extLst>
          </p:cNvPr>
          <p:cNvSpPr>
            <a:spLocks noGrp="1"/>
          </p:cNvSpPr>
          <p:nvPr>
            <p:ph type="body" sz="quarter" idx="14"/>
          </p:nvPr>
        </p:nvSpPr>
        <p:spPr/>
        <p:txBody>
          <a:bodyPr/>
          <a:lstStyle/>
          <a:p>
            <a:endParaRPr lang="nl-NL" dirty="0"/>
          </a:p>
        </p:txBody>
      </p:sp>
      <p:sp>
        <p:nvSpPr>
          <p:cNvPr id="5" name="Tijdelijke aanduiding voor tekst 4">
            <a:extLst>
              <a:ext uri="{FF2B5EF4-FFF2-40B4-BE49-F238E27FC236}">
                <a16:creationId xmlns:a16="http://schemas.microsoft.com/office/drawing/2014/main" id="{FCB5454D-B02E-4279-BAB5-472912B3379C}"/>
              </a:ext>
            </a:extLst>
          </p:cNvPr>
          <p:cNvSpPr>
            <a:spLocks noGrp="1"/>
          </p:cNvSpPr>
          <p:nvPr>
            <p:ph type="body" sz="quarter" idx="15"/>
          </p:nvPr>
        </p:nvSpPr>
        <p:spPr>
          <a:xfrm>
            <a:off x="360001" y="1433143"/>
            <a:ext cx="8353788" cy="4585686"/>
          </a:xfrm>
        </p:spPr>
        <p:txBody>
          <a:bodyPr/>
          <a:lstStyle/>
          <a:p>
            <a:r>
              <a:rPr lang="nl-NL" dirty="0"/>
              <a:t>De voorgestelde aanbevelingen gelden als leidraad en bevatten minimale eisen waaraan dient te worden voldaan. Een lokaal protocol mag op details afwijken. </a:t>
            </a:r>
          </a:p>
          <a:p>
            <a:endParaRPr lang="nl-NL" dirty="0"/>
          </a:p>
        </p:txBody>
      </p:sp>
      <p:sp>
        <p:nvSpPr>
          <p:cNvPr id="6" name="Tekstvak 5">
            <a:extLst>
              <a:ext uri="{FF2B5EF4-FFF2-40B4-BE49-F238E27FC236}">
                <a16:creationId xmlns:a16="http://schemas.microsoft.com/office/drawing/2014/main" id="{6BFC7CBE-8220-4CA2-ABC4-9C32A84057D9}"/>
              </a:ext>
            </a:extLst>
          </p:cNvPr>
          <p:cNvSpPr txBox="1"/>
          <p:nvPr/>
        </p:nvSpPr>
        <p:spPr>
          <a:xfrm>
            <a:off x="360001" y="2713451"/>
            <a:ext cx="2651110" cy="923330"/>
          </a:xfrm>
          <a:prstGeom prst="rect">
            <a:avLst/>
          </a:prstGeom>
          <a:noFill/>
        </p:spPr>
        <p:txBody>
          <a:bodyPr wrap="none" rtlCol="0">
            <a:spAutoFit/>
          </a:bodyPr>
          <a:lstStyle/>
          <a:p>
            <a:r>
              <a:rPr lang="nl-NL" u="sng" dirty="0"/>
              <a:t>Hemodynamisch instabiel </a:t>
            </a:r>
          </a:p>
          <a:p>
            <a:r>
              <a:rPr lang="nl-NL" u="sng" dirty="0"/>
              <a:t>kind met invaginatie</a:t>
            </a:r>
            <a:endParaRPr lang="nl-NL" dirty="0"/>
          </a:p>
          <a:p>
            <a:endParaRPr lang="nl-NL" dirty="0"/>
          </a:p>
        </p:txBody>
      </p:sp>
      <p:pic>
        <p:nvPicPr>
          <p:cNvPr id="7" name="Afbeelding 6">
            <a:extLst>
              <a:ext uri="{FF2B5EF4-FFF2-40B4-BE49-F238E27FC236}">
                <a16:creationId xmlns:a16="http://schemas.microsoft.com/office/drawing/2014/main" id="{FEDC81A7-67C2-46C2-8E5A-3A9BEE4D05AB}"/>
              </a:ext>
            </a:extLst>
          </p:cNvPr>
          <p:cNvPicPr>
            <a:picLocks noChangeAspect="1"/>
          </p:cNvPicPr>
          <p:nvPr/>
        </p:nvPicPr>
        <p:blipFill>
          <a:blip r:embed="rId3"/>
          <a:stretch>
            <a:fillRect/>
          </a:stretch>
        </p:blipFill>
        <p:spPr>
          <a:xfrm>
            <a:off x="4482695" y="1937053"/>
            <a:ext cx="4416495" cy="4964512"/>
          </a:xfrm>
          <a:prstGeom prst="rect">
            <a:avLst/>
          </a:prstGeom>
        </p:spPr>
      </p:pic>
      <p:pic>
        <p:nvPicPr>
          <p:cNvPr id="8" name="Afbeelding 7">
            <a:extLst>
              <a:ext uri="{FF2B5EF4-FFF2-40B4-BE49-F238E27FC236}">
                <a16:creationId xmlns:a16="http://schemas.microsoft.com/office/drawing/2014/main" id="{C9ED1710-B56F-44FA-8C3D-3F8983481461}"/>
              </a:ext>
            </a:extLst>
          </p:cNvPr>
          <p:cNvPicPr>
            <a:picLocks noChangeAspect="1"/>
          </p:cNvPicPr>
          <p:nvPr/>
        </p:nvPicPr>
        <p:blipFill rotWithShape="1">
          <a:blip r:embed="rId4"/>
          <a:srcRect t="3173" r="18228" b="56365"/>
          <a:stretch/>
        </p:blipFill>
        <p:spPr>
          <a:xfrm>
            <a:off x="928671" y="3815190"/>
            <a:ext cx="3413631" cy="2449240"/>
          </a:xfrm>
          <a:prstGeom prst="rect">
            <a:avLst/>
          </a:prstGeom>
        </p:spPr>
      </p:pic>
    </p:spTree>
    <p:extLst>
      <p:ext uri="{BB962C8B-B14F-4D97-AF65-F5344CB8AC3E}">
        <p14:creationId xmlns:p14="http://schemas.microsoft.com/office/powerpoint/2010/main" val="336992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4E1372F-D398-4987-AE5C-76BF75BF8B44}"/>
              </a:ext>
            </a:extLst>
          </p:cNvPr>
          <p:cNvSpPr>
            <a:spLocks noGrp="1"/>
          </p:cNvSpPr>
          <p:nvPr>
            <p:ph type="sldNum" sz="quarter" idx="12"/>
          </p:nvPr>
        </p:nvSpPr>
        <p:spPr/>
        <p:txBody>
          <a:bodyPr/>
          <a:lstStyle/>
          <a:p>
            <a:fld id="{70BB6ED6-5594-AB49-A1C5-50789732E3B3}" type="slidenum">
              <a:rPr lang="nl-NL" smtClean="0"/>
              <a:t>14</a:t>
            </a:fld>
            <a:endParaRPr lang="nl-NL"/>
          </a:p>
        </p:txBody>
      </p:sp>
      <p:sp>
        <p:nvSpPr>
          <p:cNvPr id="3" name="Tijdelijke aanduiding voor tekst 2">
            <a:extLst>
              <a:ext uri="{FF2B5EF4-FFF2-40B4-BE49-F238E27FC236}">
                <a16:creationId xmlns:a16="http://schemas.microsoft.com/office/drawing/2014/main" id="{43196CB7-09D7-4F3A-A13B-868557FCBBA0}"/>
              </a:ext>
            </a:extLst>
          </p:cNvPr>
          <p:cNvSpPr>
            <a:spLocks noGrp="1"/>
          </p:cNvSpPr>
          <p:nvPr>
            <p:ph type="body" sz="quarter" idx="13"/>
          </p:nvPr>
        </p:nvSpPr>
        <p:spPr/>
        <p:txBody>
          <a:bodyPr/>
          <a:lstStyle/>
          <a:p>
            <a:endParaRPr lang="nl-NL"/>
          </a:p>
        </p:txBody>
      </p:sp>
      <p:sp>
        <p:nvSpPr>
          <p:cNvPr id="4" name="Tijdelijke aanduiding voor tekst 3">
            <a:extLst>
              <a:ext uri="{FF2B5EF4-FFF2-40B4-BE49-F238E27FC236}">
                <a16:creationId xmlns:a16="http://schemas.microsoft.com/office/drawing/2014/main" id="{B14E045E-DBB4-43C7-BEBB-8AD4BB5FC032}"/>
              </a:ext>
            </a:extLst>
          </p:cNvPr>
          <p:cNvSpPr>
            <a:spLocks noGrp="1"/>
          </p:cNvSpPr>
          <p:nvPr>
            <p:ph type="body" sz="quarter" idx="14"/>
          </p:nvPr>
        </p:nvSpPr>
        <p:spPr/>
        <p:txBody>
          <a:bodyPr/>
          <a:lstStyle/>
          <a:p>
            <a:r>
              <a:rPr lang="nl-NL" dirty="0"/>
              <a:t>Medicatie ten tijde van repositie</a:t>
            </a:r>
          </a:p>
          <a:p>
            <a:endParaRPr lang="nl-NL" dirty="0"/>
          </a:p>
        </p:txBody>
      </p:sp>
      <p:sp>
        <p:nvSpPr>
          <p:cNvPr id="5" name="Tijdelijke aanduiding voor tekst 4">
            <a:extLst>
              <a:ext uri="{FF2B5EF4-FFF2-40B4-BE49-F238E27FC236}">
                <a16:creationId xmlns:a16="http://schemas.microsoft.com/office/drawing/2014/main" id="{CE8A448C-39D5-4507-B8EC-83F25661E06D}"/>
              </a:ext>
            </a:extLst>
          </p:cNvPr>
          <p:cNvSpPr>
            <a:spLocks noGrp="1"/>
          </p:cNvSpPr>
          <p:nvPr>
            <p:ph type="body" sz="quarter" idx="15"/>
          </p:nvPr>
        </p:nvSpPr>
        <p:spPr/>
        <p:txBody>
          <a:bodyPr/>
          <a:lstStyle/>
          <a:p>
            <a:pPr marL="342900" indent="-342900">
              <a:buFont typeface="Arial" panose="020B0604020202020204" pitchFamily="34" charset="0"/>
              <a:buChar char="•"/>
            </a:pPr>
            <a:r>
              <a:rPr lang="nl-NL" dirty="0"/>
              <a:t>Geef kinderen met een invaginatie voorafgaand of tijdens radiologische repositie geen Glucagon, </a:t>
            </a:r>
            <a:r>
              <a:rPr lang="nl-NL" dirty="0" err="1"/>
              <a:t>Dexamathason</a:t>
            </a:r>
            <a:r>
              <a:rPr lang="nl-NL" dirty="0"/>
              <a:t> of </a:t>
            </a:r>
            <a:r>
              <a:rPr lang="nl-NL" dirty="0" err="1"/>
              <a:t>Buscopan</a:t>
            </a:r>
            <a:r>
              <a:rPr lang="nl-NL" dirty="0"/>
              <a:t>.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Geef kinderen met een invaginatie voorafgaand en tijdens radiologische repositie adequate pijnstilling. Hiervoor wordt verwezen naar de module pijnbestrijding met systemische analgetica </a:t>
            </a:r>
            <a:r>
              <a:rPr lang="nl-NL" sz="1600" dirty="0"/>
              <a:t>(</a:t>
            </a:r>
            <a:r>
              <a:rPr lang="nl-NL" sz="1600" dirty="0">
                <a:hlinkClick r:id="rId3"/>
              </a:rPr>
              <a:t>https://richtlijnendatabase.nl/richtlijn/pijnmeting_en_behandeling_bij_kinderen/farmacologie_acute_pijn_bij_kinderen/pijnbestrijding_met_systemische_analgetica.html</a:t>
            </a:r>
            <a:r>
              <a:rPr lang="nl-NL" dirty="0"/>
              <a: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Alleen wanneer een kind onvoldoende reageert op adequate pijnstilling kan in eerste instantie lichte sedatie worden overwogen en als dit onvoldoende blijkt een dieper niveau van sedatie dan wel algehele anesthesie uitgevoerd conform de richtlijn PSA bij kinderen.</a:t>
            </a:r>
          </a:p>
          <a:p>
            <a:endParaRPr lang="nl-NL" dirty="0"/>
          </a:p>
        </p:txBody>
      </p:sp>
    </p:spTree>
    <p:extLst>
      <p:ext uri="{BB962C8B-B14F-4D97-AF65-F5344CB8AC3E}">
        <p14:creationId xmlns:p14="http://schemas.microsoft.com/office/powerpoint/2010/main" val="246668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3DA35FA-76B2-4572-921B-F6D363E1EA27}"/>
              </a:ext>
            </a:extLst>
          </p:cNvPr>
          <p:cNvSpPr>
            <a:spLocks noGrp="1"/>
          </p:cNvSpPr>
          <p:nvPr>
            <p:ph type="sldNum" sz="quarter" idx="12"/>
          </p:nvPr>
        </p:nvSpPr>
        <p:spPr/>
        <p:txBody>
          <a:bodyPr/>
          <a:lstStyle/>
          <a:p>
            <a:fld id="{70BB6ED6-5594-AB49-A1C5-50789732E3B3}" type="slidenum">
              <a:rPr lang="nl-NL" smtClean="0"/>
              <a:t>15</a:t>
            </a:fld>
            <a:endParaRPr lang="nl-NL"/>
          </a:p>
        </p:txBody>
      </p:sp>
      <p:sp>
        <p:nvSpPr>
          <p:cNvPr id="3" name="Tijdelijke aanduiding voor tekst 2">
            <a:extLst>
              <a:ext uri="{FF2B5EF4-FFF2-40B4-BE49-F238E27FC236}">
                <a16:creationId xmlns:a16="http://schemas.microsoft.com/office/drawing/2014/main" id="{106C0078-2978-4C45-970F-36E8B4C3E1D0}"/>
              </a:ext>
            </a:extLst>
          </p:cNvPr>
          <p:cNvSpPr>
            <a:spLocks noGrp="1"/>
          </p:cNvSpPr>
          <p:nvPr>
            <p:ph type="body" sz="quarter" idx="13"/>
          </p:nvPr>
        </p:nvSpPr>
        <p:spPr/>
        <p:txBody>
          <a:bodyPr/>
          <a:lstStyle/>
          <a:p>
            <a:endParaRPr lang="nl-NL"/>
          </a:p>
        </p:txBody>
      </p:sp>
      <p:sp>
        <p:nvSpPr>
          <p:cNvPr id="4" name="Tijdelijke aanduiding voor tekst 3">
            <a:extLst>
              <a:ext uri="{FF2B5EF4-FFF2-40B4-BE49-F238E27FC236}">
                <a16:creationId xmlns:a16="http://schemas.microsoft.com/office/drawing/2014/main" id="{CDDFAB64-5180-4E81-9EF7-6BE5D6A3A14A}"/>
              </a:ext>
            </a:extLst>
          </p:cNvPr>
          <p:cNvSpPr>
            <a:spLocks noGrp="1"/>
          </p:cNvSpPr>
          <p:nvPr>
            <p:ph type="body" sz="quarter" idx="14"/>
          </p:nvPr>
        </p:nvSpPr>
        <p:spPr/>
        <p:txBody>
          <a:bodyPr/>
          <a:lstStyle/>
          <a:p>
            <a:r>
              <a:rPr lang="nl-NL" dirty="0"/>
              <a:t>Methode van repositie</a:t>
            </a:r>
          </a:p>
          <a:p>
            <a:endParaRPr lang="nl-NL" dirty="0"/>
          </a:p>
        </p:txBody>
      </p:sp>
      <p:sp>
        <p:nvSpPr>
          <p:cNvPr id="5" name="Tijdelijke aanduiding voor tekst 4">
            <a:extLst>
              <a:ext uri="{FF2B5EF4-FFF2-40B4-BE49-F238E27FC236}">
                <a16:creationId xmlns:a16="http://schemas.microsoft.com/office/drawing/2014/main" id="{7F077035-F502-4320-87EE-20E3D08535BC}"/>
              </a:ext>
            </a:extLst>
          </p:cNvPr>
          <p:cNvSpPr>
            <a:spLocks noGrp="1"/>
          </p:cNvSpPr>
          <p:nvPr>
            <p:ph type="body" sz="quarter" idx="15"/>
          </p:nvPr>
        </p:nvSpPr>
        <p:spPr/>
        <p:txBody>
          <a:bodyPr/>
          <a:lstStyle/>
          <a:p>
            <a:r>
              <a:rPr lang="nl-NL" dirty="0"/>
              <a:t>Reponeer een invaginatie hydrostatisch of </a:t>
            </a:r>
            <a:r>
              <a:rPr lang="nl-NL" dirty="0" err="1"/>
              <a:t>pneumostatisch</a:t>
            </a:r>
            <a:r>
              <a:rPr lang="nl-NL" dirty="0"/>
              <a:t> al naar gelang de praktijkervaring.</a:t>
            </a:r>
          </a:p>
          <a:p>
            <a:endParaRPr lang="nl-NL" dirty="0"/>
          </a:p>
        </p:txBody>
      </p:sp>
    </p:spTree>
    <p:extLst>
      <p:ext uri="{BB962C8B-B14F-4D97-AF65-F5344CB8AC3E}">
        <p14:creationId xmlns:p14="http://schemas.microsoft.com/office/powerpoint/2010/main" val="390923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C3AE58A-D4A0-48C0-8212-A64604E783A6}"/>
              </a:ext>
            </a:extLst>
          </p:cNvPr>
          <p:cNvSpPr>
            <a:spLocks noGrp="1"/>
          </p:cNvSpPr>
          <p:nvPr>
            <p:ph type="sldNum" sz="quarter" idx="12"/>
          </p:nvPr>
        </p:nvSpPr>
        <p:spPr/>
        <p:txBody>
          <a:bodyPr/>
          <a:lstStyle/>
          <a:p>
            <a:fld id="{70BB6ED6-5594-AB49-A1C5-50789732E3B3}" type="slidenum">
              <a:rPr lang="nl-NL" smtClean="0"/>
              <a:t>16</a:t>
            </a:fld>
            <a:endParaRPr lang="nl-NL"/>
          </a:p>
        </p:txBody>
      </p:sp>
      <p:sp>
        <p:nvSpPr>
          <p:cNvPr id="3" name="Tijdelijke aanduiding voor tekst 2">
            <a:extLst>
              <a:ext uri="{FF2B5EF4-FFF2-40B4-BE49-F238E27FC236}">
                <a16:creationId xmlns:a16="http://schemas.microsoft.com/office/drawing/2014/main" id="{851646EF-529E-43AC-885F-916F9FE49AE7}"/>
              </a:ext>
            </a:extLst>
          </p:cNvPr>
          <p:cNvSpPr>
            <a:spLocks noGrp="1"/>
          </p:cNvSpPr>
          <p:nvPr>
            <p:ph type="body" sz="quarter" idx="13"/>
          </p:nvPr>
        </p:nvSpPr>
        <p:spPr/>
        <p:txBody>
          <a:bodyPr/>
          <a:lstStyle/>
          <a:p>
            <a:endParaRPr lang="nl-NL"/>
          </a:p>
        </p:txBody>
      </p:sp>
      <p:sp>
        <p:nvSpPr>
          <p:cNvPr id="4" name="Tijdelijke aanduiding voor tekst 3">
            <a:extLst>
              <a:ext uri="{FF2B5EF4-FFF2-40B4-BE49-F238E27FC236}">
                <a16:creationId xmlns:a16="http://schemas.microsoft.com/office/drawing/2014/main" id="{B131ABCA-01B2-4897-8802-CD49D72BA9BD}"/>
              </a:ext>
            </a:extLst>
          </p:cNvPr>
          <p:cNvSpPr>
            <a:spLocks noGrp="1"/>
          </p:cNvSpPr>
          <p:nvPr>
            <p:ph type="body" sz="quarter" idx="14"/>
          </p:nvPr>
        </p:nvSpPr>
        <p:spPr/>
        <p:txBody>
          <a:bodyPr/>
          <a:lstStyle/>
          <a:p>
            <a:r>
              <a:rPr lang="nl-NL"/>
              <a:t>Herhalen radiologische repositie</a:t>
            </a:r>
            <a:endParaRPr lang="nl-NL" dirty="0"/>
          </a:p>
        </p:txBody>
      </p:sp>
      <p:sp>
        <p:nvSpPr>
          <p:cNvPr id="5" name="Tijdelijke aanduiding voor tekst 4">
            <a:extLst>
              <a:ext uri="{FF2B5EF4-FFF2-40B4-BE49-F238E27FC236}">
                <a16:creationId xmlns:a16="http://schemas.microsoft.com/office/drawing/2014/main" id="{3F5AF5A2-CC75-49F2-8D7F-57516E973F3E}"/>
              </a:ext>
            </a:extLst>
          </p:cNvPr>
          <p:cNvSpPr>
            <a:spLocks noGrp="1"/>
          </p:cNvSpPr>
          <p:nvPr>
            <p:ph type="body" sz="quarter" idx="15"/>
          </p:nvPr>
        </p:nvSpPr>
        <p:spPr/>
        <p:txBody>
          <a:bodyPr/>
          <a:lstStyle/>
          <a:p>
            <a:pPr marL="342900" indent="-342900">
              <a:buFont typeface="Arial" panose="020B0604020202020204" pitchFamily="34" charset="0"/>
              <a:buChar char="•"/>
            </a:pPr>
            <a:r>
              <a:rPr lang="nl-NL" dirty="0"/>
              <a:t>Herhaal geen radiologische repositie bij klinisch instabiele patiënten, patiënten met een bewezen perforatie, en die kinderen waarbij de eerste sessie geen aantoonbare wijziging in het </a:t>
            </a:r>
            <a:r>
              <a:rPr lang="nl-NL" dirty="0" err="1"/>
              <a:t>invaginaat</a:t>
            </a:r>
            <a:r>
              <a:rPr lang="nl-NL" dirty="0"/>
              <a:t> heeft laten zien (zie module contra-indicaties radiologische repositie).</a:t>
            </a:r>
          </a:p>
          <a:p>
            <a:pPr marL="342900" indent="-342900">
              <a:buFont typeface="Arial" panose="020B0604020202020204" pitchFamily="34" charset="0"/>
              <a:buChar char="•"/>
            </a:pPr>
            <a:r>
              <a:rPr lang="nl-NL" dirty="0"/>
              <a:t>Herhaal een radiologische repositie in alle gevallen waarbij de patiënt klinisch stabiel genoeg is om de tijd tussen twee sessies veilig te overbruggen.</a:t>
            </a:r>
          </a:p>
          <a:p>
            <a:pPr marL="342900" indent="-342900">
              <a:buFont typeface="Arial" panose="020B0604020202020204" pitchFamily="34" charset="0"/>
              <a:buChar char="•"/>
            </a:pPr>
            <a:r>
              <a:rPr lang="nl-NL" dirty="0"/>
              <a:t>na een tweede niet geslaagde sessie is operatieve interventie </a:t>
            </a:r>
            <a:r>
              <a:rPr lang="nl-NL" dirty="0" err="1"/>
              <a:t>geindiceerd</a:t>
            </a:r>
            <a:r>
              <a:rPr lang="nl-NL" dirty="0"/>
              <a:t>.</a:t>
            </a:r>
          </a:p>
          <a:p>
            <a:pPr marL="342900" indent="-342900">
              <a:buFont typeface="Arial" panose="020B0604020202020204" pitchFamily="34" charset="0"/>
              <a:buChar char="•"/>
            </a:pPr>
            <a:r>
              <a:rPr lang="nl-NL" dirty="0"/>
              <a:t>Herhaal een radiologische repositie tussen 30 minuten en 8 uur na de eerste sessie. </a:t>
            </a:r>
          </a:p>
          <a:p>
            <a:pPr marL="342900" indent="-3429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3624990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t>17</a:t>
            </a:fld>
            <a:endParaRPr lang="nl-NL"/>
          </a:p>
        </p:txBody>
      </p:sp>
      <p:sp>
        <p:nvSpPr>
          <p:cNvPr id="3" name="Tijdelijke aanduiding voor tekst 2"/>
          <p:cNvSpPr>
            <a:spLocks noGrp="1"/>
          </p:cNvSpPr>
          <p:nvPr>
            <p:ph type="body" sz="quarter" idx="13"/>
          </p:nvPr>
        </p:nvSpPr>
        <p:spPr/>
        <p:txBody>
          <a:bodyPr/>
          <a:lstStyle/>
          <a:p>
            <a:endParaRPr lang="nl-NL"/>
          </a:p>
        </p:txBody>
      </p:sp>
      <p:sp>
        <p:nvSpPr>
          <p:cNvPr id="4" name="Tijdelijke aanduiding voor tekst 3"/>
          <p:cNvSpPr>
            <a:spLocks noGrp="1"/>
          </p:cNvSpPr>
          <p:nvPr>
            <p:ph type="body" sz="quarter" idx="14"/>
          </p:nvPr>
        </p:nvSpPr>
        <p:spPr/>
        <p:txBody>
          <a:bodyPr/>
          <a:lstStyle/>
          <a:p>
            <a:r>
              <a:rPr lang="nl-NL" dirty="0"/>
              <a:t>Opname indicatie na geslaagde radiologische repositie</a:t>
            </a:r>
          </a:p>
        </p:txBody>
      </p:sp>
      <p:sp>
        <p:nvSpPr>
          <p:cNvPr id="5" name="Tijdelijke aanduiding voor tekst 4"/>
          <p:cNvSpPr>
            <a:spLocks noGrp="1"/>
          </p:cNvSpPr>
          <p:nvPr>
            <p:ph type="body" sz="quarter" idx="15"/>
          </p:nvPr>
        </p:nvSpPr>
        <p:spPr/>
        <p:txBody>
          <a:bodyPr/>
          <a:lstStyle/>
          <a:p>
            <a:pPr marL="342900" indent="-342900">
              <a:buFont typeface="Arial" panose="020B0604020202020204" pitchFamily="34" charset="0"/>
              <a:buChar char="•"/>
            </a:pPr>
            <a:r>
              <a:rPr lang="nl-NL" dirty="0"/>
              <a:t>Laat, in overleg met ouders, opname ter observatie na een geslaagde repositie bij een klinisch stabiele patiënt achterwege.</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Indien geen opname volgt is het van belang dat de hoofdbehandelaar ouders/patiënt goed informeert over wanneer, hoe en bij wie zij aan de bel moeten trekken (in het geval er toch recidief klachten optreden). Dit zodat zij met een zeker gevoel het ziekenhuis verlaten.</a:t>
            </a:r>
          </a:p>
          <a:p>
            <a:endParaRPr lang="nl-NL" dirty="0"/>
          </a:p>
        </p:txBody>
      </p:sp>
      <p:pic>
        <p:nvPicPr>
          <p:cNvPr id="6" name="Picture 2">
            <a:extLst>
              <a:ext uri="{FF2B5EF4-FFF2-40B4-BE49-F238E27FC236}">
                <a16:creationId xmlns:a16="http://schemas.microsoft.com/office/drawing/2014/main" id="{36A5ABD5-211E-414E-B58D-F6C552055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631" y="4655128"/>
            <a:ext cx="1133712" cy="178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7F436294-2106-49D1-897B-1103C12D7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153" y="4756296"/>
            <a:ext cx="1684749" cy="166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23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6DF12AF-66D0-4072-A616-5F2CE3C063B3}"/>
              </a:ext>
            </a:extLst>
          </p:cNvPr>
          <p:cNvSpPr>
            <a:spLocks noGrp="1"/>
          </p:cNvSpPr>
          <p:nvPr>
            <p:ph type="sldNum" sz="quarter" idx="12"/>
          </p:nvPr>
        </p:nvSpPr>
        <p:spPr/>
        <p:txBody>
          <a:bodyPr/>
          <a:lstStyle/>
          <a:p>
            <a:fld id="{70BB6ED6-5594-AB49-A1C5-50789732E3B3}" type="slidenum">
              <a:rPr lang="nl-NL" smtClean="0"/>
              <a:t>18</a:t>
            </a:fld>
            <a:endParaRPr lang="nl-NL"/>
          </a:p>
        </p:txBody>
      </p:sp>
      <p:sp>
        <p:nvSpPr>
          <p:cNvPr id="3" name="Tijdelijke aanduiding voor tekst 2">
            <a:extLst>
              <a:ext uri="{FF2B5EF4-FFF2-40B4-BE49-F238E27FC236}">
                <a16:creationId xmlns:a16="http://schemas.microsoft.com/office/drawing/2014/main" id="{65778D9F-7EAD-4F8C-8D44-438B7E628AF9}"/>
              </a:ext>
            </a:extLst>
          </p:cNvPr>
          <p:cNvSpPr>
            <a:spLocks noGrp="1"/>
          </p:cNvSpPr>
          <p:nvPr>
            <p:ph type="body" sz="quarter" idx="13"/>
          </p:nvPr>
        </p:nvSpPr>
        <p:spPr/>
        <p:txBody>
          <a:bodyPr/>
          <a:lstStyle/>
          <a:p>
            <a:endParaRPr lang="nl-NL"/>
          </a:p>
        </p:txBody>
      </p:sp>
      <p:sp>
        <p:nvSpPr>
          <p:cNvPr id="4" name="Tijdelijke aanduiding voor tekst 3">
            <a:extLst>
              <a:ext uri="{FF2B5EF4-FFF2-40B4-BE49-F238E27FC236}">
                <a16:creationId xmlns:a16="http://schemas.microsoft.com/office/drawing/2014/main" id="{7A5FA95B-83CC-48CD-BFD0-D9DFBB26924F}"/>
              </a:ext>
            </a:extLst>
          </p:cNvPr>
          <p:cNvSpPr>
            <a:spLocks noGrp="1"/>
          </p:cNvSpPr>
          <p:nvPr>
            <p:ph type="body" sz="quarter" idx="14"/>
          </p:nvPr>
        </p:nvSpPr>
        <p:spPr/>
        <p:txBody>
          <a:bodyPr/>
          <a:lstStyle/>
          <a:p>
            <a:r>
              <a:rPr lang="nl-NL" dirty="0"/>
              <a:t>Chirurgische techniek bij onsuccesvolle repositie</a:t>
            </a:r>
          </a:p>
          <a:p>
            <a:endParaRPr lang="nl-NL" dirty="0"/>
          </a:p>
        </p:txBody>
      </p:sp>
      <p:sp>
        <p:nvSpPr>
          <p:cNvPr id="5" name="Tijdelijke aanduiding voor tekst 4">
            <a:extLst>
              <a:ext uri="{FF2B5EF4-FFF2-40B4-BE49-F238E27FC236}">
                <a16:creationId xmlns:a16="http://schemas.microsoft.com/office/drawing/2014/main" id="{29327C19-5CFB-4F13-B91C-3FC0DF6DEA5E}"/>
              </a:ext>
            </a:extLst>
          </p:cNvPr>
          <p:cNvSpPr>
            <a:spLocks noGrp="1"/>
          </p:cNvSpPr>
          <p:nvPr>
            <p:ph type="body" sz="quarter" idx="15"/>
          </p:nvPr>
        </p:nvSpPr>
        <p:spPr/>
        <p:txBody>
          <a:bodyPr/>
          <a:lstStyle/>
          <a:p>
            <a:r>
              <a:rPr lang="nl-NL" dirty="0"/>
              <a:t>Indien de chirurg zich bekwaam acht, kan gekozen worden voor een laparoscopische benadering na een niet succesvolle radiologische repositie van een </a:t>
            </a:r>
            <a:r>
              <a:rPr lang="nl-NL" dirty="0" err="1"/>
              <a:t>ileocolische</a:t>
            </a:r>
            <a:r>
              <a:rPr lang="nl-NL" dirty="0"/>
              <a:t> invaginatie.</a:t>
            </a:r>
          </a:p>
          <a:p>
            <a:endParaRPr lang="nl-NL" dirty="0"/>
          </a:p>
        </p:txBody>
      </p:sp>
      <p:pic>
        <p:nvPicPr>
          <p:cNvPr id="6" name="Picture 2">
            <a:extLst>
              <a:ext uri="{FF2B5EF4-FFF2-40B4-BE49-F238E27FC236}">
                <a16:creationId xmlns:a16="http://schemas.microsoft.com/office/drawing/2014/main" id="{EF27DF0B-DBE2-4A70-A297-1D8990D5C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01044"/>
            <a:ext cx="3180608" cy="2385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8083B60A-EB87-4AE8-8A6B-8A9514E10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86200"/>
            <a:ext cx="36195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05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8A628F2-993B-40E2-BBD0-92DEB06F3648}"/>
              </a:ext>
            </a:extLst>
          </p:cNvPr>
          <p:cNvSpPr>
            <a:spLocks noGrp="1"/>
          </p:cNvSpPr>
          <p:nvPr>
            <p:ph type="sldNum" sz="quarter" idx="12"/>
          </p:nvPr>
        </p:nvSpPr>
        <p:spPr/>
        <p:txBody>
          <a:bodyPr/>
          <a:lstStyle/>
          <a:p>
            <a:fld id="{70BB6ED6-5594-AB49-A1C5-50789732E3B3}" type="slidenum">
              <a:rPr lang="nl-NL" smtClean="0"/>
              <a:t>19</a:t>
            </a:fld>
            <a:endParaRPr lang="nl-NL"/>
          </a:p>
        </p:txBody>
      </p:sp>
      <p:sp>
        <p:nvSpPr>
          <p:cNvPr id="3" name="Tijdelijke aanduiding voor tekst 2">
            <a:extLst>
              <a:ext uri="{FF2B5EF4-FFF2-40B4-BE49-F238E27FC236}">
                <a16:creationId xmlns:a16="http://schemas.microsoft.com/office/drawing/2014/main" id="{1E4F742A-7EE4-41F1-AFBA-C0AE6B9FFA33}"/>
              </a:ext>
            </a:extLst>
          </p:cNvPr>
          <p:cNvSpPr>
            <a:spLocks noGrp="1"/>
          </p:cNvSpPr>
          <p:nvPr>
            <p:ph type="body" sz="quarter" idx="13"/>
          </p:nvPr>
        </p:nvSpPr>
        <p:spPr/>
        <p:txBody>
          <a:bodyPr/>
          <a:lstStyle/>
          <a:p>
            <a:r>
              <a:rPr lang="nl-NL" dirty="0"/>
              <a:t>Indicator</a:t>
            </a:r>
          </a:p>
        </p:txBody>
      </p:sp>
      <p:sp>
        <p:nvSpPr>
          <p:cNvPr id="4" name="Tijdelijke aanduiding voor tekst 3">
            <a:extLst>
              <a:ext uri="{FF2B5EF4-FFF2-40B4-BE49-F238E27FC236}">
                <a16:creationId xmlns:a16="http://schemas.microsoft.com/office/drawing/2014/main" id="{8A9DF211-E42B-454F-8576-F94B0C210B4B}"/>
              </a:ext>
            </a:extLst>
          </p:cNvPr>
          <p:cNvSpPr>
            <a:spLocks noGrp="1"/>
          </p:cNvSpPr>
          <p:nvPr>
            <p:ph type="body" sz="quarter" idx="15"/>
          </p:nvPr>
        </p:nvSpPr>
        <p:spPr/>
        <p:txBody>
          <a:bodyPr/>
          <a:lstStyle/>
          <a:p>
            <a:endParaRPr lang="nl-NL" dirty="0"/>
          </a:p>
        </p:txBody>
      </p:sp>
      <p:pic>
        <p:nvPicPr>
          <p:cNvPr id="5" name="Picture 2">
            <a:extLst>
              <a:ext uri="{FF2B5EF4-FFF2-40B4-BE49-F238E27FC236}">
                <a16:creationId xmlns:a16="http://schemas.microsoft.com/office/drawing/2014/main" id="{71B8922E-DC54-4E14-83C7-30A47ACFA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017" y="832697"/>
            <a:ext cx="6429567" cy="591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19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A4E5F49-3188-4BA2-8200-8B0994E9C29B}"/>
              </a:ext>
            </a:extLst>
          </p:cNvPr>
          <p:cNvSpPr>
            <a:spLocks noGrp="1"/>
          </p:cNvSpPr>
          <p:nvPr>
            <p:ph type="sldNum" sz="quarter" idx="12"/>
          </p:nvPr>
        </p:nvSpPr>
        <p:spPr/>
        <p:txBody>
          <a:bodyPr/>
          <a:lstStyle/>
          <a:p>
            <a:fld id="{70BB6ED6-5594-AB49-A1C5-50789732E3B3}" type="slidenum">
              <a:rPr lang="nl-NL" smtClean="0"/>
              <a:pPr/>
              <a:t>2</a:t>
            </a:fld>
            <a:endParaRPr lang="nl-NL" dirty="0"/>
          </a:p>
        </p:txBody>
      </p:sp>
      <p:sp>
        <p:nvSpPr>
          <p:cNvPr id="3" name="Tijdelijke aanduiding voor tekst 2">
            <a:extLst>
              <a:ext uri="{FF2B5EF4-FFF2-40B4-BE49-F238E27FC236}">
                <a16:creationId xmlns:a16="http://schemas.microsoft.com/office/drawing/2014/main" id="{7465CDEA-02D3-4010-B694-73714C75B3F1}"/>
              </a:ext>
            </a:extLst>
          </p:cNvPr>
          <p:cNvSpPr>
            <a:spLocks noGrp="1"/>
          </p:cNvSpPr>
          <p:nvPr>
            <p:ph type="body" sz="quarter" idx="13"/>
          </p:nvPr>
        </p:nvSpPr>
        <p:spPr/>
        <p:txBody>
          <a:bodyPr/>
          <a:lstStyle/>
          <a:p>
            <a:pPr marL="285750" indent="-285750">
              <a:buFont typeface="Arial" panose="020B0604020202020204" pitchFamily="34" charset="0"/>
              <a:buChar char="•"/>
            </a:pPr>
            <a:r>
              <a:rPr lang="nl-NL" dirty="0"/>
              <a:t>Over de richtlijn</a:t>
            </a:r>
          </a:p>
          <a:p>
            <a:pPr marL="285750" indent="-285750">
              <a:buFont typeface="Arial" panose="020B0604020202020204" pitchFamily="34" charset="0"/>
              <a:buChar char="•"/>
            </a:pPr>
            <a:r>
              <a:rPr lang="nl-NL" dirty="0"/>
              <a:t>Achtergrond</a:t>
            </a:r>
          </a:p>
          <a:p>
            <a:pPr marL="285750" indent="-285750">
              <a:buFont typeface="Arial" panose="020B0604020202020204" pitchFamily="34" charset="0"/>
              <a:buChar char="•"/>
            </a:pPr>
            <a:r>
              <a:rPr lang="nl-NL" dirty="0"/>
              <a:t>Afbakening</a:t>
            </a:r>
          </a:p>
          <a:p>
            <a:pPr marL="285750" indent="-285750">
              <a:buFont typeface="Arial" panose="020B0604020202020204" pitchFamily="34" charset="0"/>
              <a:buChar char="•"/>
            </a:pPr>
            <a:r>
              <a:rPr lang="nl-NL" dirty="0"/>
              <a:t>Prioriteiten voor implementatie en nieuwe aanbevelingen/gewijzigde aanbevelingen</a:t>
            </a:r>
          </a:p>
          <a:p>
            <a:pPr marL="285750" indent="-285750">
              <a:buFont typeface="Arial" panose="020B0604020202020204" pitchFamily="34" charset="0"/>
              <a:buChar char="•"/>
            </a:pPr>
            <a:r>
              <a:rPr lang="nl-NL" dirty="0"/>
              <a:t>Discussie</a:t>
            </a:r>
          </a:p>
          <a:p>
            <a:pPr marL="285750" indent="-285750">
              <a:buFont typeface="Arial" panose="020B0604020202020204" pitchFamily="34" charset="0"/>
              <a:buChar char="•"/>
            </a:pPr>
            <a:r>
              <a:rPr lang="nl-NL" dirty="0"/>
              <a:t>Tools bij de richtlijn</a:t>
            </a:r>
          </a:p>
          <a:p>
            <a:endParaRPr lang="nl-NL" dirty="0"/>
          </a:p>
        </p:txBody>
      </p:sp>
    </p:spTree>
    <p:extLst>
      <p:ext uri="{BB962C8B-B14F-4D97-AF65-F5344CB8AC3E}">
        <p14:creationId xmlns:p14="http://schemas.microsoft.com/office/powerpoint/2010/main" val="2457252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t>20</a:t>
            </a:fld>
            <a:endParaRPr lang="nl-NL"/>
          </a:p>
        </p:txBody>
      </p:sp>
      <p:sp>
        <p:nvSpPr>
          <p:cNvPr id="3" name="Tijdelijke aanduiding voor tekst 2"/>
          <p:cNvSpPr>
            <a:spLocks noGrp="1"/>
          </p:cNvSpPr>
          <p:nvPr>
            <p:ph type="body" sz="quarter" idx="13"/>
          </p:nvPr>
        </p:nvSpPr>
        <p:spPr/>
        <p:txBody>
          <a:bodyPr/>
          <a:lstStyle/>
          <a:p>
            <a:endParaRPr lang="nl-NL"/>
          </a:p>
        </p:txBody>
      </p:sp>
      <p:sp>
        <p:nvSpPr>
          <p:cNvPr id="4" name="Tijdelijke aanduiding voor tekst 3"/>
          <p:cNvSpPr>
            <a:spLocks noGrp="1"/>
          </p:cNvSpPr>
          <p:nvPr>
            <p:ph type="body" sz="quarter" idx="14"/>
          </p:nvPr>
        </p:nvSpPr>
        <p:spPr/>
        <p:txBody>
          <a:bodyPr/>
          <a:lstStyle/>
          <a:p>
            <a:r>
              <a:rPr lang="nl-NL" dirty="0"/>
              <a:t>Discussie</a:t>
            </a:r>
          </a:p>
        </p:txBody>
      </p:sp>
      <p:sp>
        <p:nvSpPr>
          <p:cNvPr id="5" name="Tijdelijke aanduiding voor tekst 4"/>
          <p:cNvSpPr>
            <a:spLocks noGrp="1"/>
          </p:cNvSpPr>
          <p:nvPr>
            <p:ph type="body" sz="quarter" idx="15"/>
          </p:nvPr>
        </p:nvSpPr>
        <p:spPr/>
        <p:txBody>
          <a:bodyPr/>
          <a:lstStyle/>
          <a:p>
            <a:pPr marL="544513" indent="-369888">
              <a:spcAft>
                <a:spcPts val="1800"/>
              </a:spcAft>
              <a:buFontTx/>
              <a:buChar char="•"/>
              <a:defRPr/>
            </a:pPr>
            <a:r>
              <a:rPr lang="en-GB" dirty="0"/>
              <a:t>Hoe </a:t>
            </a:r>
            <a:r>
              <a:rPr lang="en-GB" dirty="0" err="1"/>
              <a:t>moeten</a:t>
            </a:r>
            <a:r>
              <a:rPr lang="en-GB" dirty="0"/>
              <a:t> </a:t>
            </a:r>
            <a:r>
              <a:rPr lang="en-GB" dirty="0" err="1"/>
              <a:t>onze</a:t>
            </a:r>
            <a:r>
              <a:rPr lang="en-GB" dirty="0"/>
              <a:t> </a:t>
            </a:r>
            <a:r>
              <a:rPr lang="en-GB" dirty="0" err="1"/>
              <a:t>diagnostische</a:t>
            </a:r>
            <a:r>
              <a:rPr lang="en-GB" dirty="0"/>
              <a:t> </a:t>
            </a:r>
            <a:r>
              <a:rPr lang="en-GB" dirty="0" err="1"/>
              <a:t>en</a:t>
            </a:r>
            <a:r>
              <a:rPr lang="en-GB" dirty="0"/>
              <a:t> </a:t>
            </a:r>
            <a:r>
              <a:rPr lang="en-GB" dirty="0" err="1"/>
              <a:t>behandelprotocollen</a:t>
            </a:r>
            <a:r>
              <a:rPr lang="en-GB" dirty="0"/>
              <a:t> </a:t>
            </a:r>
            <a:r>
              <a:rPr lang="en-GB" dirty="0" err="1"/>
              <a:t>en</a:t>
            </a:r>
            <a:r>
              <a:rPr lang="en-GB" dirty="0"/>
              <a:t> </a:t>
            </a:r>
            <a:r>
              <a:rPr lang="en-GB" dirty="0" err="1"/>
              <a:t>werkwijze</a:t>
            </a:r>
            <a:r>
              <a:rPr lang="en-GB" dirty="0"/>
              <a:t> voor </a:t>
            </a:r>
            <a:r>
              <a:rPr lang="en-GB" dirty="0" err="1"/>
              <a:t>kinderen</a:t>
            </a:r>
            <a:r>
              <a:rPr lang="en-GB" dirty="0"/>
              <a:t> met </a:t>
            </a:r>
            <a:r>
              <a:rPr lang="en-GB" dirty="0" err="1"/>
              <a:t>een</a:t>
            </a:r>
            <a:r>
              <a:rPr lang="en-GB" dirty="0"/>
              <a:t> invaginatie </a:t>
            </a:r>
            <a:r>
              <a:rPr lang="en-GB" dirty="0" err="1"/>
              <a:t>worden</a:t>
            </a:r>
            <a:r>
              <a:rPr lang="en-GB" dirty="0"/>
              <a:t> </a:t>
            </a:r>
            <a:r>
              <a:rPr lang="en-GB" dirty="0" err="1"/>
              <a:t>aangepast</a:t>
            </a:r>
            <a:r>
              <a:rPr lang="en-GB" dirty="0"/>
              <a:t> om </a:t>
            </a:r>
            <a:r>
              <a:rPr lang="en-GB" dirty="0" err="1"/>
              <a:t>ze</a:t>
            </a:r>
            <a:r>
              <a:rPr lang="en-GB" dirty="0"/>
              <a:t> </a:t>
            </a:r>
            <a:r>
              <a:rPr lang="en-GB" dirty="0" err="1"/>
              <a:t>te</a:t>
            </a:r>
            <a:r>
              <a:rPr lang="en-GB" dirty="0"/>
              <a:t> laten </a:t>
            </a:r>
            <a:r>
              <a:rPr lang="en-GB" dirty="0" err="1"/>
              <a:t>aansluiten</a:t>
            </a:r>
            <a:r>
              <a:rPr lang="en-GB" dirty="0"/>
              <a:t> </a:t>
            </a:r>
            <a:r>
              <a:rPr lang="en-GB" dirty="0" err="1"/>
              <a:t>bij</a:t>
            </a:r>
            <a:r>
              <a:rPr lang="en-GB" dirty="0"/>
              <a:t> </a:t>
            </a:r>
            <a:r>
              <a:rPr lang="en-GB" dirty="0" err="1"/>
              <a:t>deze</a:t>
            </a:r>
            <a:r>
              <a:rPr lang="en-GB" dirty="0"/>
              <a:t> richtlijn?</a:t>
            </a:r>
          </a:p>
          <a:p>
            <a:pPr marL="544513" indent="-369888">
              <a:spcAft>
                <a:spcPts val="1800"/>
              </a:spcAft>
              <a:buFontTx/>
              <a:buChar char="•"/>
              <a:defRPr/>
            </a:pPr>
            <a:r>
              <a:rPr lang="en-GB" dirty="0" err="1"/>
              <a:t>Welke</a:t>
            </a:r>
            <a:r>
              <a:rPr lang="en-GB" dirty="0"/>
              <a:t> </a:t>
            </a:r>
            <a:r>
              <a:rPr lang="en-GB" dirty="0" err="1"/>
              <a:t>afspraken</a:t>
            </a:r>
            <a:r>
              <a:rPr lang="en-GB" dirty="0"/>
              <a:t> </a:t>
            </a:r>
            <a:r>
              <a:rPr lang="en-GB" dirty="0" err="1"/>
              <a:t>hebben</a:t>
            </a:r>
            <a:r>
              <a:rPr lang="en-GB" dirty="0"/>
              <a:t> </a:t>
            </a:r>
            <a:r>
              <a:rPr lang="en-GB" dirty="0" err="1"/>
              <a:t>wij</a:t>
            </a:r>
            <a:r>
              <a:rPr lang="en-GB" dirty="0"/>
              <a:t> </a:t>
            </a:r>
            <a:r>
              <a:rPr lang="en-GB" dirty="0" err="1"/>
              <a:t>gemaakt</a:t>
            </a:r>
            <a:r>
              <a:rPr lang="en-GB" dirty="0"/>
              <a:t> over de </a:t>
            </a:r>
            <a:r>
              <a:rPr lang="en-GB" dirty="0" err="1"/>
              <a:t>aan</a:t>
            </a:r>
            <a:r>
              <a:rPr lang="en-GB" dirty="0"/>
              <a:t>- of </a:t>
            </a:r>
            <a:r>
              <a:rPr lang="en-GB" dirty="0" err="1"/>
              <a:t>afwezigheid</a:t>
            </a:r>
            <a:r>
              <a:rPr lang="en-GB" dirty="0"/>
              <a:t> van de (kinder)</a:t>
            </a:r>
            <a:r>
              <a:rPr lang="en-GB" dirty="0" err="1"/>
              <a:t>chirurg</a:t>
            </a:r>
            <a:r>
              <a:rPr lang="en-GB" dirty="0"/>
              <a:t> </a:t>
            </a:r>
            <a:r>
              <a:rPr lang="en-GB" dirty="0" err="1"/>
              <a:t>bij</a:t>
            </a:r>
            <a:r>
              <a:rPr lang="en-GB" dirty="0"/>
              <a:t> de </a:t>
            </a:r>
            <a:r>
              <a:rPr lang="en-GB" dirty="0" err="1"/>
              <a:t>radiologische</a:t>
            </a:r>
            <a:r>
              <a:rPr lang="en-GB" dirty="0"/>
              <a:t> </a:t>
            </a:r>
            <a:r>
              <a:rPr lang="en-GB" dirty="0" err="1"/>
              <a:t>repositie</a:t>
            </a:r>
            <a:r>
              <a:rPr lang="en-GB" dirty="0"/>
              <a:t>?</a:t>
            </a:r>
          </a:p>
          <a:p>
            <a:pPr marL="544513" indent="-369888">
              <a:spcAft>
                <a:spcPts val="1800"/>
              </a:spcAft>
              <a:buFontTx/>
              <a:buChar char="•"/>
              <a:defRPr/>
            </a:pPr>
            <a:r>
              <a:rPr lang="en-GB" dirty="0" err="1"/>
              <a:t>Wie</a:t>
            </a:r>
            <a:r>
              <a:rPr lang="en-GB" dirty="0"/>
              <a:t> </a:t>
            </a:r>
            <a:r>
              <a:rPr lang="en-GB" dirty="0" err="1"/>
              <a:t>binnen</a:t>
            </a:r>
            <a:r>
              <a:rPr lang="en-GB" dirty="0"/>
              <a:t> </a:t>
            </a:r>
            <a:r>
              <a:rPr lang="en-GB" dirty="0" err="1"/>
              <a:t>ons</a:t>
            </a:r>
            <a:r>
              <a:rPr lang="en-GB" dirty="0"/>
              <a:t> team </a:t>
            </a:r>
            <a:r>
              <a:rPr lang="en-GB" dirty="0" err="1"/>
              <a:t>heeft</a:t>
            </a:r>
            <a:r>
              <a:rPr lang="en-GB" dirty="0"/>
              <a:t> briefing of training/</a:t>
            </a:r>
            <a:r>
              <a:rPr lang="en-GB" dirty="0" err="1"/>
              <a:t>scholing</a:t>
            </a:r>
            <a:r>
              <a:rPr lang="en-GB" dirty="0"/>
              <a:t> </a:t>
            </a:r>
            <a:r>
              <a:rPr lang="en-GB" dirty="0" err="1"/>
              <a:t>nodig</a:t>
            </a:r>
            <a:r>
              <a:rPr lang="en-GB" dirty="0"/>
              <a:t> om </a:t>
            </a:r>
            <a:r>
              <a:rPr lang="en-GB" dirty="0" err="1"/>
              <a:t>te</a:t>
            </a:r>
            <a:r>
              <a:rPr lang="en-GB" dirty="0"/>
              <a:t> </a:t>
            </a:r>
            <a:r>
              <a:rPr lang="en-GB" dirty="0" err="1"/>
              <a:t>zorgen</a:t>
            </a:r>
            <a:r>
              <a:rPr lang="en-GB" dirty="0"/>
              <a:t> voor </a:t>
            </a:r>
            <a:r>
              <a:rPr lang="en-GB" dirty="0" err="1"/>
              <a:t>consistente</a:t>
            </a:r>
            <a:r>
              <a:rPr lang="en-GB" dirty="0"/>
              <a:t> </a:t>
            </a:r>
            <a:r>
              <a:rPr lang="en-GB" dirty="0" err="1"/>
              <a:t>implementatie</a:t>
            </a:r>
            <a:r>
              <a:rPr lang="en-GB" dirty="0"/>
              <a:t>?</a:t>
            </a:r>
          </a:p>
          <a:p>
            <a:endParaRPr lang="nl-NL" dirty="0"/>
          </a:p>
        </p:txBody>
      </p:sp>
    </p:spTree>
    <p:extLst>
      <p:ext uri="{BB962C8B-B14F-4D97-AF65-F5344CB8AC3E}">
        <p14:creationId xmlns:p14="http://schemas.microsoft.com/office/powerpoint/2010/main" val="412990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21</a:t>
            </a:fld>
            <a:endParaRPr lang="nl-NL" dirty="0"/>
          </a:p>
        </p:txBody>
      </p:sp>
      <p:sp>
        <p:nvSpPr>
          <p:cNvPr id="3" name="Tekstvak 2">
            <a:extLst>
              <a:ext uri="{FF2B5EF4-FFF2-40B4-BE49-F238E27FC236}">
                <a16:creationId xmlns:a16="http://schemas.microsoft.com/office/drawing/2014/main" id="{278918BD-7387-4028-ABD3-E594A5FBDF4C}"/>
              </a:ext>
            </a:extLst>
          </p:cNvPr>
          <p:cNvSpPr txBox="1"/>
          <p:nvPr/>
        </p:nvSpPr>
        <p:spPr>
          <a:xfrm>
            <a:off x="228599" y="1761563"/>
            <a:ext cx="8310283" cy="4278094"/>
          </a:xfrm>
          <a:prstGeom prst="rect">
            <a:avLst/>
          </a:prstGeom>
          <a:noFill/>
        </p:spPr>
        <p:txBody>
          <a:bodyPr wrap="square" rtlCol="0">
            <a:spAutoFit/>
          </a:bodyPr>
          <a:lstStyle/>
          <a:p>
            <a:r>
              <a:rPr lang="nl-NL" sz="2400" dirty="0">
                <a:hlinkClick r:id="rId2"/>
              </a:rPr>
              <a:t>https://richtlijnendatabase.nl/richtlijn/invaginatie</a:t>
            </a:r>
            <a:r>
              <a:rPr lang="nl-NL" sz="2400" dirty="0"/>
              <a:t> </a:t>
            </a:r>
          </a:p>
          <a:p>
            <a:endParaRPr lang="nl-NL" sz="2400" dirty="0"/>
          </a:p>
          <a:p>
            <a:r>
              <a:rPr lang="nl-NL" sz="2400" dirty="0"/>
              <a:t>Maak een account aan voor de richtlijnendatabase: </a:t>
            </a:r>
          </a:p>
          <a:p>
            <a:pPr marL="285750" indent="-285750">
              <a:buFont typeface="Arial" panose="020B0604020202020204" pitchFamily="34" charset="0"/>
              <a:buChar char="•"/>
            </a:pPr>
            <a:r>
              <a:rPr lang="nl-NL" sz="2000" dirty="0"/>
              <a:t>Uw favoriete richtlijnen en modules opslaan (klik hiervoor op het sterretje bij de richtlijn of module)</a:t>
            </a:r>
          </a:p>
          <a:p>
            <a:pPr marL="285750" indent="-285750">
              <a:buFont typeface="Arial" panose="020B0604020202020204" pitchFamily="34" charset="0"/>
              <a:buChar char="•"/>
            </a:pPr>
            <a:r>
              <a:rPr lang="nl-NL" sz="2000" dirty="0"/>
              <a:t>Automatisch zoeken vanuit uw discipline</a:t>
            </a:r>
          </a:p>
          <a:p>
            <a:pPr marL="285750" indent="-285750">
              <a:buFont typeface="Arial" panose="020B0604020202020204" pitchFamily="34" charset="0"/>
              <a:buChar char="•"/>
            </a:pPr>
            <a:r>
              <a:rPr lang="nl-NL" sz="2000" dirty="0"/>
              <a:t>Aangeven op welke specifieke onderwerpen u op de hoogte gehouden wilt worden wanneer er updates van modules zijn (klik hiervoor op het sterretje bij de richtlijn of module)</a:t>
            </a:r>
          </a:p>
          <a:p>
            <a:pPr marL="285750" indent="-285750">
              <a:buFont typeface="Arial" panose="020B0604020202020204" pitchFamily="34" charset="0"/>
              <a:buChar char="•"/>
            </a:pPr>
            <a:r>
              <a:rPr lang="nl-NL" sz="2000" dirty="0"/>
              <a:t>Commentaar bij de modules geven en lezen. Dit commentaar is alleen zichtbaar voor medisch specialisten met een account en wordt doorgegeven aan de verantwoordelijke wetenschappelijke verenigingen zodat er, indien nodig, snel gepaste actie kan worden ondernomen.</a:t>
            </a:r>
          </a:p>
        </p:txBody>
      </p:sp>
    </p:spTree>
    <p:extLst>
      <p:ext uri="{BB962C8B-B14F-4D97-AF65-F5344CB8AC3E}">
        <p14:creationId xmlns:p14="http://schemas.microsoft.com/office/powerpoint/2010/main" val="385491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t>3</a:t>
            </a:fld>
            <a:endParaRPr lang="nl-NL"/>
          </a:p>
        </p:txBody>
      </p:sp>
      <p:sp>
        <p:nvSpPr>
          <p:cNvPr id="3" name="Tijdelijke aanduiding voor tekst 2"/>
          <p:cNvSpPr>
            <a:spLocks noGrp="1"/>
          </p:cNvSpPr>
          <p:nvPr>
            <p:ph type="body" sz="quarter" idx="13"/>
          </p:nvPr>
        </p:nvSpPr>
        <p:spPr/>
        <p:txBody>
          <a:bodyPr/>
          <a:lstStyle/>
          <a:p>
            <a:r>
              <a:rPr lang="nl-NL" dirty="0"/>
              <a:t>Richtlijn Invaginaties op kinderleeftijd</a:t>
            </a:r>
          </a:p>
        </p:txBody>
      </p:sp>
      <p:sp>
        <p:nvSpPr>
          <p:cNvPr id="4" name="Tijdelijke aanduiding voor tekst 3"/>
          <p:cNvSpPr>
            <a:spLocks noGrp="1"/>
          </p:cNvSpPr>
          <p:nvPr>
            <p:ph type="body" sz="quarter" idx="14"/>
          </p:nvPr>
        </p:nvSpPr>
        <p:spPr/>
        <p:txBody>
          <a:bodyPr/>
          <a:lstStyle/>
          <a:p>
            <a:r>
              <a:rPr lang="nl-NL" dirty="0"/>
              <a:t>Over de richtlijn</a:t>
            </a:r>
          </a:p>
        </p:txBody>
      </p:sp>
      <p:sp>
        <p:nvSpPr>
          <p:cNvPr id="5" name="Tijdelijke aanduiding voor tekst 4"/>
          <p:cNvSpPr>
            <a:spLocks noGrp="1"/>
          </p:cNvSpPr>
          <p:nvPr>
            <p:ph type="body" sz="quarter" idx="15"/>
          </p:nvPr>
        </p:nvSpPr>
        <p:spPr/>
        <p:txBody>
          <a:bodyPr/>
          <a:lstStyle/>
          <a:p>
            <a:r>
              <a:rPr lang="nl-NL" b="1" dirty="0"/>
              <a:t>INITIATIEF</a:t>
            </a:r>
            <a:endParaRPr lang="nl-NL" dirty="0"/>
          </a:p>
          <a:p>
            <a:r>
              <a:rPr lang="nl-NL" dirty="0"/>
              <a:t>Nederlandse Vereniging voor Radiologie</a:t>
            </a:r>
          </a:p>
          <a:p>
            <a:r>
              <a:rPr lang="nl-NL" dirty="0"/>
              <a:t> </a:t>
            </a:r>
          </a:p>
          <a:p>
            <a:r>
              <a:rPr lang="nl-NL" b="1" dirty="0"/>
              <a:t>IN SAMENWERKING MET </a:t>
            </a:r>
            <a:endParaRPr lang="nl-NL" dirty="0"/>
          </a:p>
          <a:p>
            <a:r>
              <a:rPr lang="nl-NL" dirty="0"/>
              <a:t>Nederlandse Vereniging voor Heelkunde</a:t>
            </a:r>
          </a:p>
          <a:p>
            <a:r>
              <a:rPr lang="nl-NL" dirty="0"/>
              <a:t>Nederlandse Vereniging voor Kindergeneeskunde</a:t>
            </a:r>
          </a:p>
          <a:p>
            <a:r>
              <a:rPr lang="nl-NL" dirty="0"/>
              <a:t>Nederlandse Vereniging van Spoedeisende Hulp Artsen</a:t>
            </a:r>
          </a:p>
          <a:p>
            <a:r>
              <a:rPr lang="nl-NL" dirty="0"/>
              <a:t> </a:t>
            </a:r>
          </a:p>
          <a:p>
            <a:r>
              <a:rPr lang="nl-NL" b="1" dirty="0"/>
              <a:t>MET ONDERSTEUNING VAN </a:t>
            </a:r>
            <a:endParaRPr lang="nl-NL" dirty="0"/>
          </a:p>
          <a:p>
            <a:r>
              <a:rPr lang="nl-NL" dirty="0"/>
              <a:t>Kennisinstituut van Medisch Specialisten</a:t>
            </a:r>
          </a:p>
          <a:p>
            <a:endParaRPr lang="nl-NL" dirty="0"/>
          </a:p>
        </p:txBody>
      </p:sp>
    </p:spTree>
    <p:extLst>
      <p:ext uri="{BB962C8B-B14F-4D97-AF65-F5344CB8AC3E}">
        <p14:creationId xmlns:p14="http://schemas.microsoft.com/office/powerpoint/2010/main" val="317369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t>4</a:t>
            </a:fld>
            <a:endParaRPr lang="nl-NL"/>
          </a:p>
        </p:txBody>
      </p:sp>
      <p:sp>
        <p:nvSpPr>
          <p:cNvPr id="3" name="Tijdelijke aanduiding voor tekst 2"/>
          <p:cNvSpPr>
            <a:spLocks noGrp="1"/>
          </p:cNvSpPr>
          <p:nvPr>
            <p:ph type="body" sz="quarter" idx="13"/>
          </p:nvPr>
        </p:nvSpPr>
        <p:spPr/>
        <p:txBody>
          <a:bodyPr/>
          <a:lstStyle/>
          <a:p>
            <a:endParaRPr lang="nl-NL" dirty="0"/>
          </a:p>
        </p:txBody>
      </p:sp>
      <p:sp>
        <p:nvSpPr>
          <p:cNvPr id="4" name="Tijdelijke aanduiding voor tekst 3"/>
          <p:cNvSpPr>
            <a:spLocks noGrp="1"/>
          </p:cNvSpPr>
          <p:nvPr>
            <p:ph type="body" sz="quarter" idx="14"/>
          </p:nvPr>
        </p:nvSpPr>
        <p:spPr/>
        <p:txBody>
          <a:bodyPr/>
          <a:lstStyle/>
          <a:p>
            <a:r>
              <a:rPr lang="nl-NL" dirty="0"/>
              <a:t>Achtergrond</a:t>
            </a:r>
          </a:p>
        </p:txBody>
      </p:sp>
      <p:sp>
        <p:nvSpPr>
          <p:cNvPr id="5" name="Tijdelijke aanduiding voor tekst 4"/>
          <p:cNvSpPr>
            <a:spLocks noGrp="1"/>
          </p:cNvSpPr>
          <p:nvPr>
            <p:ph type="body" sz="quarter" idx="15"/>
          </p:nvPr>
        </p:nvSpPr>
        <p:spPr>
          <a:xfrm>
            <a:off x="360001" y="1800000"/>
            <a:ext cx="8353788" cy="4585686"/>
          </a:xfrm>
        </p:spPr>
        <p:txBody>
          <a:bodyPr/>
          <a:lstStyle/>
          <a:p>
            <a:pPr marL="342900" lvl="0" indent="-342900">
              <a:buFont typeface="Arial" panose="020B0604020202020204" pitchFamily="34" charset="0"/>
              <a:buChar char="•"/>
            </a:pPr>
            <a:r>
              <a:rPr lang="nl-NL" dirty="0">
                <a:solidFill>
                  <a:prstClr val="black"/>
                </a:solidFill>
              </a:rPr>
              <a:t>Bij een invaginatie schuift een deel van de darm in het </a:t>
            </a:r>
            <a:br>
              <a:rPr lang="nl-NL" dirty="0">
                <a:solidFill>
                  <a:prstClr val="black"/>
                </a:solidFill>
              </a:rPr>
            </a:br>
            <a:r>
              <a:rPr lang="nl-NL" dirty="0">
                <a:solidFill>
                  <a:prstClr val="black"/>
                </a:solidFill>
              </a:rPr>
              <a:t>daaropvolgende deel van de darm, waardoor er een </a:t>
            </a:r>
            <a:br>
              <a:rPr lang="nl-NL" dirty="0">
                <a:solidFill>
                  <a:prstClr val="black"/>
                </a:solidFill>
              </a:rPr>
            </a:br>
            <a:r>
              <a:rPr lang="nl-NL" dirty="0">
                <a:solidFill>
                  <a:prstClr val="black"/>
                </a:solidFill>
              </a:rPr>
              <a:t>darmafsluiting ontstaat.</a:t>
            </a:r>
          </a:p>
          <a:p>
            <a:pPr marL="342900" lvl="0" indent="-342900">
              <a:buFont typeface="Arial" panose="020B0604020202020204" pitchFamily="34" charset="0"/>
              <a:buChar char="•"/>
            </a:pPr>
            <a:r>
              <a:rPr lang="nl-NL" dirty="0">
                <a:solidFill>
                  <a:prstClr val="black"/>
                </a:solidFill>
              </a:rPr>
              <a:t>Invaginaties kunnen indien onbehandeld leiden tot het overlijden van de patiënt. </a:t>
            </a:r>
          </a:p>
          <a:p>
            <a:pPr marL="342900" lvl="0" indent="-342900">
              <a:buFont typeface="Arial" panose="020B0604020202020204" pitchFamily="34" charset="0"/>
              <a:buChar char="•"/>
            </a:pPr>
            <a:r>
              <a:rPr lang="nl-NL" dirty="0">
                <a:solidFill>
                  <a:prstClr val="black"/>
                </a:solidFill>
              </a:rPr>
              <a:t>De hoogste incidentie bij kinderen tussen de drie maanden tot en met drie jaar, met daling in de opvolgende leeftijdsgroepen</a:t>
            </a:r>
          </a:p>
          <a:p>
            <a:pPr marL="342900" lvl="0" indent="-342900">
              <a:buFont typeface="Arial" panose="020B0604020202020204" pitchFamily="34" charset="0"/>
              <a:buChar char="•"/>
            </a:pPr>
            <a:r>
              <a:rPr lang="nl-NL" dirty="0">
                <a:solidFill>
                  <a:prstClr val="black"/>
                </a:solidFill>
              </a:rPr>
              <a:t>Is vaak idiopathisch tot leeftijd van 4 jaar. </a:t>
            </a:r>
          </a:p>
          <a:p>
            <a:pPr marL="342900" lvl="0" indent="-342900">
              <a:buFont typeface="Arial" panose="020B0604020202020204" pitchFamily="34" charset="0"/>
              <a:buChar char="•"/>
            </a:pPr>
            <a:r>
              <a:rPr lang="nl-NL" dirty="0">
                <a:solidFill>
                  <a:prstClr val="black"/>
                </a:solidFill>
              </a:rPr>
              <a:t>Incidentie van 7,1 casus per 10.000 kinderen onder de leeftijd</a:t>
            </a:r>
            <a:br>
              <a:rPr lang="nl-NL" dirty="0">
                <a:solidFill>
                  <a:prstClr val="black"/>
                </a:solidFill>
              </a:rPr>
            </a:br>
            <a:r>
              <a:rPr lang="nl-NL" dirty="0">
                <a:solidFill>
                  <a:prstClr val="black"/>
                </a:solidFill>
              </a:rPr>
              <a:t> van vijf jaar (Fischer, 2004). Voor Nederland zou dit uitkomen </a:t>
            </a:r>
            <a:br>
              <a:rPr lang="nl-NL" dirty="0">
                <a:solidFill>
                  <a:prstClr val="black"/>
                </a:solidFill>
              </a:rPr>
            </a:br>
            <a:r>
              <a:rPr lang="nl-NL" dirty="0">
                <a:solidFill>
                  <a:prstClr val="black"/>
                </a:solidFill>
              </a:rPr>
              <a:t>op 648 gevallen op jaarbasis</a:t>
            </a:r>
          </a:p>
          <a:p>
            <a:pPr lvl="0" algn="ctr"/>
            <a:r>
              <a:rPr lang="nl-NL" dirty="0">
                <a:solidFill>
                  <a:prstClr val="black"/>
                </a:solidFill>
              </a:rPr>
              <a:t>Ontbreken van een richtlijn zorgt voor onduidelijkheid</a:t>
            </a:r>
            <a:br>
              <a:rPr lang="nl-NL" dirty="0">
                <a:solidFill>
                  <a:prstClr val="black"/>
                </a:solidFill>
              </a:rPr>
            </a:br>
            <a:r>
              <a:rPr lang="nl-NL" dirty="0">
                <a:solidFill>
                  <a:prstClr val="black"/>
                </a:solidFill>
              </a:rPr>
              <a:t> over wijze van diagnostiek en behandeling.</a:t>
            </a:r>
          </a:p>
          <a:p>
            <a:endParaRPr lang="nl-NL" dirty="0"/>
          </a:p>
        </p:txBody>
      </p:sp>
      <p:pic>
        <p:nvPicPr>
          <p:cNvPr id="6" name="Picture 5">
            <a:extLst>
              <a:ext uri="{FF2B5EF4-FFF2-40B4-BE49-F238E27FC236}">
                <a16:creationId xmlns:a16="http://schemas.microsoft.com/office/drawing/2014/main" id="{64BA09C8-D062-40D3-889A-23DDA12CF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603" y="4205350"/>
            <a:ext cx="1719969" cy="2371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a:extLst>
              <a:ext uri="{FF2B5EF4-FFF2-40B4-BE49-F238E27FC236}">
                <a16:creationId xmlns:a16="http://schemas.microsoft.com/office/drawing/2014/main" id="{08DD22C8-7BD6-45AC-94AB-CB8C52084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515" y="944389"/>
            <a:ext cx="2187553" cy="171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626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t>5</a:t>
            </a:fld>
            <a:endParaRPr lang="nl-NL"/>
          </a:p>
        </p:txBody>
      </p:sp>
      <p:sp>
        <p:nvSpPr>
          <p:cNvPr id="3" name="Tijdelijke aanduiding voor tekst 2"/>
          <p:cNvSpPr>
            <a:spLocks noGrp="1"/>
          </p:cNvSpPr>
          <p:nvPr>
            <p:ph type="body" sz="quarter" idx="13"/>
          </p:nvPr>
        </p:nvSpPr>
        <p:spPr/>
        <p:txBody>
          <a:bodyPr/>
          <a:lstStyle/>
          <a:p>
            <a:endParaRPr lang="nl-NL"/>
          </a:p>
        </p:txBody>
      </p:sp>
      <p:sp>
        <p:nvSpPr>
          <p:cNvPr id="4" name="Tijdelijke aanduiding voor tekst 3"/>
          <p:cNvSpPr>
            <a:spLocks noGrp="1"/>
          </p:cNvSpPr>
          <p:nvPr>
            <p:ph type="body" sz="quarter" idx="14"/>
          </p:nvPr>
        </p:nvSpPr>
        <p:spPr/>
        <p:txBody>
          <a:bodyPr/>
          <a:lstStyle/>
          <a:p>
            <a:r>
              <a:rPr lang="nl-NL" dirty="0"/>
              <a:t>Achtergrond (2)</a:t>
            </a:r>
          </a:p>
        </p:txBody>
      </p:sp>
      <p:sp>
        <p:nvSpPr>
          <p:cNvPr id="5" name="Tijdelijke aanduiding voor tekst 4"/>
          <p:cNvSpPr>
            <a:spLocks noGrp="1"/>
          </p:cNvSpPr>
          <p:nvPr>
            <p:ph type="body" sz="quarter" idx="15"/>
          </p:nvPr>
        </p:nvSpPr>
        <p:spPr>
          <a:xfrm>
            <a:off x="360001" y="1800000"/>
            <a:ext cx="5328280" cy="4585686"/>
          </a:xfrm>
        </p:spPr>
        <p:txBody>
          <a:bodyPr/>
          <a:lstStyle/>
          <a:p>
            <a:r>
              <a:rPr lang="nl-NL" b="1" dirty="0"/>
              <a:t>Definities</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Daar waar in de richtlijn gesproken wordt over een invaginatie betreft het een </a:t>
            </a:r>
            <a:r>
              <a:rPr lang="nl-NL" dirty="0" err="1"/>
              <a:t>ileocolische</a:t>
            </a:r>
            <a:r>
              <a:rPr lang="nl-NL" dirty="0"/>
              <a:t> (waaronder verstaan wordt een </a:t>
            </a:r>
            <a:r>
              <a:rPr lang="nl-NL" dirty="0" err="1"/>
              <a:t>ileocolische</a:t>
            </a:r>
            <a:r>
              <a:rPr lang="nl-NL" dirty="0"/>
              <a:t> dan wel een </a:t>
            </a:r>
            <a:r>
              <a:rPr lang="nl-NL" dirty="0" err="1"/>
              <a:t>ileoileocolische</a:t>
            </a:r>
            <a:r>
              <a:rPr lang="nl-NL" dirty="0"/>
              <a:t>) invaginatie</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Geslaagde repositie: Een repositie dient als geslaagd te worden beschouwd als er tijdens de radiologische procedure overloop van contrast naar het terminale ileum wordt waargenomen. </a:t>
            </a:r>
          </a:p>
          <a:p>
            <a:endParaRPr lang="nl-NL" dirty="0"/>
          </a:p>
          <a:p>
            <a:endParaRPr lang="nl-NL" dirty="0"/>
          </a:p>
          <a:p>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427" y="2196935"/>
            <a:ext cx="2872339" cy="345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827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t>6</a:t>
            </a:fld>
            <a:endParaRPr lang="nl-NL"/>
          </a:p>
        </p:txBody>
      </p:sp>
      <p:sp>
        <p:nvSpPr>
          <p:cNvPr id="3" name="Tijdelijke aanduiding voor tekst 2"/>
          <p:cNvSpPr>
            <a:spLocks noGrp="1"/>
          </p:cNvSpPr>
          <p:nvPr>
            <p:ph type="body" sz="quarter" idx="13"/>
          </p:nvPr>
        </p:nvSpPr>
        <p:spPr/>
        <p:txBody>
          <a:bodyPr/>
          <a:lstStyle/>
          <a:p>
            <a:endParaRPr lang="nl-NL"/>
          </a:p>
        </p:txBody>
      </p:sp>
      <p:sp>
        <p:nvSpPr>
          <p:cNvPr id="4" name="Tijdelijke aanduiding voor tekst 3"/>
          <p:cNvSpPr>
            <a:spLocks noGrp="1"/>
          </p:cNvSpPr>
          <p:nvPr>
            <p:ph type="body" sz="quarter" idx="14"/>
          </p:nvPr>
        </p:nvSpPr>
        <p:spPr/>
        <p:txBody>
          <a:bodyPr/>
          <a:lstStyle/>
          <a:p>
            <a:r>
              <a:rPr lang="nl-NL" dirty="0"/>
              <a:t>Afbakening</a:t>
            </a:r>
          </a:p>
        </p:txBody>
      </p:sp>
      <p:sp>
        <p:nvSpPr>
          <p:cNvPr id="5" name="Tijdelijke aanduiding voor tekst 4"/>
          <p:cNvSpPr>
            <a:spLocks noGrp="1"/>
          </p:cNvSpPr>
          <p:nvPr>
            <p:ph type="body" sz="quarter" idx="15"/>
          </p:nvPr>
        </p:nvSpPr>
        <p:spPr/>
        <p:txBody>
          <a:bodyPr/>
          <a:lstStyle/>
          <a:p>
            <a:r>
              <a:rPr lang="nl-NL" b="1" dirty="0"/>
              <a:t>Over wie gaat deze richtlijn? </a:t>
            </a:r>
          </a:p>
          <a:p>
            <a:r>
              <a:rPr lang="nl-NL" dirty="0"/>
              <a:t>Kinderen met </a:t>
            </a:r>
            <a:r>
              <a:rPr lang="nl-NL" dirty="0" err="1"/>
              <a:t>ileocolische</a:t>
            </a:r>
            <a:r>
              <a:rPr lang="nl-NL" dirty="0"/>
              <a:t> dan wel </a:t>
            </a:r>
            <a:r>
              <a:rPr lang="nl-NL" dirty="0" err="1"/>
              <a:t>ileoileocolisch</a:t>
            </a:r>
            <a:r>
              <a:rPr lang="nl-NL" dirty="0"/>
              <a:t> invaginatie </a:t>
            </a:r>
          </a:p>
          <a:p>
            <a:r>
              <a:rPr lang="nl-NL" b="1" dirty="0"/>
              <a:t>Voor wie is deze richtlijn bedoeld?</a:t>
            </a:r>
          </a:p>
          <a:p>
            <a:r>
              <a:rPr lang="nl-NL" dirty="0"/>
              <a:t>Alle leden van de beroepsgroepen die betrokken zijn bij de zorg voor kinderen met een invaginatie. </a:t>
            </a:r>
          </a:p>
          <a:p>
            <a:r>
              <a:rPr lang="nl-NL" b="1" dirty="0"/>
              <a:t>Welke andere gerelateerde richtlijnen en documenten zijn er?</a:t>
            </a:r>
          </a:p>
          <a:p>
            <a:pPr marL="342900" indent="-342900">
              <a:buFont typeface="Arial" panose="020B0604020202020204" pitchFamily="34" charset="0"/>
              <a:buChar char="•"/>
            </a:pPr>
            <a:r>
              <a:rPr lang="nl-NL" dirty="0"/>
              <a:t>NVA richtlijn: het perioperatieve proces</a:t>
            </a:r>
          </a:p>
          <a:p>
            <a:pPr marL="342900" indent="-342900">
              <a:buFont typeface="Arial" panose="020B0604020202020204" pitchFamily="34" charset="0"/>
              <a:buChar char="•"/>
            </a:pPr>
            <a:r>
              <a:rPr lang="nl-NL" dirty="0"/>
              <a:t>NVA/NVK richtlijn: PSA bij kinderen op locaties buiten de OK</a:t>
            </a:r>
          </a:p>
          <a:p>
            <a:pPr marL="342900" indent="-342900">
              <a:buFont typeface="Arial" panose="020B0604020202020204" pitchFamily="34" charset="0"/>
              <a:buChar char="•"/>
            </a:pPr>
            <a:r>
              <a:rPr lang="nl-NL" dirty="0"/>
              <a:t>NVA verenigingsstandpunt: electieve ingrepen in kleine locaties</a:t>
            </a:r>
          </a:p>
          <a:p>
            <a:pPr marL="342900" indent="-342900">
              <a:buFont typeface="Arial" panose="020B0604020202020204" pitchFamily="34" charset="0"/>
              <a:buChar char="•"/>
            </a:pPr>
            <a:r>
              <a:rPr lang="nl-NL" dirty="0"/>
              <a:t>NVK richtlijn: pijnmeting en behandeling bij kinderen</a:t>
            </a:r>
          </a:p>
          <a:p>
            <a:pPr marL="342900" indent="-342900">
              <a:buFont typeface="Arial" panose="020B0604020202020204" pitchFamily="34" charset="0"/>
              <a:buChar char="•"/>
            </a:pPr>
            <a:r>
              <a:rPr lang="nl-NL" dirty="0"/>
              <a:t>NHG-standaard: buikpijn bij kinderen</a:t>
            </a:r>
          </a:p>
          <a:p>
            <a:pPr marL="342900" indent="-342900">
              <a:buFont typeface="Arial" panose="020B0604020202020204" pitchFamily="34" charset="0"/>
              <a:buChar char="•"/>
            </a:pPr>
            <a:r>
              <a:rPr lang="nl-NL" dirty="0"/>
              <a:t>NVVH normenrapport</a:t>
            </a:r>
          </a:p>
          <a:p>
            <a:endParaRPr lang="nl-NL" dirty="0"/>
          </a:p>
        </p:txBody>
      </p:sp>
    </p:spTree>
    <p:extLst>
      <p:ext uri="{BB962C8B-B14F-4D97-AF65-F5344CB8AC3E}">
        <p14:creationId xmlns:p14="http://schemas.microsoft.com/office/powerpoint/2010/main" val="6277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BF4B8BA-92E7-409B-9F72-D85BDB2FDAC3}"/>
              </a:ext>
            </a:extLst>
          </p:cNvPr>
          <p:cNvSpPr>
            <a:spLocks noGrp="1"/>
          </p:cNvSpPr>
          <p:nvPr>
            <p:ph type="sldNum" sz="quarter" idx="12"/>
          </p:nvPr>
        </p:nvSpPr>
        <p:spPr/>
        <p:txBody>
          <a:bodyPr/>
          <a:lstStyle/>
          <a:p>
            <a:fld id="{70BB6ED6-5594-AB49-A1C5-50789732E3B3}" type="slidenum">
              <a:rPr lang="nl-NL" smtClean="0"/>
              <a:t>7</a:t>
            </a:fld>
            <a:endParaRPr lang="nl-NL"/>
          </a:p>
        </p:txBody>
      </p:sp>
      <p:sp>
        <p:nvSpPr>
          <p:cNvPr id="3" name="Tijdelijke aanduiding voor tekst 2">
            <a:extLst>
              <a:ext uri="{FF2B5EF4-FFF2-40B4-BE49-F238E27FC236}">
                <a16:creationId xmlns:a16="http://schemas.microsoft.com/office/drawing/2014/main" id="{389C4D40-BFCE-4877-958F-1BC84C14E4FB}"/>
              </a:ext>
            </a:extLst>
          </p:cNvPr>
          <p:cNvSpPr>
            <a:spLocks noGrp="1"/>
          </p:cNvSpPr>
          <p:nvPr>
            <p:ph type="body" sz="quarter" idx="13"/>
          </p:nvPr>
        </p:nvSpPr>
        <p:spPr/>
        <p:txBody>
          <a:bodyPr/>
          <a:lstStyle/>
          <a:p>
            <a:endParaRPr lang="nl-NL"/>
          </a:p>
        </p:txBody>
      </p:sp>
      <p:sp>
        <p:nvSpPr>
          <p:cNvPr id="4" name="Tijdelijke aanduiding voor tekst 3">
            <a:extLst>
              <a:ext uri="{FF2B5EF4-FFF2-40B4-BE49-F238E27FC236}">
                <a16:creationId xmlns:a16="http://schemas.microsoft.com/office/drawing/2014/main" id="{B29E1B1B-C29D-4455-A3B7-B6380A344C11}"/>
              </a:ext>
            </a:extLst>
          </p:cNvPr>
          <p:cNvSpPr>
            <a:spLocks noGrp="1"/>
          </p:cNvSpPr>
          <p:nvPr>
            <p:ph type="body" sz="quarter" idx="14"/>
          </p:nvPr>
        </p:nvSpPr>
        <p:spPr/>
        <p:txBody>
          <a:bodyPr/>
          <a:lstStyle/>
          <a:p>
            <a:r>
              <a:rPr lang="nl-NL" dirty="0"/>
              <a:t>Prioriteiten voor implementatie</a:t>
            </a:r>
          </a:p>
          <a:p>
            <a:endParaRPr lang="nl-NL" dirty="0"/>
          </a:p>
        </p:txBody>
      </p:sp>
      <p:sp>
        <p:nvSpPr>
          <p:cNvPr id="5" name="Tijdelijke aanduiding voor tekst 4">
            <a:extLst>
              <a:ext uri="{FF2B5EF4-FFF2-40B4-BE49-F238E27FC236}">
                <a16:creationId xmlns:a16="http://schemas.microsoft.com/office/drawing/2014/main" id="{F5C15460-9A3D-468B-AA05-CC050811BAEB}"/>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266363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t>8</a:t>
            </a:fld>
            <a:endParaRPr lang="nl-NL"/>
          </a:p>
        </p:txBody>
      </p:sp>
      <p:sp>
        <p:nvSpPr>
          <p:cNvPr id="3" name="Tijdelijke aanduiding voor tekst 2"/>
          <p:cNvSpPr>
            <a:spLocks noGrp="1"/>
          </p:cNvSpPr>
          <p:nvPr>
            <p:ph type="body" sz="quarter" idx="13"/>
          </p:nvPr>
        </p:nvSpPr>
        <p:spPr/>
        <p:txBody>
          <a:bodyPr/>
          <a:lstStyle/>
          <a:p>
            <a:endParaRPr lang="nl-NL"/>
          </a:p>
        </p:txBody>
      </p:sp>
      <p:sp>
        <p:nvSpPr>
          <p:cNvPr id="4" name="Tijdelijke aanduiding voor tekst 3"/>
          <p:cNvSpPr>
            <a:spLocks noGrp="1"/>
          </p:cNvSpPr>
          <p:nvPr>
            <p:ph type="body" sz="quarter" idx="15"/>
          </p:nvPr>
        </p:nvSpPr>
        <p:spPr/>
        <p:txBody>
          <a:bodyPr/>
          <a:lstStyle/>
          <a:p>
            <a:endParaRPr lang="nl-NL" dirty="0"/>
          </a:p>
          <a:p>
            <a:endParaRPr lang="nl-NL" dirty="0"/>
          </a:p>
        </p:txBody>
      </p:sp>
      <p:pic>
        <p:nvPicPr>
          <p:cNvPr id="5" name="Afbeelding 4">
            <a:extLst>
              <a:ext uri="{FF2B5EF4-FFF2-40B4-BE49-F238E27FC236}">
                <a16:creationId xmlns:a16="http://schemas.microsoft.com/office/drawing/2014/main" id="{4CA409F0-EEA5-476E-A8BD-47046DDA2A6A}"/>
              </a:ext>
            </a:extLst>
          </p:cNvPr>
          <p:cNvPicPr>
            <a:picLocks noChangeAspect="1"/>
          </p:cNvPicPr>
          <p:nvPr/>
        </p:nvPicPr>
        <p:blipFill rotWithShape="1">
          <a:blip r:embed="rId3"/>
          <a:srcRect t="3173" b="6019"/>
          <a:stretch/>
        </p:blipFill>
        <p:spPr>
          <a:xfrm>
            <a:off x="741680" y="1046155"/>
            <a:ext cx="4174601" cy="5496768"/>
          </a:xfrm>
          <a:prstGeom prst="rect">
            <a:avLst/>
          </a:prstGeom>
        </p:spPr>
      </p:pic>
    </p:spTree>
    <p:extLst>
      <p:ext uri="{BB962C8B-B14F-4D97-AF65-F5344CB8AC3E}">
        <p14:creationId xmlns:p14="http://schemas.microsoft.com/office/powerpoint/2010/main" val="241101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t>9</a:t>
            </a:fld>
            <a:endParaRPr lang="nl-NL"/>
          </a:p>
        </p:txBody>
      </p:sp>
      <p:sp>
        <p:nvSpPr>
          <p:cNvPr id="3" name="Tijdelijke aanduiding voor tekst 2"/>
          <p:cNvSpPr>
            <a:spLocks noGrp="1"/>
          </p:cNvSpPr>
          <p:nvPr>
            <p:ph type="body" sz="quarter" idx="13"/>
          </p:nvPr>
        </p:nvSpPr>
        <p:spPr/>
        <p:txBody>
          <a:bodyPr/>
          <a:lstStyle/>
          <a:p>
            <a:endParaRPr lang="nl-NL" dirty="0"/>
          </a:p>
        </p:txBody>
      </p:sp>
      <p:sp>
        <p:nvSpPr>
          <p:cNvPr id="4" name="Tijdelijke aanduiding voor tekst 3"/>
          <p:cNvSpPr>
            <a:spLocks noGrp="1"/>
          </p:cNvSpPr>
          <p:nvPr>
            <p:ph type="body" sz="quarter" idx="14"/>
          </p:nvPr>
        </p:nvSpPr>
        <p:spPr/>
        <p:txBody>
          <a:bodyPr/>
          <a:lstStyle/>
          <a:p>
            <a:r>
              <a:rPr lang="nl-NL" dirty="0"/>
              <a:t>Verwijscriteria vanuit eerste lijn</a:t>
            </a:r>
          </a:p>
        </p:txBody>
      </p:sp>
      <p:sp>
        <p:nvSpPr>
          <p:cNvPr id="5" name="Tijdelijke aanduiding voor tekst 4"/>
          <p:cNvSpPr>
            <a:spLocks noGrp="1"/>
          </p:cNvSpPr>
          <p:nvPr>
            <p:ph type="body" sz="quarter" idx="15"/>
          </p:nvPr>
        </p:nvSpPr>
        <p:spPr/>
        <p:txBody>
          <a:bodyPr/>
          <a:lstStyle/>
          <a:p>
            <a:pPr marL="342900" indent="-342900">
              <a:buFont typeface="Arial" panose="020B0604020202020204" pitchFamily="34" charset="0"/>
              <a:buChar char="•"/>
            </a:pPr>
            <a:r>
              <a:rPr lang="nl-NL" dirty="0"/>
              <a:t>Verwijs direct bij klassieke trias van symptomen: koliekpijn, (gallig) braken en ‘bessengelei’ (red </a:t>
            </a:r>
            <a:r>
              <a:rPr lang="nl-NL" dirty="0" err="1"/>
              <a:t>currant</a:t>
            </a:r>
            <a:r>
              <a:rPr lang="nl-NL" dirty="0"/>
              <a:t> </a:t>
            </a:r>
            <a:r>
              <a:rPr lang="nl-NL" dirty="0" err="1"/>
              <a:t>jelly</a:t>
            </a:r>
            <a:r>
              <a:rPr lang="nl-NL" dirty="0"/>
              <a:t>) ontlasting.</a:t>
            </a:r>
          </a:p>
          <a:p>
            <a:pPr marL="342900" indent="-342900">
              <a:buFont typeface="Arial" panose="020B0604020202020204" pitchFamily="34" charset="0"/>
              <a:buChar char="•"/>
            </a:pPr>
            <a:r>
              <a:rPr lang="nl-NL" dirty="0"/>
              <a:t>Overleg met kinderarts indien: bloedverlies per </a:t>
            </a:r>
            <a:r>
              <a:rPr lang="nl-NL" dirty="0" err="1"/>
              <a:t>anum</a:t>
            </a:r>
            <a:r>
              <a:rPr lang="nl-NL" dirty="0"/>
              <a:t> &lt;4 jaar, zeker in combinatie met per acuut ontstane buikklachten/ onverklaard huilen. </a:t>
            </a:r>
          </a:p>
          <a:p>
            <a:pPr marL="342900" indent="-342900">
              <a:buFont typeface="Arial" panose="020B0604020202020204" pitchFamily="34" charset="0"/>
              <a:buChar char="•"/>
            </a:pPr>
            <a:r>
              <a:rPr lang="nl-NL" dirty="0"/>
              <a:t>Overweeg diagnose invaginatie bij:</a:t>
            </a:r>
          </a:p>
          <a:p>
            <a:pPr marL="800100" lvl="1" indent="-342900">
              <a:buFont typeface="Arial" panose="020B0604020202020204" pitchFamily="34" charset="0"/>
              <a:buChar char="•"/>
            </a:pPr>
            <a:r>
              <a:rPr lang="nl-NL" sz="2000" dirty="0"/>
              <a:t>per acuut ontstane buikpijn/ koliekpijn bij kinderen; en/of</a:t>
            </a:r>
          </a:p>
          <a:p>
            <a:pPr marL="800100" lvl="1" indent="-342900">
              <a:buFont typeface="Arial" panose="020B0604020202020204" pitchFamily="34" charset="0"/>
              <a:buChar char="•"/>
            </a:pPr>
            <a:r>
              <a:rPr lang="nl-NL" sz="2000" dirty="0"/>
              <a:t>een ontroostbaar of geprikkeld kind, zonder duidelijke uitlokkende factor (infectie, obstipatie) bij voorheen 	geen klachten; en/of</a:t>
            </a:r>
          </a:p>
          <a:p>
            <a:pPr marL="800100" lvl="1" indent="-342900">
              <a:buFont typeface="Arial" panose="020B0604020202020204" pitchFamily="34" charset="0"/>
              <a:buChar char="•"/>
            </a:pPr>
            <a:r>
              <a:rPr lang="nl-NL" sz="2000" dirty="0"/>
              <a:t>een intermitterend beloop (aan/uit-fenomeen) van de klachten, zeker 	indien dit samengaat met braken en/of een zwelling</a:t>
            </a:r>
            <a:br>
              <a:rPr lang="nl-NL" sz="2000" dirty="0"/>
            </a:br>
            <a:r>
              <a:rPr lang="nl-NL" sz="2000" dirty="0"/>
              <a:t> in de rechteronderbuik.</a:t>
            </a:r>
          </a:p>
          <a:p>
            <a:endParaRPr lang="nl-NL" dirty="0"/>
          </a:p>
        </p:txBody>
      </p:sp>
      <p:pic>
        <p:nvPicPr>
          <p:cNvPr id="6" name="Picture 2">
            <a:extLst>
              <a:ext uri="{FF2B5EF4-FFF2-40B4-BE49-F238E27FC236}">
                <a16:creationId xmlns:a16="http://schemas.microsoft.com/office/drawing/2014/main" id="{759B27D2-F74D-46DB-BC00-68B2F0069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032" y="4815080"/>
            <a:ext cx="1999968" cy="204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841687"/>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Richtlijnendatabase_v04" id="{15C63122-6C9B-C245-9DF0-E62AF115AB2A}" vid="{EAD353D0-7C2C-EE4A-94C5-D869782E01A8}"/>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439</TotalTime>
  <Words>2317</Words>
  <Application>Microsoft Office PowerPoint</Application>
  <PresentationFormat>Diavoorstelling (4:3)</PresentationFormat>
  <Paragraphs>280</Paragraphs>
  <Slides>21</Slides>
  <Notes>17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Calibri Light</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Eva Volmeijer</cp:lastModifiedBy>
  <cp:revision>13</cp:revision>
  <dcterms:created xsi:type="dcterms:W3CDTF">2017-04-07T08:18:44Z</dcterms:created>
  <dcterms:modified xsi:type="dcterms:W3CDTF">2017-11-06T20:42:13Z</dcterms:modified>
</cp:coreProperties>
</file>