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1637156253" r:id="rId6"/>
    <p:sldId id="259" r:id="rId7"/>
    <p:sldId id="1637156245" r:id="rId8"/>
    <p:sldId id="1637156247" r:id="rId9"/>
    <p:sldId id="1637156248" r:id="rId10"/>
    <p:sldId id="1637156257" r:id="rId11"/>
    <p:sldId id="1637156251" r:id="rId12"/>
    <p:sldId id="1637156254" r:id="rId13"/>
    <p:sldId id="1637156255" r:id="rId14"/>
    <p:sldId id="1637156256" r:id="rId15"/>
    <p:sldId id="1637156258" r:id="rId16"/>
    <p:sldId id="1637156259" r:id="rId17"/>
    <p:sldId id="1637156260" r:id="rId18"/>
    <p:sldId id="1637156261" r:id="rId19"/>
    <p:sldId id="1637156262" r:id="rId20"/>
    <p:sldId id="1637156263" r:id="rId21"/>
    <p:sldId id="1637156264" r:id="rId22"/>
    <p:sldId id="1637156265" r:id="rId23"/>
    <p:sldId id="1637156266" r:id="rId24"/>
    <p:sldId id="290" r:id="rId2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FB4D-7E0D-931B-902A-DB2A6B9C5204}" name="Cindy van Schendel" initials="CvS" userId="S::c.vanschendel@demedischspecialist.nl::ffe00450-d18a-437d-a05d-fc4ea8086408" providerId="AD"/>
  <p188:author id="{4F5DD165-DC1C-0CF9-6C4D-A183F339D51E}" name="Carlijn van Trigt" initials="CvT" userId="S::c.vantrigt@demedischspecialist.nl::e6145659-51da-478b-853d-e00190688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649"/>
  </p:normalViewPr>
  <p:slideViewPr>
    <p:cSldViewPr snapToGrid="0" snapToObjects="1">
      <p:cViewPr varScale="1">
        <p:scale>
          <a:sx n="104" d="100"/>
          <a:sy n="104" d="100"/>
        </p:scale>
        <p:origin x="14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t>02-10-2024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64198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dirty="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86061"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nl-NL"/>
              <a:t>Klik op het pictogram als u een grafiek wilt toevoegen</a:t>
            </a:r>
            <a:endParaRPr lang="en-US" dirty="0"/>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nl-NL" noProof="0"/>
              <a:t>Klik op het pictogram als u media wilt toevoegen</a:t>
            </a:r>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91740"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een Federatie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514458"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dirty="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63343"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met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503099"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86061"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 afbeelding met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86061"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69022"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in twee kolomm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63343"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74702"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nl-NL" noProof="0"/>
              <a:t>Klik op het pictogram als u een grafiek wilt toevoegen</a:t>
            </a:r>
            <a:endParaRPr lang="nl-NL" noProof="0" dirty="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dirty="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dirty="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49" r:id="rId3"/>
    <p:sldLayoutId id="2147483663" r:id="rId4"/>
    <p:sldLayoutId id="2147483661" r:id="rId5"/>
    <p:sldLayoutId id="2147483662" r:id="rId6"/>
    <p:sldLayoutId id="2147483664" r:id="rId7"/>
    <p:sldLayoutId id="2147483653" r:id="rId8"/>
    <p:sldLayoutId id="2147483655" r:id="rId9"/>
    <p:sldLayoutId id="2147483656" r:id="rId10"/>
    <p:sldLayoutId id="2147483658" r:id="rId11"/>
    <p:sldLayoutId id="2147483659" r:id="rId12"/>
    <p:sldLayoutId id="2147483651" r:id="rId1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nvab-online.nl/richtlijnen/richtlijnen-NVAB/richtlijn-ischemische-hartziekten"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0E2CA8-CA7E-39F3-3CEF-470A809F9B8E}"/>
              </a:ext>
            </a:extLst>
          </p:cNvPr>
          <p:cNvSpPr>
            <a:spLocks noGrp="1"/>
          </p:cNvSpPr>
          <p:nvPr>
            <p:ph type="body" sz="quarter" idx="13"/>
          </p:nvPr>
        </p:nvSpPr>
        <p:spPr>
          <a:xfrm>
            <a:off x="706438" y="971725"/>
            <a:ext cx="5389562" cy="939800"/>
          </a:xfrm>
        </p:spPr>
        <p:txBody>
          <a:bodyPr/>
          <a:lstStyle/>
          <a:p>
            <a:r>
              <a:rPr lang="en-US" dirty="0" err="1">
                <a:latin typeface="Calibri" panose="020F0502020204030204" pitchFamily="34" charset="0"/>
                <a:cs typeface="Calibri" panose="020F0502020204030204" pitchFamily="34" charset="0"/>
              </a:rPr>
              <a:t>Multidisciplinaire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richtlijn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Hartrevalidatie</a:t>
            </a:r>
            <a:endParaRPr lang="en-US"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FB44D719-5DD2-16A9-4852-54BE25875A34}"/>
              </a:ext>
            </a:extLst>
          </p:cNvPr>
          <p:cNvSpPr>
            <a:spLocks noGrp="1"/>
          </p:cNvSpPr>
          <p:nvPr>
            <p:ph type="body" sz="quarter" idx="17"/>
          </p:nvPr>
        </p:nvSpPr>
        <p:spPr>
          <a:xfrm>
            <a:off x="706438" y="2579688"/>
            <a:ext cx="6262931" cy="3995283"/>
          </a:xfrm>
          <a:noFill/>
        </p:spPr>
        <p:txBody>
          <a:bodyPr>
            <a:normAutofit fontScale="92500" lnSpcReduction="20000"/>
          </a:bodyPr>
          <a:lstStyle/>
          <a:p>
            <a:pPr algn="l"/>
            <a:r>
              <a:rPr lang="nl-NL" sz="1500" b="1" dirty="0">
                <a:effectLst/>
                <a:latin typeface="Calibri" panose="020F0502020204030204" pitchFamily="34" charset="0"/>
                <a:ea typeface="Times New Roman" panose="02020603050405020304" pitchFamily="18" charset="0"/>
                <a:cs typeface="Calibri" panose="020F0502020204030204" pitchFamily="34" charset="0"/>
              </a:rPr>
              <a:t>INITIATIEF</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500" dirty="0">
                <a:effectLst/>
                <a:latin typeface="Calibri" panose="020F0502020204030204" pitchFamily="34" charset="0"/>
                <a:ea typeface="Times New Roman" panose="02020603050405020304" pitchFamily="18" charset="0"/>
                <a:cs typeface="Calibri" panose="020F0502020204030204" pitchFamily="34" charset="0"/>
              </a:rPr>
              <a:t>Nederlandse Vereniging voor Cardiologie</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5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500" b="1" dirty="0">
                <a:effectLst/>
                <a:latin typeface="Calibri" panose="020F0502020204030204" pitchFamily="34" charset="0"/>
                <a:ea typeface="Times New Roman" panose="02020603050405020304" pitchFamily="18" charset="0"/>
                <a:cs typeface="Calibri" panose="020F0502020204030204" pitchFamily="34" charset="0"/>
              </a:rPr>
              <a:t>IN SAMENWERKING MET </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Beroepsvereniging van Professionals in Sociaal Werk </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Harteraad</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Koninklijk Nederlands Genootschap voor Fysiotherapie</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Landelijke Vereniging Medische Psychologie</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Nederlands Vereniging voor Hart en Vaat Verpleegkundigen</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Nederlandse Vereniging van Revalidatieartsen</a:t>
            </a:r>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500" dirty="0">
                <a:effectLst/>
                <a:latin typeface="Calibri" panose="020F0502020204030204" pitchFamily="34" charset="0"/>
                <a:ea typeface="Times New Roman" panose="02020603050405020304" pitchFamily="18" charset="0"/>
                <a:cs typeface="Calibri" panose="020F0502020204030204" pitchFamily="34" charset="0"/>
              </a:rPr>
              <a:t>Vereniging voor Sportgeneeskunde</a:t>
            </a:r>
          </a:p>
          <a:p>
            <a:pPr algn="just"/>
            <a:endParaRPr lang="en-US" sz="1500" b="1"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500" b="1" dirty="0">
                <a:latin typeface="Calibri" panose="020F0502020204030204" pitchFamily="34" charset="0"/>
                <a:ea typeface="Times New Roman" panose="02020603050405020304" pitchFamily="18" charset="0"/>
                <a:cs typeface="Calibri" panose="020F0502020204030204" pitchFamily="34" charset="0"/>
              </a:rPr>
              <a:t>MET ONDERSTEUNING VAN</a:t>
            </a:r>
          </a:p>
          <a:p>
            <a:pPr algn="just"/>
            <a:r>
              <a:rPr lang="en-US" sz="1500" dirty="0" err="1">
                <a:latin typeface="Calibri" panose="020F0502020204030204" pitchFamily="34" charset="0"/>
                <a:ea typeface="Times New Roman" panose="02020603050405020304" pitchFamily="18" charset="0"/>
                <a:cs typeface="Calibri" panose="020F0502020204030204" pitchFamily="34" charset="0"/>
              </a:rPr>
              <a:t>Kennisinstituut</a:t>
            </a:r>
            <a:r>
              <a:rPr lang="en-US" sz="1500" dirty="0">
                <a:latin typeface="Calibri" panose="020F0502020204030204" pitchFamily="34" charset="0"/>
                <a:ea typeface="Times New Roman" panose="02020603050405020304" pitchFamily="18" charset="0"/>
                <a:cs typeface="Calibri" panose="020F0502020204030204" pitchFamily="34" charset="0"/>
              </a:rPr>
              <a:t> van de </a:t>
            </a:r>
            <a:r>
              <a:rPr lang="en-US" sz="1500" dirty="0" err="1">
                <a:latin typeface="Calibri" panose="020F0502020204030204" pitchFamily="34" charset="0"/>
                <a:ea typeface="Times New Roman" panose="02020603050405020304" pitchFamily="18" charset="0"/>
                <a:cs typeface="Calibri" panose="020F0502020204030204" pitchFamily="34" charset="0"/>
              </a:rPr>
              <a:t>Federatie</a:t>
            </a:r>
            <a:r>
              <a:rPr lang="en-US" sz="1500" dirty="0">
                <a:latin typeface="Calibri" panose="020F0502020204030204" pitchFamily="34" charset="0"/>
                <a:ea typeface="Times New Roman" panose="02020603050405020304" pitchFamily="18" charset="0"/>
                <a:cs typeface="Calibri" panose="020F0502020204030204" pitchFamily="34" charset="0"/>
              </a:rPr>
              <a:t> </a:t>
            </a:r>
            <a:r>
              <a:rPr lang="en-US" sz="1500" dirty="0" err="1">
                <a:latin typeface="Calibri" panose="020F0502020204030204" pitchFamily="34" charset="0"/>
                <a:ea typeface="Times New Roman" panose="02020603050405020304" pitchFamily="18" charset="0"/>
                <a:cs typeface="Calibri" panose="020F0502020204030204" pitchFamily="34" charset="0"/>
              </a:rPr>
              <a:t>Medisch</a:t>
            </a:r>
            <a:r>
              <a:rPr lang="en-US" sz="1500" dirty="0">
                <a:latin typeface="Calibri" panose="020F0502020204030204" pitchFamily="34" charset="0"/>
                <a:ea typeface="Times New Roman" panose="02020603050405020304" pitchFamily="18" charset="0"/>
                <a:cs typeface="Calibri" panose="020F0502020204030204" pitchFamily="34" charset="0"/>
              </a:rPr>
              <a:t> </a:t>
            </a:r>
            <a:r>
              <a:rPr lang="en-US" sz="1500" dirty="0" err="1">
                <a:latin typeface="Calibri" panose="020F0502020204030204" pitchFamily="34" charset="0"/>
                <a:ea typeface="Times New Roman" panose="02020603050405020304" pitchFamily="18" charset="0"/>
                <a:cs typeface="Calibri" panose="020F0502020204030204" pitchFamily="34" charset="0"/>
              </a:rPr>
              <a:t>Specialisten</a:t>
            </a:r>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algn="just"/>
            <a:endParaRPr lang="nl-NL"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Tijdelijke aanduiding voor afbeelding 6">
            <a:extLst>
              <a:ext uri="{FF2B5EF4-FFF2-40B4-BE49-F238E27FC236}">
                <a16:creationId xmlns:a16="http://schemas.microsoft.com/office/drawing/2014/main" id="{F14E0BF9-748C-F3E4-8ECB-BE604749D67B}"/>
              </a:ext>
            </a:extLst>
          </p:cNvPr>
          <p:cNvPicPr>
            <a:picLocks noChangeAspect="1"/>
          </p:cNvPicPr>
          <p:nvPr/>
        </p:nvPicPr>
        <p:blipFill>
          <a:blip r:embed="rId2">
            <a:alphaModFix amt="35000"/>
          </a:blip>
          <a:srcRect l="27498" r="27498"/>
          <a:stretch/>
        </p:blipFill>
        <p:spPr>
          <a:xfrm>
            <a:off x="6710363" y="0"/>
            <a:ext cx="5481637" cy="6858000"/>
          </a:xfrm>
          <a:prstGeom prst="rect">
            <a:avLst/>
          </a:prstGeom>
        </p:spPr>
      </p:pic>
    </p:spTree>
    <p:extLst>
      <p:ext uri="{BB962C8B-B14F-4D97-AF65-F5344CB8AC3E}">
        <p14:creationId xmlns:p14="http://schemas.microsoft.com/office/powerpoint/2010/main" val="38927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Contra-indicaties fysieke doelen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466258" cy="2977571"/>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Nuancering van en overwegingen bij contra-indicaties, mogelijkheid voor laag/intensief trainen en uitstellen van (zeer) hoog intensieve training </a:t>
            </a:r>
          </a:p>
          <a:p>
            <a:r>
              <a:rPr lang="nl-NL" sz="1500" dirty="0">
                <a:latin typeface="Calibri" panose="020F0502020204030204" pitchFamily="34" charset="0"/>
                <a:cs typeface="Calibri" panose="020F0502020204030204" pitchFamily="34" charset="0"/>
              </a:rPr>
              <a:t>Toegevoegd: recente </a:t>
            </a:r>
            <a:r>
              <a:rPr lang="nl-NL" sz="1500" dirty="0" err="1">
                <a:latin typeface="Calibri" panose="020F0502020204030204" pitchFamily="34" charset="0"/>
                <a:cs typeface="Calibri" panose="020F0502020204030204" pitchFamily="34" charset="0"/>
              </a:rPr>
              <a:t>thoractomie</a:t>
            </a:r>
            <a:r>
              <a:rPr lang="nl-NL" sz="1500" dirty="0">
                <a:latin typeface="Calibri" panose="020F0502020204030204" pitchFamily="34" charset="0"/>
                <a:cs typeface="Calibri" panose="020F0502020204030204" pitchFamily="34" charset="0"/>
              </a:rPr>
              <a:t>, </a:t>
            </a:r>
            <a:r>
              <a:rPr lang="nl-NL" sz="1500" dirty="0" err="1">
                <a:latin typeface="Calibri" panose="020F0502020204030204" pitchFamily="34" charset="0"/>
                <a:cs typeface="Calibri" panose="020F0502020204030204" pitchFamily="34" charset="0"/>
              </a:rPr>
              <a:t>sudden</a:t>
            </a:r>
            <a:r>
              <a:rPr lang="nl-NL" sz="1500" dirty="0">
                <a:latin typeface="Calibri" panose="020F0502020204030204" pitchFamily="34" charset="0"/>
                <a:cs typeface="Calibri" panose="020F0502020204030204" pitchFamily="34" charset="0"/>
              </a:rPr>
              <a:t> </a:t>
            </a:r>
            <a:r>
              <a:rPr lang="nl-NL" sz="1500" dirty="0" err="1">
                <a:latin typeface="Calibri" panose="020F0502020204030204" pitchFamily="34" charset="0"/>
                <a:cs typeface="Calibri" panose="020F0502020204030204" pitchFamily="34" charset="0"/>
              </a:rPr>
              <a:t>arrhythmic</a:t>
            </a:r>
            <a:r>
              <a:rPr lang="nl-NL" sz="1500" dirty="0">
                <a:latin typeface="Calibri" panose="020F0502020204030204" pitchFamily="34" charset="0"/>
                <a:cs typeface="Calibri" panose="020F0502020204030204" pitchFamily="34" charset="0"/>
              </a:rPr>
              <a:t> </a:t>
            </a:r>
            <a:r>
              <a:rPr lang="nl-NL" sz="1500" dirty="0" err="1">
                <a:latin typeface="Calibri" panose="020F0502020204030204" pitchFamily="34" charset="0"/>
                <a:cs typeface="Calibri" panose="020F0502020204030204" pitchFamily="34" charset="0"/>
              </a:rPr>
              <a:t>death</a:t>
            </a:r>
            <a:r>
              <a:rPr lang="nl-NL" sz="1500" dirty="0">
                <a:latin typeface="Calibri" panose="020F0502020204030204" pitchFamily="34" charset="0"/>
                <a:cs typeface="Calibri" panose="020F0502020204030204" pitchFamily="34" charset="0"/>
              </a:rPr>
              <a:t> </a:t>
            </a:r>
            <a:r>
              <a:rPr lang="nl-NL" sz="1500" dirty="0" err="1">
                <a:latin typeface="Calibri" panose="020F0502020204030204" pitchFamily="34" charset="0"/>
                <a:cs typeface="Calibri" panose="020F0502020204030204" pitchFamily="34" charset="0"/>
              </a:rPr>
              <a:t>syndrome</a:t>
            </a:r>
            <a:r>
              <a:rPr lang="nl-NL" sz="1500" dirty="0">
                <a:latin typeface="Calibri" panose="020F0502020204030204" pitchFamily="34" charset="0"/>
                <a:cs typeface="Calibri" panose="020F0502020204030204" pitchFamily="34" charset="0"/>
              </a:rPr>
              <a:t> (SADS)</a:t>
            </a:r>
          </a:p>
          <a:p>
            <a:r>
              <a:rPr lang="nl-NL" sz="1500" dirty="0">
                <a:latin typeface="Calibri" panose="020F0502020204030204" pitchFamily="34" charset="0"/>
                <a:cs typeface="Calibri" panose="020F0502020204030204" pitchFamily="34" charset="0"/>
              </a:rPr>
              <a:t>Verwijderd: ST-daling bij inspanning van ≥2 mm (</a:t>
            </a:r>
            <a:r>
              <a:rPr lang="nl-NL" sz="1500" i="1" dirty="0">
                <a:latin typeface="Calibri" panose="020F0502020204030204" pitchFamily="34" charset="0"/>
                <a:cs typeface="Calibri" panose="020F0502020204030204" pitchFamily="34" charset="0"/>
              </a:rPr>
              <a:t>literatuursearch</a:t>
            </a:r>
            <a:r>
              <a:rPr lang="nl-NL" sz="1500" dirty="0">
                <a:latin typeface="Calibri" panose="020F0502020204030204" pitchFamily="34" charset="0"/>
                <a:cs typeface="Calibri" panose="020F0502020204030204" pitchFamily="34" charset="0"/>
              </a:rPr>
              <a:t>)</a:t>
            </a:r>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Wat zijn contra-indicaties voor, of aanleidingen voor het uitstellen van (zeer) hoog intensieve fysieke training als onderdeel van hartrevalidatie?</a:t>
            </a:r>
          </a:p>
          <a:p>
            <a:pPr marL="11113" indent="0">
              <a:buNone/>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96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Interventies gericht fysieke doelen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Aanbevelingen zijn geüpdatet.</a:t>
            </a:r>
          </a:p>
          <a:p>
            <a:r>
              <a:rPr lang="nl-NL" sz="1500" dirty="0">
                <a:latin typeface="Calibri" panose="020F0502020204030204" pitchFamily="34" charset="0"/>
                <a:cs typeface="Calibri" panose="020F0502020204030204" pitchFamily="34" charset="0"/>
              </a:rPr>
              <a:t>Advies over de oefenvormen per cluster van doelen</a:t>
            </a:r>
          </a:p>
          <a:p>
            <a:pPr marL="11113" indent="0">
              <a:buNone/>
            </a:pPr>
            <a:endParaRPr lang="nl-NL" dirty="0"/>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(combinaties van) vormen van fysieke training zijn het meest geschikt om de specifieke fysieke hartrevalidatiedoelen te behalen bij patiënten met hart- en vaatziekten?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graphicFrame>
        <p:nvGraphicFramePr>
          <p:cNvPr id="6" name="Table 5">
            <a:extLst>
              <a:ext uri="{FF2B5EF4-FFF2-40B4-BE49-F238E27FC236}">
                <a16:creationId xmlns:a16="http://schemas.microsoft.com/office/drawing/2014/main" id="{A9EDF5E0-3806-030F-75D6-D9BF5851B2BD}"/>
              </a:ext>
            </a:extLst>
          </p:cNvPr>
          <p:cNvGraphicFramePr>
            <a:graphicFrameLocks noGrp="1"/>
          </p:cNvGraphicFramePr>
          <p:nvPr>
            <p:extLst>
              <p:ext uri="{D42A27DB-BD31-4B8C-83A1-F6EECF244321}">
                <p14:modId xmlns:p14="http://schemas.microsoft.com/office/powerpoint/2010/main" val="1191653203"/>
              </p:ext>
            </p:extLst>
          </p:nvPr>
        </p:nvGraphicFramePr>
        <p:xfrm>
          <a:off x="6112598" y="2983061"/>
          <a:ext cx="5692409" cy="3775548"/>
        </p:xfrm>
        <a:graphic>
          <a:graphicData uri="http://schemas.openxmlformats.org/drawingml/2006/table">
            <a:tbl>
              <a:tblPr firstRow="1" firstCol="1" bandRow="1">
                <a:tableStyleId>{5C22544A-7EE6-4342-B048-85BDC9FD1C3A}</a:tableStyleId>
              </a:tblPr>
              <a:tblGrid>
                <a:gridCol w="2386258">
                  <a:extLst>
                    <a:ext uri="{9D8B030D-6E8A-4147-A177-3AD203B41FA5}">
                      <a16:colId xmlns:a16="http://schemas.microsoft.com/office/drawing/2014/main" val="4102035849"/>
                    </a:ext>
                  </a:extLst>
                </a:gridCol>
                <a:gridCol w="3306151">
                  <a:extLst>
                    <a:ext uri="{9D8B030D-6E8A-4147-A177-3AD203B41FA5}">
                      <a16:colId xmlns:a16="http://schemas.microsoft.com/office/drawing/2014/main" val="464459375"/>
                    </a:ext>
                  </a:extLst>
                </a:gridCol>
              </a:tblGrid>
              <a:tr h="250321">
                <a:tc>
                  <a:txBody>
                    <a:bodyPr/>
                    <a:lstStyle/>
                    <a:p>
                      <a:pPr>
                        <a:lnSpc>
                          <a:spcPts val="1345"/>
                        </a:lnSpc>
                      </a:pPr>
                      <a:r>
                        <a:rPr lang="nl-NL" sz="1100" dirty="0">
                          <a:effectLst/>
                        </a:rPr>
                        <a:t>Cluster van doelen</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Oefenvormen</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1152326757"/>
                  </a:ext>
                </a:extLst>
              </a:tr>
              <a:tr h="449871">
                <a:tc>
                  <a:txBody>
                    <a:bodyPr/>
                    <a:lstStyle/>
                    <a:p>
                      <a:pPr>
                        <a:lnSpc>
                          <a:spcPts val="1345"/>
                        </a:lnSpc>
                      </a:pPr>
                      <a:r>
                        <a:rPr lang="nl-NL" sz="1100" dirty="0">
                          <a:effectLst/>
                        </a:rPr>
                        <a:t>Vermindering van </a:t>
                      </a:r>
                      <a:r>
                        <a:rPr lang="nl-NL" sz="1100" dirty="0" err="1">
                          <a:effectLst/>
                        </a:rPr>
                        <a:t>inspanningsgebonden</a:t>
                      </a:r>
                      <a:r>
                        <a:rPr lang="nl-NL" sz="1100" dirty="0">
                          <a:effectLst/>
                        </a:rPr>
                        <a:t> angst</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Aerobe duur- of intervaltraining, ontspanningsoefeningen en beweeginstructie</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3935897811"/>
                  </a:ext>
                </a:extLst>
              </a:tr>
              <a:tr h="603008">
                <a:tc>
                  <a:txBody>
                    <a:bodyPr/>
                    <a:lstStyle/>
                    <a:p>
                      <a:pPr>
                        <a:lnSpc>
                          <a:spcPts val="1345"/>
                        </a:lnSpc>
                      </a:pPr>
                      <a:r>
                        <a:rPr lang="nl-NL" sz="1100" dirty="0">
                          <a:effectLst/>
                        </a:rPr>
                        <a:t>Optimalisering van het inspanningsvermogen</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Aerobe duur- of intervaltraining, krachttraining, functionele training, ontspanningsoefeningen en beweeginstructie</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3640995727"/>
                  </a:ext>
                </a:extLst>
              </a:tr>
              <a:tr h="500642">
                <a:tc>
                  <a:txBody>
                    <a:bodyPr/>
                    <a:lstStyle/>
                    <a:p>
                      <a:pPr>
                        <a:lnSpc>
                          <a:spcPts val="1345"/>
                        </a:lnSpc>
                      </a:pPr>
                      <a:r>
                        <a:rPr lang="nl-NL" sz="1100" dirty="0">
                          <a:effectLst/>
                        </a:rPr>
                        <a:t>Leren kennen van fysieke grenzen en omgaan met fysieke beperkingen</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Aerobe duur- of intervaltraining, functionele training, ontspanningsoefeningen en beweeginstructie</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2843302544"/>
                  </a:ext>
                </a:extLst>
              </a:tr>
              <a:tr h="449871">
                <a:tc>
                  <a:txBody>
                    <a:bodyPr/>
                    <a:lstStyle/>
                    <a:p>
                      <a:pPr>
                        <a:lnSpc>
                          <a:spcPts val="1345"/>
                        </a:lnSpc>
                      </a:pPr>
                      <a:r>
                        <a:rPr lang="nl-NL" sz="1100">
                          <a:effectLst/>
                        </a:rPr>
                        <a:t>Ontwikkelen en onderhouden van een fysieke actieve leefstijl</a:t>
                      </a:r>
                      <a:endParaRPr lang="en-NL" sz="110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Aerobe duur- of intervaltraining, ontspanningsoefeningen en beweeginstructie</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2586779143"/>
                  </a:ext>
                </a:extLst>
              </a:tr>
              <a:tr h="1521835">
                <a:tc>
                  <a:txBody>
                    <a:bodyPr/>
                    <a:lstStyle/>
                    <a:p>
                      <a:pPr>
                        <a:lnSpc>
                          <a:spcPts val="1345"/>
                        </a:lnSpc>
                      </a:pPr>
                      <a:r>
                        <a:rPr lang="nl-NL" sz="1100">
                          <a:effectLst/>
                        </a:rPr>
                        <a:t>Optimale werkhervatting</a:t>
                      </a:r>
                      <a:endParaRPr lang="en-NL" sz="110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tc>
                  <a:txBody>
                    <a:bodyPr/>
                    <a:lstStyle/>
                    <a:p>
                      <a:pPr>
                        <a:lnSpc>
                          <a:spcPts val="1345"/>
                        </a:lnSpc>
                      </a:pPr>
                      <a:r>
                        <a:rPr lang="nl-NL" sz="1100" dirty="0">
                          <a:effectLst/>
                        </a:rPr>
                        <a:t>Aerobe duur- of intervaltraining, krachttraining, functionele training, ontspanningsoefeningen en beweeginstructie</a:t>
                      </a:r>
                      <a:endParaRPr lang="en-NL" sz="1100" dirty="0">
                        <a:effectLst/>
                      </a:endParaRPr>
                    </a:p>
                    <a:p>
                      <a:pPr>
                        <a:lnSpc>
                          <a:spcPts val="1345"/>
                        </a:lnSpc>
                      </a:pPr>
                      <a:r>
                        <a:rPr lang="nl-NL" sz="1100" dirty="0">
                          <a:effectLst/>
                        </a:rPr>
                        <a:t> </a:t>
                      </a:r>
                      <a:endParaRPr lang="en-NL" sz="1100" dirty="0">
                        <a:effectLst/>
                      </a:endParaRPr>
                    </a:p>
                    <a:p>
                      <a:pPr>
                        <a:lnSpc>
                          <a:spcPts val="1345"/>
                        </a:lnSpc>
                      </a:pPr>
                      <a:r>
                        <a:rPr lang="nl-NL" sz="1100" dirty="0">
                          <a:effectLst/>
                        </a:rPr>
                        <a:t>Voor het individualiseren van de intensiteit (kracht en statische belasting) van de training gerelateerd aan de werkbelasting wordt verwezen naar de </a:t>
                      </a:r>
                      <a:r>
                        <a:rPr lang="nl-NL" sz="1100" u="sng" dirty="0">
                          <a:effectLst/>
                          <a:hlinkClick r:id="rId2"/>
                        </a:rPr>
                        <a:t>NVAB-richtlijn Ischemische hartziekten</a:t>
                      </a:r>
                      <a:r>
                        <a:rPr lang="nl-NL" sz="1100" dirty="0">
                          <a:effectLst/>
                        </a:rPr>
                        <a:t>. </a:t>
                      </a:r>
                      <a:endParaRPr lang="en-NL" sz="1100" dirty="0">
                        <a:solidFill>
                          <a:srgbClr val="000000"/>
                        </a:solidFill>
                        <a:effectLst/>
                        <a:latin typeface="Work Sans" pitchFamily="2" charset="77"/>
                        <a:ea typeface="Times New Roman" panose="02020603050405020304" pitchFamily="18" charset="0"/>
                        <a:cs typeface="Maiandra GD" panose="020E0502030308020204" pitchFamily="34" charset="77"/>
                      </a:endParaRPr>
                    </a:p>
                  </a:txBody>
                  <a:tcPr marL="68580" marR="68580" marT="0" marB="0"/>
                </a:tc>
                <a:extLst>
                  <a:ext uri="{0D108BD9-81ED-4DB2-BD59-A6C34878D82A}">
                    <a16:rowId xmlns:a16="http://schemas.microsoft.com/office/drawing/2014/main" val="4065465686"/>
                  </a:ext>
                </a:extLst>
              </a:tr>
            </a:tbl>
          </a:graphicData>
        </a:graphic>
      </p:graphicFrame>
    </p:spTree>
    <p:extLst>
      <p:ext uri="{BB962C8B-B14F-4D97-AF65-F5344CB8AC3E}">
        <p14:creationId xmlns:p14="http://schemas.microsoft.com/office/powerpoint/2010/main" val="294522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Screening psychische doelen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Samenvoeging van modules Psychische doelen en Screening psychische doelen</a:t>
            </a:r>
          </a:p>
          <a:p>
            <a:r>
              <a:rPr lang="nl-NL" sz="1500" dirty="0">
                <a:latin typeface="Calibri" panose="020F0502020204030204" pitchFamily="34" charset="0"/>
                <a:cs typeface="Calibri" panose="020F0502020204030204" pitchFamily="34" charset="0"/>
              </a:rPr>
              <a:t>Aanbeveling voor specifieke screeningsinstrumenten: BPSI, PHQ-9, GAD-7</a:t>
            </a:r>
          </a:p>
          <a:p>
            <a:r>
              <a:rPr lang="nl-NL" sz="1500" dirty="0">
                <a:latin typeface="Calibri" panose="020F0502020204030204" pitchFamily="34" charset="0"/>
                <a:cs typeface="Calibri" panose="020F0502020204030204" pitchFamily="34" charset="0"/>
              </a:rPr>
              <a:t>Aandacht voor subgroepen en timing van screenen</a:t>
            </a:r>
          </a:p>
          <a:p>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Op welke manier en met welke instrumenten dienen de psychische doelen voor het deelnemen aan hartrevalidatie gescreend te worden?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421852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Screening sociale doelen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Samenvoeging van modules Sociale doelen en Screening sociale doelen</a:t>
            </a:r>
          </a:p>
          <a:p>
            <a:r>
              <a:rPr lang="nl-NL" sz="1500" dirty="0">
                <a:latin typeface="Calibri" panose="020F0502020204030204" pitchFamily="34" charset="0"/>
                <a:cs typeface="Calibri" panose="020F0502020204030204" pitchFamily="34" charset="0"/>
              </a:rPr>
              <a:t>Aanbeveling voor specifieke screeningsinstrumenten: MSPSS, ESSI</a:t>
            </a:r>
          </a:p>
          <a:p>
            <a:r>
              <a:rPr lang="nl-NL" sz="1500" dirty="0">
                <a:latin typeface="Calibri" panose="020F0502020204030204" pitchFamily="34" charset="0"/>
                <a:cs typeface="Calibri" panose="020F0502020204030204" pitchFamily="34" charset="0"/>
              </a:rPr>
              <a:t>Relevante informatie over werkhervatting verplaatst naar module Werkhervatting</a:t>
            </a:r>
          </a:p>
          <a:p>
            <a:endParaRPr lang="nl-NL" dirty="0"/>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Op welke manier en met welke instrumenten dienen de sociale doelen voor het deelnemen aan hartrevalidatie gescreend te worden?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250536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Contra-indicaties m.b.t. psychisch functioneren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Samenvoegen van modules Contra-indicaties psychisch functioneren en Contra-indicaties voor bevorderen leefstijl</a:t>
            </a:r>
          </a:p>
          <a:p>
            <a:r>
              <a:rPr lang="nl-NL" sz="1500" dirty="0">
                <a:latin typeface="Calibri" panose="020F0502020204030204" pitchFamily="34" charset="0"/>
                <a:cs typeface="Calibri" panose="020F0502020204030204" pitchFamily="34" charset="0"/>
              </a:rPr>
              <a:t>Uitbreiding van overwegingen en aanbevelingen</a:t>
            </a:r>
          </a:p>
          <a:p>
            <a:r>
              <a:rPr lang="nl-NL" sz="1500" dirty="0">
                <a:latin typeface="Calibri" panose="020F0502020204030204" pitchFamily="34" charset="0"/>
                <a:cs typeface="Calibri" panose="020F0502020204030204" pitchFamily="34" charset="0"/>
              </a:rPr>
              <a:t>Toevoeging adviezen omtrent vervolgonderzoek/-trajecten</a:t>
            </a:r>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contra-indicaties of aanleidingen voor passende zorg zijn er aangaande psychisch functioneren voor deelname aan hartrevalidatie?  </a:t>
            </a:r>
          </a:p>
          <a:p>
            <a:pPr marL="11113" indent="0">
              <a:buNone/>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37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Interventies gericht op psychische doelen</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Update literatuur m.b.t. effectiviteit van psychische interventies</a:t>
            </a:r>
          </a:p>
          <a:p>
            <a:r>
              <a:rPr lang="nl-NL" sz="1500" dirty="0">
                <a:latin typeface="Calibri" panose="020F0502020204030204" pitchFamily="34" charset="0"/>
                <a:cs typeface="Calibri" panose="020F0502020204030204" pitchFamily="34" charset="0"/>
              </a:rPr>
              <a:t>Uitbreiding van overwegingen per type interventie</a:t>
            </a:r>
          </a:p>
          <a:p>
            <a:r>
              <a:rPr lang="nl-NL" sz="1500" dirty="0">
                <a:latin typeface="Calibri" panose="020F0502020204030204" pitchFamily="34" charset="0"/>
                <a:cs typeface="Calibri" panose="020F0502020204030204" pitchFamily="34" charset="0"/>
              </a:rPr>
              <a:t>Aandacht voor boosheid/hostiliteit, slaaphygiëne en trauma</a:t>
            </a:r>
          </a:p>
          <a:p>
            <a:endParaRPr lang="nl-NL" sz="1400" dirty="0">
              <a:latin typeface="Calibri" panose="020F0502020204030204" pitchFamily="34" charset="0"/>
              <a:cs typeface="Calibri" panose="020F0502020204030204" pitchFamily="34" charset="0"/>
            </a:endParaRPr>
          </a:p>
          <a:p>
            <a:endParaRPr lang="nl-NL" sz="1400" dirty="0">
              <a:latin typeface="Calibri" panose="020F0502020204030204" pitchFamily="34" charset="0"/>
              <a:cs typeface="Calibri" panose="020F0502020204030204" pitchFamily="34" charset="0"/>
            </a:endParaRPr>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 bewijs is er voor de effectiviteit van interventies gericht op psychische doelen bij patiënten met coronaire hartziekte die hartrevalidatie ondergaan?  </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71673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Interventies gericht op werkhervatting</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Moduletekst is aangepast naar de huidige standaard van zorg.</a:t>
            </a:r>
          </a:p>
          <a:p>
            <a:r>
              <a:rPr lang="nl-NL" sz="1500" dirty="0">
                <a:latin typeface="Calibri" panose="020F0502020204030204" pitchFamily="34" charset="0"/>
                <a:cs typeface="Calibri" panose="020F0502020204030204" pitchFamily="34" charset="0"/>
              </a:rPr>
              <a:t>Aanbevelingen zijn geüpdatet en sluiten aan op de NVAB (bedrijfsartsen)-richtlijn Ischemische hartziekten.</a:t>
            </a:r>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interventies binnen de hartrevalidatie dragen bij tot werkhervatting op maat bij patiënten met recente hart- en vaatziekte? </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3467063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Interventies gericht op diversiteit</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400" u="sng" dirty="0">
                <a:latin typeface="Calibri" panose="020F0502020204030204" pitchFamily="34" charset="0"/>
                <a:cs typeface="Calibri" panose="020F0502020204030204" pitchFamily="34" charset="0"/>
              </a:rPr>
              <a:t>Wijzigingen t.o.v. uit 2011:</a:t>
            </a:r>
          </a:p>
          <a:p>
            <a:r>
              <a:rPr lang="nl-NL" sz="1400" dirty="0">
                <a:latin typeface="Calibri" panose="020F0502020204030204" pitchFamily="34" charset="0"/>
                <a:cs typeface="Calibri" panose="020F0502020204030204" pitchFamily="34" charset="0"/>
              </a:rPr>
              <a:t>Toevoeging van informatie uit oude module Hartrevalidatie bij ouderen</a:t>
            </a:r>
          </a:p>
          <a:p>
            <a:r>
              <a:rPr lang="nl-NL" sz="1400" dirty="0">
                <a:latin typeface="Calibri" panose="020F0502020204030204" pitchFamily="34" charset="0"/>
                <a:cs typeface="Calibri" panose="020F0502020204030204" pitchFamily="34" charset="0"/>
              </a:rPr>
              <a:t>Update literatuur m.b.t. effectiviteit interventies bij ouderen gericht op verhogen deelname. </a:t>
            </a:r>
          </a:p>
          <a:p>
            <a:r>
              <a:rPr lang="nl-NL" sz="1400" dirty="0">
                <a:latin typeface="Calibri" panose="020F0502020204030204" pitchFamily="34" charset="0"/>
                <a:cs typeface="Calibri" panose="020F0502020204030204" pitchFamily="34" charset="0"/>
              </a:rPr>
              <a:t>Meer focus op participatie aan hartrevalidatie dan arbeidsre-integratie (reeds behandeld in module Werkhervatting). </a:t>
            </a:r>
          </a:p>
          <a:p>
            <a:endParaRPr lang="nl-NL" dirty="0"/>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Neemt deelname aan en voltooiing van hartrevalidatieprogramma’s toe als deze meer gericht zijn op diversiteit bij patiënten die hartrevalidatie ondergaan?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355972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Telerevalidatie (NIEUW)</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r>
              <a:rPr lang="nl-NL" sz="1400" dirty="0">
                <a:latin typeface="Calibri" panose="020F0502020204030204" pitchFamily="34" charset="0"/>
                <a:cs typeface="Calibri" panose="020F0502020204030204" pitchFamily="34" charset="0"/>
              </a:rPr>
              <a:t>Opgesteld middels adaptatie van addendum Telerevalidatie (2019)</a:t>
            </a:r>
          </a:p>
          <a:p>
            <a:r>
              <a:rPr lang="nl-NL" sz="1400" dirty="0">
                <a:latin typeface="Calibri" panose="020F0502020204030204" pitchFamily="34" charset="0"/>
                <a:cs typeface="Calibri" panose="020F0502020204030204" pitchFamily="34" charset="0"/>
              </a:rPr>
              <a:t>Drie </a:t>
            </a:r>
            <a:r>
              <a:rPr lang="nl-NL" sz="1400" dirty="0" err="1">
                <a:latin typeface="Calibri" panose="020F0502020204030204" pitchFamily="34" charset="0"/>
                <a:cs typeface="Calibri" panose="020F0502020204030204" pitchFamily="34" charset="0"/>
              </a:rPr>
              <a:t>submodules</a:t>
            </a:r>
            <a:r>
              <a:rPr lang="nl-NL" sz="1400" dirty="0">
                <a:latin typeface="Calibri" panose="020F0502020204030204" pitchFamily="34" charset="0"/>
                <a:cs typeface="Calibri" panose="020F0502020204030204" pitchFamily="34" charset="0"/>
              </a:rPr>
              <a:t> </a:t>
            </a:r>
          </a:p>
          <a:p>
            <a:pPr marL="11113" indent="0">
              <a:buNone/>
            </a:pPr>
            <a:r>
              <a:rPr lang="nl-NL" sz="1400" dirty="0">
                <a:latin typeface="Calibri" panose="020F0502020204030204" pitchFamily="34" charset="0"/>
                <a:cs typeface="Calibri" panose="020F0502020204030204" pitchFamily="34" charset="0"/>
              </a:rPr>
              <a:t>      - Algemeen</a:t>
            </a:r>
          </a:p>
          <a:p>
            <a:pPr marL="11113" indent="0">
              <a:buNone/>
            </a:pPr>
            <a:r>
              <a:rPr lang="nl-NL" sz="1400" dirty="0">
                <a:latin typeface="Calibri" panose="020F0502020204030204" pitchFamily="34" charset="0"/>
                <a:cs typeface="Calibri" panose="020F0502020204030204" pitchFamily="34" charset="0"/>
              </a:rPr>
              <a:t>      - FIT-module met </a:t>
            </a:r>
            <a:r>
              <a:rPr lang="nl-NL" sz="1400" dirty="0" err="1">
                <a:latin typeface="Calibri" panose="020F0502020204030204" pitchFamily="34" charset="0"/>
                <a:cs typeface="Calibri" panose="020F0502020204030204" pitchFamily="34" charset="0"/>
              </a:rPr>
              <a:t>telesessies</a:t>
            </a:r>
            <a:endParaRPr lang="nl-NL" sz="1400" dirty="0">
              <a:latin typeface="Calibri" panose="020F0502020204030204" pitchFamily="34" charset="0"/>
              <a:cs typeface="Calibri" panose="020F0502020204030204" pitchFamily="34" charset="0"/>
            </a:endParaRPr>
          </a:p>
          <a:p>
            <a:pPr marL="11113" indent="0">
              <a:buNone/>
            </a:pPr>
            <a:r>
              <a:rPr lang="nl-NL" sz="1400" dirty="0">
                <a:latin typeface="Calibri" panose="020F0502020204030204" pitchFamily="34" charset="0"/>
                <a:cs typeface="Calibri" panose="020F0502020204030204" pitchFamily="34" charset="0"/>
              </a:rPr>
              <a:t>      - E-PEP-PSY met </a:t>
            </a:r>
            <a:r>
              <a:rPr lang="nl-NL" sz="1400" dirty="0" err="1">
                <a:latin typeface="Calibri" panose="020F0502020204030204" pitchFamily="34" charset="0"/>
                <a:cs typeface="Calibri" panose="020F0502020204030204" pitchFamily="34" charset="0"/>
              </a:rPr>
              <a:t>telesessies</a:t>
            </a:r>
            <a:endParaRPr lang="nl-NL" dirty="0"/>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Op welke wijze dient vormgegeven te worden aan cardiale telerevalidatie als vorm van hartrevalidatie bij patiënten met </a:t>
            </a:r>
            <a:r>
              <a:rPr lang="nl-NL" dirty="0" err="1">
                <a:latin typeface="Calibri" panose="020F0502020204030204" pitchFamily="34" charset="0"/>
                <a:cs typeface="Calibri" panose="020F0502020204030204" pitchFamily="34" charset="0"/>
              </a:rPr>
              <a:t>coronairlijden</a:t>
            </a:r>
            <a:r>
              <a:rPr lang="nl-NL" dirty="0">
                <a:latin typeface="Calibri" panose="020F0502020204030204" pitchFamily="34" charset="0"/>
                <a:cs typeface="Calibri" panose="020F0502020204030204" pitchFamily="34" charset="0"/>
              </a:rPr>
              <a:t> of hartfalen?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85667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Nazorg</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50234"/>
            <a:ext cx="6162448" cy="3508375"/>
          </a:xfrm>
        </p:spPr>
        <p:txBody>
          <a:bodyPr>
            <a:normAutofit/>
          </a:bodyPr>
          <a:lstStyle/>
          <a:p>
            <a:pPr marL="11113" indent="0">
              <a:buNone/>
            </a:pPr>
            <a:r>
              <a:rPr lang="nl-NL" sz="1400" u="sng" dirty="0">
                <a:latin typeface="Calibri" panose="020F0502020204030204" pitchFamily="34" charset="0"/>
                <a:cs typeface="Calibri" panose="020F0502020204030204" pitchFamily="34" charset="0"/>
              </a:rPr>
              <a:t>Wijzigingen t.o.v. uit 2011:</a:t>
            </a:r>
          </a:p>
          <a:p>
            <a:r>
              <a:rPr lang="nl-NL" sz="1400" dirty="0">
                <a:latin typeface="Calibri" panose="020F0502020204030204" pitchFamily="34" charset="0"/>
                <a:cs typeface="Calibri" panose="020F0502020204030204" pitchFamily="34" charset="0"/>
              </a:rPr>
              <a:t>Uitvraag onder de </a:t>
            </a:r>
            <a:r>
              <a:rPr lang="nl-NL" sz="1400" dirty="0" err="1">
                <a:latin typeface="Calibri" panose="020F0502020204030204" pitchFamily="34" charset="0"/>
                <a:cs typeface="Calibri" panose="020F0502020204030204" pitchFamily="34" charset="0"/>
              </a:rPr>
              <a:t>werkgroepleden</a:t>
            </a:r>
            <a:r>
              <a:rPr lang="nl-NL" sz="1400" dirty="0">
                <a:latin typeface="Calibri" panose="020F0502020204030204" pitchFamily="34" charset="0"/>
                <a:cs typeface="Calibri" panose="020F0502020204030204" pitchFamily="34" charset="0"/>
              </a:rPr>
              <a:t> gedaan hoe de overdracht van tweede- naar eerste lijn georganiseerd is. </a:t>
            </a:r>
          </a:p>
          <a:p>
            <a:r>
              <a:rPr lang="nl-NL" sz="1400" dirty="0">
                <a:latin typeface="Calibri" panose="020F0502020204030204" pitchFamily="34" charset="0"/>
                <a:cs typeface="Calibri" panose="020F0502020204030204" pitchFamily="34" charset="0"/>
              </a:rPr>
              <a:t>Aanbevelingen gegeven over eindevaluatie van hartrevalidatie</a:t>
            </a:r>
          </a:p>
          <a:p>
            <a:r>
              <a:rPr lang="nl-NL" sz="1400" dirty="0">
                <a:latin typeface="Calibri" panose="020F0502020204030204" pitchFamily="34" charset="0"/>
                <a:cs typeface="Calibri" panose="020F0502020204030204" pitchFamily="34" charset="0"/>
              </a:rPr>
              <a:t>Advies om een brief op te stellen voor de eerste lijn met een minimaal aantal punten om op te nemen</a:t>
            </a:r>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985659" y="3250234"/>
            <a:ext cx="4507819" cy="3374422"/>
          </a:xfrm>
        </p:spPr>
        <p:txBody>
          <a:bodyPr/>
          <a:lstStyle/>
          <a:p>
            <a:pPr marL="11113" indent="0">
              <a:buNone/>
            </a:pPr>
            <a:endParaRPr lang="nl-NL" sz="1400" dirty="0">
              <a:latin typeface="Calibri" panose="020F0502020204030204" pitchFamily="34" charset="0"/>
              <a:cs typeface="Calibri" panose="020F0502020204030204" pitchFamily="34" charset="0"/>
            </a:endParaRPr>
          </a:p>
          <a:p>
            <a:pPr marL="11113" indent="0">
              <a:buNone/>
            </a:pPr>
            <a:r>
              <a:rPr lang="nl-NL" sz="1400" dirty="0">
                <a:latin typeface="Calibri" panose="020F0502020204030204" pitchFamily="34" charset="0"/>
                <a:cs typeface="Calibri" panose="020F0502020204030204" pitchFamily="34" charset="0"/>
              </a:rPr>
              <a:t>Punten voor brief naar eerste lijn:</a:t>
            </a:r>
          </a:p>
          <a:p>
            <a:r>
              <a:rPr lang="nl-NL" sz="1400" dirty="0">
                <a:latin typeface="Calibri" panose="020F0502020204030204" pitchFamily="34" charset="0"/>
                <a:cs typeface="Calibri" panose="020F0502020204030204" pitchFamily="34" charset="0"/>
              </a:rPr>
              <a:t>Behaalde doelen en CVRM;</a:t>
            </a:r>
          </a:p>
          <a:p>
            <a:r>
              <a:rPr lang="nl-NL" sz="1400" dirty="0">
                <a:latin typeface="Calibri" panose="020F0502020204030204" pitchFamily="34" charset="0"/>
                <a:cs typeface="Calibri" panose="020F0502020204030204" pitchFamily="34" charset="0"/>
              </a:rPr>
              <a:t>Verwijzing naar het eindevaluatiegesprek.</a:t>
            </a:r>
          </a:p>
          <a:p>
            <a:pPr marL="11113" indent="0">
              <a:buNone/>
            </a:pPr>
            <a:r>
              <a:rPr lang="nl-NL" sz="1400" i="1" dirty="0">
                <a:latin typeface="Calibri" panose="020F0502020204030204" pitchFamily="34" charset="0"/>
                <a:cs typeface="Calibri" panose="020F0502020204030204" pitchFamily="34" charset="0"/>
              </a:rPr>
              <a:t>+ een voorbeeldbrief voor de eerste lijn</a:t>
            </a:r>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59985"/>
          </a:xfrm>
          <a:prstGeom prst="rect">
            <a:avLst/>
          </a:prstGeom>
        </p:spPr>
        <p:txBody>
          <a:bodyPr vert="horz" lIns="91440" tIns="45720" rIns="91440" bIns="45720" numCol="1" rtlCol="0">
            <a:normAutofit/>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Hoe dient de overgang van tweede- naar eerstelijnszorg gerealiseerd te worden bij hartrevalidatiepatiënten?</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113974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3C3A8E-06F1-87BA-44BB-9F09D47171E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Inhoud</a:t>
            </a:r>
          </a:p>
        </p:txBody>
      </p:sp>
      <p:sp>
        <p:nvSpPr>
          <p:cNvPr id="3" name="Tijdelijke aanduiding voor tekst 2">
            <a:extLst>
              <a:ext uri="{FF2B5EF4-FFF2-40B4-BE49-F238E27FC236}">
                <a16:creationId xmlns:a16="http://schemas.microsoft.com/office/drawing/2014/main" id="{8B31B960-53E4-AD8C-850C-3AAC36BE73A6}"/>
              </a:ext>
            </a:extLst>
          </p:cNvPr>
          <p:cNvSpPr>
            <a:spLocks noGrp="1"/>
          </p:cNvSpPr>
          <p:nvPr>
            <p:ph type="body" sz="quarter" idx="19"/>
          </p:nvPr>
        </p:nvSpPr>
        <p:spPr>
          <a:xfrm>
            <a:off x="706438" y="2579688"/>
            <a:ext cx="5130140" cy="3930442"/>
          </a:xfrm>
        </p:spPr>
        <p:txBody>
          <a:bodyPr>
            <a:normAutofit fontScale="92500"/>
          </a:bodyPr>
          <a:lstStyle/>
          <a:p>
            <a:pPr marL="11113" indent="0">
              <a:buNone/>
            </a:pPr>
            <a:r>
              <a:rPr lang="nl-NL" sz="1600" b="1" dirty="0">
                <a:latin typeface="Calibri" panose="020F0502020204030204" pitchFamily="34" charset="0"/>
                <a:cs typeface="Calibri" panose="020F0502020204030204" pitchFamily="34" charset="0"/>
              </a:rPr>
              <a:t>Herziening Multidisciplinaire richtlijn Hartrevalidatie uit 2011</a:t>
            </a:r>
          </a:p>
          <a:p>
            <a:pPr marL="11113" indent="0" algn="l">
              <a:buNone/>
            </a:pPr>
            <a:r>
              <a:rPr lang="nl-NL" sz="1400" dirty="0">
                <a:effectLst/>
                <a:latin typeface="Calibri" panose="020F0502020204030204" pitchFamily="34" charset="0"/>
                <a:ea typeface="Times New Roman" panose="02020603050405020304" pitchFamily="18" charset="0"/>
                <a:cs typeface="Calibri" panose="020F0502020204030204" pitchFamily="34" charset="0"/>
              </a:rPr>
              <a:t>De richtlijn richt zich op wat volgens de huidige maatstaven de beste zorg is voor patiënten met hartrevalidatie. In de richtlijn komen de volgende onderwerpen aan de orde:</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Welke patiëntengroepen in aanmerking komen voor hartrevalidatie</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De hulpmiddelen voor de indicatiestelling van hartrevalidatie</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De doelen van het hartrevalidatieprogramma</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Het screenen van verschillende doelen volgens een beslishulp</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Redenen om niet in aanmerking te komen voor hartrevalidatie</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De verschillende interventies bij hartrevalidatie</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Hartrevalidatie bij hartfalen en bij bijzondere patiëntengroepen</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Hartrevalidatie in de kliniek</a:t>
            </a:r>
          </a:p>
          <a:p>
            <a:pPr marL="742950" lvl="1" indent="-285750" algn="l">
              <a:buFont typeface="Symbol" pitchFamily="2" charset="2"/>
              <a:buChar char=""/>
            </a:pPr>
            <a:r>
              <a:rPr lang="nl-NL" dirty="0">
                <a:effectLst/>
                <a:latin typeface="Calibri" panose="020F0502020204030204" pitchFamily="34" charset="0"/>
                <a:ea typeface="Times New Roman" panose="02020603050405020304" pitchFamily="18" charset="0"/>
                <a:cs typeface="Calibri" panose="020F0502020204030204" pitchFamily="34" charset="0"/>
              </a:rPr>
              <a:t>De overgang op de periode na de hartrevalidatie</a:t>
            </a:r>
          </a:p>
          <a:p>
            <a:pPr marL="11113" indent="0">
              <a:buNone/>
            </a:pPr>
            <a:endParaRPr lang="nl-NL" dirty="0"/>
          </a:p>
        </p:txBody>
      </p:sp>
      <p:sp>
        <p:nvSpPr>
          <p:cNvPr id="4" name="Tijdelijke aanduiding voor tekst 3">
            <a:extLst>
              <a:ext uri="{FF2B5EF4-FFF2-40B4-BE49-F238E27FC236}">
                <a16:creationId xmlns:a16="http://schemas.microsoft.com/office/drawing/2014/main" id="{781E1030-74C3-8C8B-D407-05609732A1B4}"/>
              </a:ext>
            </a:extLst>
          </p:cNvPr>
          <p:cNvSpPr>
            <a:spLocks noGrp="1"/>
          </p:cNvSpPr>
          <p:nvPr>
            <p:ph type="body" sz="quarter" idx="20"/>
          </p:nvPr>
        </p:nvSpPr>
        <p:spPr/>
        <p:txBody>
          <a:bodyPr/>
          <a:lstStyle/>
          <a:p>
            <a:pPr marL="11113" indent="0">
              <a:buNone/>
            </a:pPr>
            <a:r>
              <a:rPr lang="nl-NL" sz="1500" b="1" dirty="0">
                <a:latin typeface="Calibri" panose="020F0502020204030204" pitchFamily="34" charset="0"/>
                <a:cs typeface="Calibri" panose="020F0502020204030204" pitchFamily="34" charset="0"/>
              </a:rPr>
              <a:t>Voor wie is deze richtlijn bedoeld?</a:t>
            </a:r>
          </a:p>
          <a:p>
            <a:r>
              <a:rPr lang="nl-NL" sz="1300" dirty="0">
                <a:latin typeface="Calibri" panose="020F0502020204030204" pitchFamily="34" charset="0"/>
                <a:cs typeface="Calibri" panose="020F0502020204030204" pitchFamily="34" charset="0"/>
              </a:rPr>
              <a:t>Deze richtlijn is bestemd voor alle zorgverleners die betrokken zijn bij de zorg voor patiënten met hartrevalidatie. </a:t>
            </a:r>
          </a:p>
          <a:p>
            <a:endParaRPr lang="nl-NL" dirty="0"/>
          </a:p>
        </p:txBody>
      </p:sp>
    </p:spTree>
    <p:extLst>
      <p:ext uri="{BB962C8B-B14F-4D97-AF65-F5344CB8AC3E}">
        <p14:creationId xmlns:p14="http://schemas.microsoft.com/office/powerpoint/2010/main" val="157357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Herbevestigde modules</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138614"/>
            <a:ext cx="5558438" cy="3619995"/>
          </a:xfrm>
        </p:spPr>
        <p:txBody>
          <a:bodyPr>
            <a:normAutofit/>
          </a:bodyPr>
          <a:lstStyle/>
          <a:p>
            <a:pPr marL="11113" indent="0">
              <a:buNone/>
            </a:pPr>
            <a:r>
              <a:rPr lang="nl-NL" sz="1400" u="sng" dirty="0">
                <a:latin typeface="Calibri" panose="020F0502020204030204" pitchFamily="34" charset="0"/>
                <a:cs typeface="Calibri" panose="020F0502020204030204" pitchFamily="34" charset="0"/>
              </a:rPr>
              <a:t>Herbevestigde modules</a:t>
            </a:r>
          </a:p>
          <a:p>
            <a:r>
              <a:rPr lang="nl-NL" sz="1400" dirty="0">
                <a:latin typeface="Calibri" panose="020F0502020204030204" pitchFamily="34" charset="0"/>
                <a:cs typeface="Calibri" panose="020F0502020204030204" pitchFamily="34" charset="0"/>
              </a:rPr>
              <a:t>Patiëntendossier</a:t>
            </a:r>
          </a:p>
          <a:p>
            <a:r>
              <a:rPr lang="nl-NL" sz="1400" dirty="0">
                <a:latin typeface="Calibri" panose="020F0502020204030204" pitchFamily="34" charset="0"/>
                <a:cs typeface="Calibri" panose="020F0502020204030204" pitchFamily="34" charset="0"/>
              </a:rPr>
              <a:t>Multidisciplinair overleg (MDO)</a:t>
            </a:r>
          </a:p>
          <a:p>
            <a:r>
              <a:rPr lang="nl-NL" sz="1400" dirty="0">
                <a:latin typeface="Calibri" panose="020F0502020204030204" pitchFamily="34" charset="0"/>
                <a:cs typeface="Calibri" panose="020F0502020204030204" pitchFamily="34" charset="0"/>
              </a:rPr>
              <a:t>Interventies gericht op </a:t>
            </a:r>
            <a:r>
              <a:rPr lang="nl-NL" sz="1400">
                <a:latin typeface="Calibri" panose="020F0502020204030204" pitchFamily="34" charset="0"/>
                <a:cs typeface="Calibri" panose="020F0502020204030204" pitchFamily="34" charset="0"/>
              </a:rPr>
              <a:t>sociale doelen</a:t>
            </a:r>
            <a:endParaRPr lang="nl-NL" sz="1400" dirty="0">
              <a:latin typeface="Calibri" panose="020F0502020204030204" pitchFamily="34" charset="0"/>
              <a:cs typeface="Calibri" panose="020F0502020204030204" pitchFamily="34" charset="0"/>
            </a:endParaRPr>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6264877" y="3138615"/>
            <a:ext cx="5540130" cy="3619993"/>
          </a:xfrm>
        </p:spPr>
        <p:txBody>
          <a:bodyPr>
            <a:normAutofit/>
          </a:bodyPr>
          <a:lstStyle/>
          <a:p>
            <a:pPr marL="11113" indent="0">
              <a:buNone/>
            </a:pPr>
            <a:r>
              <a:rPr lang="nl-NL" sz="1400" u="sng" dirty="0">
                <a:latin typeface="Calibri" panose="020F0502020204030204" pitchFamily="34" charset="0"/>
                <a:cs typeface="Calibri" panose="020F0502020204030204" pitchFamily="34" charset="0"/>
              </a:rPr>
              <a:t>Vervallen modules/samengevoegd met andere modules</a:t>
            </a:r>
          </a:p>
          <a:p>
            <a:r>
              <a:rPr lang="nl-NL" sz="1400" dirty="0">
                <a:latin typeface="Calibri" panose="020F0502020204030204" pitchFamily="34" charset="0"/>
                <a:cs typeface="Calibri" panose="020F0502020204030204" pitchFamily="34" charset="0"/>
              </a:rPr>
              <a:t>Fysieke doelen</a:t>
            </a:r>
          </a:p>
          <a:p>
            <a:r>
              <a:rPr lang="nl-NL" sz="1400" dirty="0">
                <a:latin typeface="Calibri" panose="020F0502020204030204" pitchFamily="34" charset="0"/>
                <a:cs typeface="Calibri" panose="020F0502020204030204" pitchFamily="34" charset="0"/>
              </a:rPr>
              <a:t>Psychische doelen</a:t>
            </a:r>
          </a:p>
          <a:p>
            <a:r>
              <a:rPr lang="nl-NL" sz="1400" dirty="0">
                <a:latin typeface="Calibri" panose="020F0502020204030204" pitchFamily="34" charset="0"/>
                <a:cs typeface="Calibri" panose="020F0502020204030204" pitchFamily="34" charset="0"/>
              </a:rPr>
              <a:t>Sociale doelen</a:t>
            </a:r>
          </a:p>
          <a:p>
            <a:r>
              <a:rPr lang="nl-NL" sz="1400" dirty="0">
                <a:latin typeface="Calibri" panose="020F0502020204030204" pitchFamily="34" charset="0"/>
                <a:cs typeface="Calibri" panose="020F0502020204030204" pitchFamily="34" charset="0"/>
              </a:rPr>
              <a:t>Werkhervatting</a:t>
            </a:r>
          </a:p>
          <a:p>
            <a:r>
              <a:rPr lang="nl-NL" sz="1400" dirty="0">
                <a:latin typeface="Calibri" panose="020F0502020204030204" pitchFamily="34" charset="0"/>
                <a:cs typeface="Calibri" panose="020F0502020204030204" pitchFamily="34" charset="0"/>
              </a:rPr>
              <a:t>Risicogedrag</a:t>
            </a:r>
          </a:p>
          <a:p>
            <a:r>
              <a:rPr lang="nl-NL" sz="1400" dirty="0">
                <a:latin typeface="Calibri" panose="020F0502020204030204" pitchFamily="34" charset="0"/>
                <a:cs typeface="Calibri" panose="020F0502020204030204" pitchFamily="34" charset="0"/>
              </a:rPr>
              <a:t>Screening risicogedrag</a:t>
            </a:r>
          </a:p>
          <a:p>
            <a:r>
              <a:rPr lang="nl-NL" sz="1400" dirty="0">
                <a:latin typeface="Calibri" panose="020F0502020204030204" pitchFamily="34" charset="0"/>
                <a:cs typeface="Calibri" panose="020F0502020204030204" pitchFamily="34" charset="0"/>
              </a:rPr>
              <a:t>Contra-indicaties voor bevordering leefstijl</a:t>
            </a:r>
          </a:p>
          <a:p>
            <a:r>
              <a:rPr lang="nl-NL" sz="1400" dirty="0">
                <a:latin typeface="Calibri" panose="020F0502020204030204" pitchFamily="34" charset="0"/>
                <a:cs typeface="Calibri" panose="020F0502020204030204" pitchFamily="34" charset="0"/>
              </a:rPr>
              <a:t>Interventies bij hartrevalidatie Algemeen</a:t>
            </a:r>
          </a:p>
          <a:p>
            <a:r>
              <a:rPr lang="nl-NL" sz="1400" dirty="0">
                <a:latin typeface="Calibri" panose="020F0502020204030204" pitchFamily="34" charset="0"/>
                <a:cs typeface="Calibri" panose="020F0502020204030204" pitchFamily="34" charset="0"/>
              </a:rPr>
              <a:t>Hartrevalidatie bij hartfalen</a:t>
            </a:r>
          </a:p>
          <a:p>
            <a:r>
              <a:rPr lang="nl-NL" sz="1400" dirty="0">
                <a:latin typeface="Calibri" panose="020F0502020204030204" pitchFamily="34" charset="0"/>
                <a:cs typeface="Calibri" panose="020F0502020204030204" pitchFamily="34" charset="0"/>
              </a:rPr>
              <a:t>Hartrevalidatie bijzondere diagnosegroepen (inclusief </a:t>
            </a:r>
            <a:r>
              <a:rPr lang="nl-NL" sz="1400" dirty="0" err="1">
                <a:latin typeface="Calibri" panose="020F0502020204030204" pitchFamily="34" charset="0"/>
                <a:cs typeface="Calibri" panose="020F0502020204030204" pitchFamily="34" charset="0"/>
              </a:rPr>
              <a:t>submodules</a:t>
            </a:r>
            <a:r>
              <a:rPr lang="nl-NL" sz="1400" dirty="0">
                <a:latin typeface="Calibri" panose="020F0502020204030204" pitchFamily="34" charset="0"/>
                <a:cs typeface="Calibri" panose="020F0502020204030204" pitchFamily="34" charset="0"/>
              </a:rPr>
              <a:t>)</a:t>
            </a:r>
          </a:p>
          <a:p>
            <a:endParaRPr lang="nl-NL" sz="1400" dirty="0">
              <a:latin typeface="Calibri" panose="020F0502020204030204" pitchFamily="34" charset="0"/>
              <a:cs typeface="Calibri" panose="020F0502020204030204" pitchFamily="34" charset="0"/>
            </a:endParaRPr>
          </a:p>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538641"/>
          </a:xfrm>
          <a:prstGeom prst="rect">
            <a:avLst/>
          </a:prstGeom>
        </p:spPr>
        <p:txBody>
          <a:bodyPr vert="horz" lIns="91440" tIns="45720" rIns="91440" bIns="45720" numCol="1" rtlCol="0">
            <a:normAutofit/>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dirty="0">
                <a:latin typeface="Calibri" panose="020F0502020204030204" pitchFamily="34" charset="0"/>
                <a:cs typeface="Calibri" panose="020F0502020204030204" pitchFamily="34" charset="0"/>
              </a:rPr>
              <a:t>Meerdere modules herbevestigd of vervallen (vanwege verouderde of overlappende informatie) </a:t>
            </a:r>
          </a:p>
          <a:p>
            <a:pPr marL="11113" indent="0">
              <a:buNone/>
            </a:pPr>
            <a:endParaRPr lang="nl-NL" dirty="0">
              <a:latin typeface="Calibri" panose="020F0502020204030204" pitchFamily="34" charset="0"/>
              <a:cs typeface="Calibri" panose="020F0502020204030204" pitchFamily="34" charset="0"/>
            </a:endParaRPr>
          </a:p>
          <a:p>
            <a:pPr marL="11113" indent="0">
              <a:buNone/>
            </a:pPr>
            <a:endParaRPr lang="nl-NL" dirty="0"/>
          </a:p>
        </p:txBody>
      </p:sp>
    </p:spTree>
    <p:extLst>
      <p:ext uri="{BB962C8B-B14F-4D97-AF65-F5344CB8AC3E}">
        <p14:creationId xmlns:p14="http://schemas.microsoft.com/office/powerpoint/2010/main" val="146477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D80E06-4AF2-6130-D891-3551E231F97C}"/>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What’s new? </a:t>
            </a:r>
          </a:p>
        </p:txBody>
      </p:sp>
      <p:sp>
        <p:nvSpPr>
          <p:cNvPr id="6" name="Text Placeholder 5">
            <a:extLst>
              <a:ext uri="{FF2B5EF4-FFF2-40B4-BE49-F238E27FC236}">
                <a16:creationId xmlns:a16="http://schemas.microsoft.com/office/drawing/2014/main" id="{AC8FA136-5BBE-0AEB-388C-867390DB5D78}"/>
              </a:ext>
            </a:extLst>
          </p:cNvPr>
          <p:cNvSpPr>
            <a:spLocks noGrp="1"/>
          </p:cNvSpPr>
          <p:nvPr>
            <p:ph type="body" sz="quarter" idx="19"/>
          </p:nvPr>
        </p:nvSpPr>
        <p:spPr>
          <a:xfrm>
            <a:off x="706438" y="2579688"/>
            <a:ext cx="5389562" cy="3508375"/>
          </a:xfrm>
        </p:spPr>
        <p:txBody>
          <a:bodyPr>
            <a:normAutofit fontScale="92500" lnSpcReduction="10000"/>
          </a:bodyPr>
          <a:lstStyle/>
          <a:p>
            <a:pPr marL="11113" indent="0">
              <a:buNone/>
            </a:pPr>
            <a:r>
              <a:rPr lang="en-US" b="1" dirty="0" err="1">
                <a:latin typeface="Calibri" panose="020F0502020204030204" pitchFamily="34" charset="0"/>
                <a:cs typeface="Calibri" panose="020F0502020204030204" pitchFamily="34" charset="0"/>
              </a:rPr>
              <a:t>Uitbreiding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verduidelijking</a:t>
            </a:r>
            <a:r>
              <a:rPr lang="en-US" b="1" dirty="0">
                <a:latin typeface="Calibri" panose="020F0502020204030204" pitchFamily="34" charset="0"/>
                <a:cs typeface="Calibri" panose="020F0502020204030204" pitchFamily="34" charset="0"/>
              </a:rPr>
              <a:t> van </a:t>
            </a:r>
            <a:r>
              <a:rPr lang="en-US" b="1" dirty="0" err="1">
                <a:latin typeface="Calibri" panose="020F0502020204030204" pitchFamily="34" charset="0"/>
                <a:cs typeface="Calibri" panose="020F0502020204030204" pitchFamily="34" charset="0"/>
              </a:rPr>
              <a:t>aanbevelingen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aansluitend</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bij</a:t>
            </a:r>
            <a:r>
              <a:rPr lang="en-US" b="1" dirty="0">
                <a:latin typeface="Calibri" panose="020F0502020204030204" pitchFamily="34" charset="0"/>
                <a:cs typeface="Calibri" panose="020F0502020204030204" pitchFamily="34" charset="0"/>
              </a:rPr>
              <a:t> de </a:t>
            </a:r>
            <a:r>
              <a:rPr lang="en-US" b="1" dirty="0" err="1">
                <a:latin typeface="Calibri" panose="020F0502020204030204" pitchFamily="34" charset="0"/>
                <a:cs typeface="Calibri" panose="020F0502020204030204" pitchFamily="34" charset="0"/>
              </a:rPr>
              <a:t>huidige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klinische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praktijk</a:t>
            </a:r>
            <a:endParaRPr lang="en-US" b="1" dirty="0">
              <a:latin typeface="Calibri" panose="020F0502020204030204" pitchFamily="34" charset="0"/>
              <a:cs typeface="Calibri" panose="020F0502020204030204" pitchFamily="34" charset="0"/>
            </a:endParaRPr>
          </a:p>
          <a:p>
            <a:pPr marL="11113" indent="0">
              <a:buNone/>
            </a:pPr>
            <a:endParaRPr lang="en-US" dirty="0">
              <a:latin typeface="Calibri" panose="020F0502020204030204" pitchFamily="34" charset="0"/>
              <a:cs typeface="Calibri" panose="020F0502020204030204" pitchFamily="34" charset="0"/>
            </a:endParaRPr>
          </a:p>
          <a:p>
            <a:pPr marL="11113" indent="0">
              <a:buNone/>
            </a:pPr>
            <a:r>
              <a:rPr lang="en-US" b="1" dirty="0" err="1">
                <a:latin typeface="Calibri" panose="020F0502020204030204" pitchFamily="34" charset="0"/>
                <a:cs typeface="Calibri" panose="020F0502020204030204" pitchFamily="34" charset="0"/>
              </a:rPr>
              <a:t>Specifieke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punten</a:t>
            </a:r>
            <a:r>
              <a:rPr lang="en-US" b="1" dirty="0">
                <a:latin typeface="Calibri" panose="020F0502020204030204" pitchFamily="34" charset="0"/>
                <a:cs typeface="Calibri" panose="020F0502020204030204" pitchFamily="34" charset="0"/>
              </a:rPr>
              <a:t>:</a:t>
            </a:r>
          </a:p>
          <a:p>
            <a:r>
              <a:rPr lang="en-US" dirty="0" err="1">
                <a:latin typeface="Calibri" panose="020F0502020204030204" pitchFamily="34" charset="0"/>
                <a:cs typeface="Calibri" panose="020F0502020204030204" pitchFamily="34" charset="0"/>
              </a:rPr>
              <a:t>Diagnosegroepen</a:t>
            </a:r>
            <a:r>
              <a:rPr lang="en-US" dirty="0">
                <a:latin typeface="Calibri" panose="020F0502020204030204" pitchFamily="34" charset="0"/>
                <a:cs typeface="Calibri" panose="020F0502020204030204" pitchFamily="34" charset="0"/>
              </a:rPr>
              <a:t>: Minder </a:t>
            </a:r>
            <a:r>
              <a:rPr lang="en-US" dirty="0" err="1">
                <a:latin typeface="Calibri" panose="020F0502020204030204" pitchFamily="34" charset="0"/>
                <a:cs typeface="Calibri" panose="020F0502020204030204" pitchFamily="34" charset="0"/>
              </a:rPr>
              <a:t>onderscheid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tussen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verschillende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vormen</a:t>
            </a:r>
            <a:r>
              <a:rPr lang="en-US" dirty="0">
                <a:latin typeface="Calibri" panose="020F0502020204030204" pitchFamily="34" charset="0"/>
                <a:cs typeface="Calibri" panose="020F0502020204030204" pitchFamily="34" charset="0"/>
              </a:rPr>
              <a:t> van </a:t>
            </a:r>
            <a:r>
              <a:rPr lang="en-US" dirty="0" err="1">
                <a:latin typeface="Calibri" panose="020F0502020204030204" pitchFamily="34" charset="0"/>
                <a:cs typeface="Calibri" panose="020F0502020204030204" pitchFamily="34" charset="0"/>
              </a:rPr>
              <a:t>coronairlijden</a:t>
            </a:r>
            <a:r>
              <a:rPr lang="en-US" dirty="0">
                <a:latin typeface="Calibri" panose="020F0502020204030204" pitchFamily="34" charset="0"/>
                <a:cs typeface="Calibri" panose="020F0502020204030204" pitchFamily="34" charset="0"/>
              </a:rPr>
              <a:t>. </a:t>
            </a:r>
          </a:p>
          <a:p>
            <a:r>
              <a:rPr lang="en-US" dirty="0" err="1">
                <a:latin typeface="Calibri" panose="020F0502020204030204" pitchFamily="34" charset="0"/>
                <a:cs typeface="Calibri" panose="020F0502020204030204" pitchFamily="34" charset="0"/>
              </a:rPr>
              <a:t>Handvatten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intakegesprek</a:t>
            </a:r>
            <a:r>
              <a:rPr lang="en-US" dirty="0">
                <a:latin typeface="Calibri" panose="020F0502020204030204" pitchFamily="34" charset="0"/>
                <a:cs typeface="Calibri" panose="020F0502020204030204" pitchFamily="34" charset="0"/>
              </a:rPr>
              <a:t> </a:t>
            </a:r>
          </a:p>
          <a:p>
            <a:r>
              <a:rPr lang="en-US" dirty="0" err="1">
                <a:latin typeface="Calibri" panose="020F0502020204030204" pitchFamily="34" charset="0"/>
                <a:cs typeface="Calibri" panose="020F0502020204030204" pitchFamily="34" charset="0"/>
              </a:rPr>
              <a:t>Adviezen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screeningsinstrumenten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t.a.v</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psychische</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sociale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doelen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Meer </a:t>
            </a:r>
            <a:r>
              <a:rPr lang="en-US" dirty="0" err="1">
                <a:latin typeface="Calibri" panose="020F0502020204030204" pitchFamily="34" charset="0"/>
                <a:cs typeface="Calibri" panose="020F0502020204030204" pitchFamily="34" charset="0"/>
              </a:rPr>
              <a:t>onderscheid</a:t>
            </a:r>
            <a:r>
              <a:rPr lang="en-US" dirty="0">
                <a:latin typeface="Calibri" panose="020F0502020204030204" pitchFamily="34" charset="0"/>
                <a:cs typeface="Calibri" panose="020F0502020204030204" pitchFamily="34" charset="0"/>
              </a:rPr>
              <a:t> in screening </a:t>
            </a:r>
            <a:r>
              <a:rPr lang="en-US" dirty="0" err="1">
                <a:latin typeface="Calibri" panose="020F0502020204030204" pitchFamily="34" charset="0"/>
                <a:cs typeface="Calibri" panose="020F0502020204030204" pitchFamily="34" charset="0"/>
              </a:rPr>
              <a:t>fysieke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capaciteit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activiteit</a:t>
            </a:r>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7" name="Text Placeholder 6">
            <a:extLst>
              <a:ext uri="{FF2B5EF4-FFF2-40B4-BE49-F238E27FC236}">
                <a16:creationId xmlns:a16="http://schemas.microsoft.com/office/drawing/2014/main" id="{28D5F966-BFBA-FD57-4EFB-D2F6DFD4FCAA}"/>
              </a:ext>
            </a:extLst>
          </p:cNvPr>
          <p:cNvSpPr>
            <a:spLocks noGrp="1"/>
          </p:cNvSpPr>
          <p:nvPr>
            <p:ph type="body" sz="quarter" idx="20"/>
          </p:nvPr>
        </p:nvSpPr>
        <p:spPr>
          <a:xfrm>
            <a:off x="6355421" y="2579688"/>
            <a:ext cx="5273361" cy="3508375"/>
          </a:xfrm>
        </p:spPr>
        <p:txBody>
          <a:bodyPr/>
          <a:lstStyle/>
          <a:p>
            <a:pPr marL="11113" indent="0">
              <a:buNone/>
            </a:pPr>
            <a:r>
              <a:rPr lang="en-US" b="1" dirty="0" err="1">
                <a:latin typeface="Calibri" panose="020F0502020204030204" pitchFamily="34" charset="0"/>
                <a:cs typeface="Calibri" panose="020F0502020204030204" pitchFamily="34" charset="0"/>
              </a:rPr>
              <a:t>Nieuwe</a:t>
            </a:r>
            <a:r>
              <a:rPr lang="en-US" b="1" dirty="0">
                <a:latin typeface="Calibri" panose="020F0502020204030204" pitchFamily="34" charset="0"/>
                <a:cs typeface="Calibri" panose="020F0502020204030204" pitchFamily="34" charset="0"/>
              </a:rPr>
              <a:t> modules</a:t>
            </a:r>
          </a:p>
          <a:p>
            <a:r>
              <a:rPr lang="en-US" dirty="0" err="1">
                <a:latin typeface="Calibri" panose="020F0502020204030204" pitchFamily="34" charset="0"/>
                <a:cs typeface="Calibri" panose="020F0502020204030204" pitchFamily="34" charset="0"/>
              </a:rPr>
              <a:t>Complexe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hartrevalidatie</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Telerevalidatie</a:t>
            </a:r>
            <a:endParaRPr lang="en-US" dirty="0">
              <a:latin typeface="Calibri" panose="020F0502020204030204" pitchFamily="34" charset="0"/>
              <a:cs typeface="Calibri" panose="020F0502020204030204" pitchFamily="34" charset="0"/>
            </a:endParaRPr>
          </a:p>
          <a:p>
            <a:pPr marL="11113" indent="0">
              <a:buNone/>
            </a:pP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meerdere</a:t>
            </a:r>
            <a:r>
              <a:rPr lang="en-US" sz="1400" i="1" dirty="0">
                <a:latin typeface="Calibri" panose="020F0502020204030204" pitchFamily="34" charset="0"/>
                <a:cs typeface="Calibri" panose="020F0502020204030204" pitchFamily="34" charset="0"/>
              </a:rPr>
              <a:t> modules </a:t>
            </a:r>
            <a:r>
              <a:rPr lang="en-US" sz="1400" i="1" dirty="0" err="1">
                <a:latin typeface="Calibri" panose="020F0502020204030204" pitchFamily="34" charset="0"/>
                <a:cs typeface="Calibri" panose="020F0502020204030204" pitchFamily="34" charset="0"/>
              </a:rPr>
              <a:t>samengevoegd</a:t>
            </a:r>
            <a:r>
              <a:rPr lang="en-US" sz="1400" i="1" dirty="0">
                <a:latin typeface="Calibri" panose="020F0502020204030204" pitchFamily="34" charset="0"/>
                <a:cs typeface="Calibri" panose="020F0502020204030204" pitchFamily="34" charset="0"/>
              </a:rPr>
              <a:t>/</a:t>
            </a:r>
            <a:r>
              <a:rPr lang="en-US" sz="1400" i="1" dirty="0" err="1">
                <a:latin typeface="Calibri" panose="020F0502020204030204" pitchFamily="34" charset="0"/>
                <a:cs typeface="Calibri" panose="020F0502020204030204" pitchFamily="34" charset="0"/>
              </a:rPr>
              <a:t>vervallen</a:t>
            </a: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i.v.m</a:t>
            </a: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overlappende</a:t>
            </a: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informatie</a:t>
            </a:r>
            <a:endParaRPr lang="en-US" sz="1400" i="1" dirty="0">
              <a:latin typeface="Calibri" panose="020F0502020204030204" pitchFamily="34" charset="0"/>
              <a:cs typeface="Calibri" panose="020F0502020204030204" pitchFamily="34" charset="0"/>
            </a:endParaRPr>
          </a:p>
          <a:p>
            <a:pPr marL="11113" indent="0">
              <a:buNone/>
            </a:pP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062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F839A72-89B8-F1BC-4F42-61A98EC7D39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Diagnosegroepen</a:t>
            </a:r>
          </a:p>
        </p:txBody>
      </p:sp>
      <p:sp>
        <p:nvSpPr>
          <p:cNvPr id="3" name="Tijdelijke aanduiding voor tekst 2">
            <a:extLst>
              <a:ext uri="{FF2B5EF4-FFF2-40B4-BE49-F238E27FC236}">
                <a16:creationId xmlns:a16="http://schemas.microsoft.com/office/drawing/2014/main" id="{5125FCE0-9360-1CC3-1615-BF5827CE443B}"/>
              </a:ext>
            </a:extLst>
          </p:cNvPr>
          <p:cNvSpPr>
            <a:spLocks noGrp="1"/>
          </p:cNvSpPr>
          <p:nvPr>
            <p:ph type="body" sz="quarter" idx="19"/>
          </p:nvPr>
        </p:nvSpPr>
        <p:spPr>
          <a:xfrm>
            <a:off x="706438" y="3066196"/>
            <a:ext cx="10167210" cy="3652147"/>
          </a:xfrm>
        </p:spPr>
        <p:txBody>
          <a:bodyPr>
            <a:normAutofit/>
          </a:bodyPr>
          <a:lstStyle/>
          <a:p>
            <a:pPr marL="11113" indent="0">
              <a:buNone/>
            </a:pPr>
            <a:r>
              <a:rPr lang="nl-NL" u="sng" dirty="0">
                <a:latin typeface="Calibri" panose="020F0502020204030204" pitchFamily="34" charset="0"/>
                <a:cs typeface="Calibri" panose="020F0502020204030204" pitchFamily="34" charset="0"/>
              </a:rPr>
              <a:t>Wijzigingen t.o.v. module uit 2011:</a:t>
            </a:r>
          </a:p>
          <a:p>
            <a:r>
              <a:rPr lang="nl-NL" dirty="0">
                <a:latin typeface="Calibri" panose="020F0502020204030204" pitchFamily="34" charset="0"/>
                <a:cs typeface="Calibri" panose="020F0502020204030204" pitchFamily="34" charset="0"/>
              </a:rPr>
              <a:t>Van </a:t>
            </a:r>
            <a:r>
              <a:rPr lang="nl-NL" b="1" dirty="0">
                <a:latin typeface="Calibri" panose="020F0502020204030204" pitchFamily="34" charset="0"/>
                <a:cs typeface="Calibri" panose="020F0502020204030204" pitchFamily="34" charset="0"/>
              </a:rPr>
              <a:t>relatieve</a:t>
            </a:r>
            <a:r>
              <a:rPr lang="nl-NL" dirty="0">
                <a:latin typeface="Calibri" panose="020F0502020204030204" pitchFamily="34" charset="0"/>
                <a:cs typeface="Calibri" panose="020F0502020204030204" pitchFamily="34" charset="0"/>
              </a:rPr>
              <a:t> naar </a:t>
            </a:r>
            <a:r>
              <a:rPr lang="nl-NL" b="1" dirty="0">
                <a:latin typeface="Calibri" panose="020F0502020204030204" pitchFamily="34" charset="0"/>
                <a:cs typeface="Calibri" panose="020F0502020204030204" pitchFamily="34" charset="0"/>
              </a:rPr>
              <a:t>absolute</a:t>
            </a:r>
            <a:r>
              <a:rPr lang="nl-NL" dirty="0">
                <a:latin typeface="Calibri" panose="020F0502020204030204" pitchFamily="34" charset="0"/>
                <a:cs typeface="Calibri" panose="020F0502020204030204" pitchFamily="34" charset="0"/>
              </a:rPr>
              <a:t> indicatie: patiënten met chronisch hartfalen.</a:t>
            </a:r>
          </a:p>
          <a:p>
            <a:r>
              <a:rPr lang="nl-NL" dirty="0">
                <a:latin typeface="Calibri" panose="020F0502020204030204" pitchFamily="34" charset="0"/>
                <a:cs typeface="Calibri" panose="020F0502020204030204" pitchFamily="34" charset="0"/>
              </a:rPr>
              <a:t>Handvatten voor de beoordeling wanneer patiënten met een relatieve indicatie verwezen kunnen worden voor hartrevalidatie.</a:t>
            </a:r>
          </a:p>
          <a:p>
            <a:endParaRPr lang="nl-NL" sz="1400" dirty="0">
              <a:latin typeface="Calibri" panose="020F0502020204030204" pitchFamily="34" charset="0"/>
              <a:cs typeface="Calibri" panose="020F0502020204030204" pitchFamily="34" charset="0"/>
            </a:endParaRPr>
          </a:p>
          <a:p>
            <a:endParaRPr lang="nl-NL" sz="1800" dirty="0"/>
          </a:p>
        </p:txBody>
      </p:sp>
      <p:sp>
        <p:nvSpPr>
          <p:cNvPr id="4" name="Tijdelijke aanduiding voor tekst 3">
            <a:extLst>
              <a:ext uri="{FF2B5EF4-FFF2-40B4-BE49-F238E27FC236}">
                <a16:creationId xmlns:a16="http://schemas.microsoft.com/office/drawing/2014/main" id="{FCC53C67-D121-0A73-DE9B-26B289D89DAF}"/>
              </a:ext>
            </a:extLst>
          </p:cNvPr>
          <p:cNvSpPr>
            <a:spLocks noGrp="1"/>
          </p:cNvSpPr>
          <p:nvPr>
            <p:ph type="body" sz="quarter" idx="20"/>
          </p:nvPr>
        </p:nvSpPr>
        <p:spPr>
          <a:xfrm>
            <a:off x="7184570" y="2579688"/>
            <a:ext cx="4300991" cy="3850929"/>
          </a:xfrm>
        </p:spPr>
        <p:txBody>
          <a:bodyPr>
            <a:normAutofit/>
          </a:bodyPr>
          <a:lstStyle/>
          <a:p>
            <a:pPr marL="11113" indent="0">
              <a:buNone/>
            </a:pPr>
            <a:endParaRPr lang="nl-NL" sz="1900" dirty="0"/>
          </a:p>
          <a:p>
            <a:endParaRPr lang="nl-NL" dirty="0"/>
          </a:p>
        </p:txBody>
      </p:sp>
      <p:sp>
        <p:nvSpPr>
          <p:cNvPr id="5" name="Tijdelijke aanduiding voor tekst 2">
            <a:extLst>
              <a:ext uri="{FF2B5EF4-FFF2-40B4-BE49-F238E27FC236}">
                <a16:creationId xmlns:a16="http://schemas.microsoft.com/office/drawing/2014/main" id="{8F0D9136-3966-6457-847B-DE9C77B138BB}"/>
              </a:ext>
            </a:extLst>
          </p:cNvPr>
          <p:cNvSpPr txBox="1">
            <a:spLocks/>
          </p:cNvSpPr>
          <p:nvPr/>
        </p:nvSpPr>
        <p:spPr>
          <a:xfrm>
            <a:off x="706437" y="2494492"/>
            <a:ext cx="10658249" cy="444652"/>
          </a:xfrm>
          <a:prstGeom prst="rect">
            <a:avLst/>
          </a:prstGeom>
        </p:spPr>
        <p:txBody>
          <a:bodyPr vert="horz" lIns="91440" tIns="45720" rIns="91440" bIns="45720" numCol="1" rtlCol="0">
            <a:normAutofit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groepen patiënten (diagnosegroepen) komen in aanmerking voor (onderdelen van) hartrevalidatie?</a:t>
            </a:r>
          </a:p>
          <a:p>
            <a:pPr marL="11113" indent="0">
              <a:buNone/>
            </a:pPr>
            <a:endParaRPr lang="nl-NL"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102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F839A72-89B8-F1BC-4F42-61A98EC7D39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Complexe hartrevalidatie (NIEUW)</a:t>
            </a:r>
          </a:p>
        </p:txBody>
      </p:sp>
      <p:sp>
        <p:nvSpPr>
          <p:cNvPr id="3" name="Tijdelijke aanduiding voor tekst 2">
            <a:extLst>
              <a:ext uri="{FF2B5EF4-FFF2-40B4-BE49-F238E27FC236}">
                <a16:creationId xmlns:a16="http://schemas.microsoft.com/office/drawing/2014/main" id="{5125FCE0-9360-1CC3-1615-BF5827CE443B}"/>
              </a:ext>
            </a:extLst>
          </p:cNvPr>
          <p:cNvSpPr>
            <a:spLocks noGrp="1"/>
          </p:cNvSpPr>
          <p:nvPr>
            <p:ph type="body" sz="quarter" idx="19"/>
          </p:nvPr>
        </p:nvSpPr>
        <p:spPr>
          <a:xfrm>
            <a:off x="706437" y="3045886"/>
            <a:ext cx="10147610" cy="3469928"/>
          </a:xfrm>
        </p:spPr>
        <p:txBody>
          <a:bodyPr>
            <a:noAutofit/>
          </a:bodyPr>
          <a:lstStyle/>
          <a:p>
            <a:pPr marL="11113" indent="0" algn="l">
              <a:lnSpc>
                <a:spcPct val="100000"/>
              </a:lnSpc>
              <a:buNone/>
            </a:pPr>
            <a:r>
              <a:rPr lang="nl-NL" dirty="0">
                <a:effectLst/>
                <a:latin typeface="Calibri" panose="020F0502020204030204" pitchFamily="34" charset="0"/>
                <a:ea typeface="Calibri" panose="020F0502020204030204" pitchFamily="34" charset="0"/>
                <a:cs typeface="Calibri" panose="020F0502020204030204" pitchFamily="34" charset="0"/>
              </a:rPr>
              <a:t>Verwijs alle patiënten die een indicatie hebben voor reguliere hartrevalidatie. Bij twijfel over het kunnen volgen van een regulier traject voor hartrevalidatie, doe een toetsing aan de hand van het ICF-model. </a:t>
            </a: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gn="l">
              <a:lnSpc>
                <a:spcPct val="100000"/>
              </a:lnSpc>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gn="l">
              <a:lnSpc>
                <a:spcPct val="100000"/>
              </a:lnSpc>
              <a:buNone/>
            </a:pPr>
            <a:r>
              <a:rPr lang="nl-NL" dirty="0">
                <a:effectLst/>
                <a:latin typeface="Calibri" panose="020F0502020204030204" pitchFamily="34" charset="0"/>
                <a:ea typeface="Calibri" panose="020F0502020204030204" pitchFamily="34" charset="0"/>
                <a:cs typeface="Calibri" panose="020F0502020204030204" pitchFamily="34" charset="0"/>
              </a:rPr>
              <a:t>Overweeg patiënten met complexiteit op meerdere domeinen (communicatie, cognitie, ADL-functioneren, mobiliteit) volgens het ICF-model door te verwijzen voor medisch specialistische hartrevalidatie. </a:t>
            </a: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gn="l">
              <a:lnSpc>
                <a:spcPct val="100000"/>
              </a:lnSpc>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gn="l">
              <a:lnSpc>
                <a:spcPct val="100000"/>
              </a:lnSpc>
              <a:buNone/>
            </a:pPr>
            <a:r>
              <a:rPr lang="nl-NL" dirty="0">
                <a:effectLst/>
                <a:latin typeface="Calibri" panose="020F0502020204030204" pitchFamily="34" charset="0"/>
                <a:ea typeface="Calibri" panose="020F0502020204030204" pitchFamily="34" charset="0"/>
                <a:cs typeface="Calibri" panose="020F0502020204030204" pitchFamily="34" charset="0"/>
              </a:rPr>
              <a:t>Er zijn geen diagnosegroepen die per definitie in aanmerking komen of uitgesloten worden voor complexe hartrevalidatie</a:t>
            </a:r>
            <a:r>
              <a:rPr lang="nl-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gn="l">
              <a:lnSpc>
                <a:spcPct val="100000"/>
              </a:lnSpc>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11113" indent="0">
              <a:lnSpc>
                <a:spcPct val="100000"/>
              </a:lnSpc>
              <a:buNone/>
            </a:pPr>
            <a:r>
              <a:rPr lang="nl-NL" dirty="0">
                <a:effectLst/>
                <a:latin typeface="Calibri" panose="020F0502020204030204" pitchFamily="34" charset="0"/>
                <a:ea typeface="Calibri" panose="020F0502020204030204" pitchFamily="34" charset="0"/>
                <a:cs typeface="Calibri" panose="020F0502020204030204" pitchFamily="34" charset="0"/>
              </a:rPr>
              <a:t>Breng in kaart in je eigen regio welke mogelijkheden er zijn voor patiënten die complexe hartrevalidatie nodig hebben. Zorg voor regionale afspraken zodat patiënten in elke regio toegang hebben tot complexe hartrevalidatie. De werkgroep adviseert nauwe samenwerking tussen verschillende disciplines die betrokken zijn bij hartrevalidatie. </a:t>
            </a:r>
            <a:endParaRPr lang="nl-NL" dirty="0">
              <a:latin typeface="Calibri" panose="020F0502020204030204" pitchFamily="34" charset="0"/>
              <a:cs typeface="Calibri" panose="020F0502020204030204" pitchFamily="34" charset="0"/>
            </a:endParaRPr>
          </a:p>
        </p:txBody>
      </p:sp>
      <p:sp>
        <p:nvSpPr>
          <p:cNvPr id="6" name="Tijdelijke aanduiding voor tekst 2">
            <a:extLst>
              <a:ext uri="{FF2B5EF4-FFF2-40B4-BE49-F238E27FC236}">
                <a16:creationId xmlns:a16="http://schemas.microsoft.com/office/drawing/2014/main" id="{0BB400FA-3ED6-C6DB-4514-244B989D0EF7}"/>
              </a:ext>
            </a:extLst>
          </p:cNvPr>
          <p:cNvSpPr txBox="1">
            <a:spLocks/>
          </p:cNvSpPr>
          <p:nvPr/>
        </p:nvSpPr>
        <p:spPr>
          <a:xfrm>
            <a:off x="706437" y="2494492"/>
            <a:ext cx="10658249" cy="444652"/>
          </a:xfrm>
          <a:prstGeom prst="rect">
            <a:avLst/>
          </a:prstGeom>
        </p:spPr>
        <p:txBody>
          <a:bodyPr vert="horz" lIns="91440" tIns="45720" rIns="91440" bIns="45720" numCol="1" rtlCol="0">
            <a:normAutofit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patiënten komen in aanmerking voor complexe hartrevalidatie?</a:t>
            </a:r>
          </a:p>
          <a:p>
            <a:pPr marL="11113" indent="0">
              <a:buNone/>
            </a:pPr>
            <a:endParaRPr lang="nl-NL" dirty="0"/>
          </a:p>
        </p:txBody>
      </p:sp>
    </p:spTree>
    <p:extLst>
      <p:ext uri="{BB962C8B-B14F-4D97-AF65-F5344CB8AC3E}">
        <p14:creationId xmlns:p14="http://schemas.microsoft.com/office/powerpoint/2010/main" val="217572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Intakegesprek</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083850"/>
            <a:ext cx="5207474" cy="3674759"/>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module uit 2011:</a:t>
            </a:r>
          </a:p>
          <a:p>
            <a:r>
              <a:rPr lang="nl-NL" sz="1500" dirty="0">
                <a:latin typeface="Calibri" panose="020F0502020204030204" pitchFamily="34" charset="0"/>
                <a:cs typeface="Calibri" panose="020F0502020204030204" pitchFamily="34" charset="0"/>
              </a:rPr>
              <a:t>Uitbreiding van aanbeveling</a:t>
            </a:r>
          </a:p>
          <a:p>
            <a:r>
              <a:rPr lang="nl-NL" sz="1500" dirty="0">
                <a:latin typeface="Calibri" panose="020F0502020204030204" pitchFamily="34" charset="0"/>
                <a:cs typeface="Calibri" panose="020F0502020204030204" pitchFamily="34" charset="0"/>
              </a:rPr>
              <a:t>Toevoeging van punten die minimaal besproken dienen te worden tijdens het intakegesprek </a:t>
            </a:r>
            <a:r>
              <a:rPr lang="nl-NL" sz="1500" dirty="0">
                <a:latin typeface="Calibri" panose="020F0502020204030204" pitchFamily="34" charset="0"/>
                <a:cs typeface="Calibri" panose="020F0502020204030204" pitchFamily="34" charset="0"/>
                <a:sym typeface="Wingdings" pitchFamily="2" charset="2"/>
              </a:rPr>
              <a:t> </a:t>
            </a:r>
            <a:r>
              <a:rPr lang="nl-NL" sz="1500" b="1" dirty="0">
                <a:latin typeface="Calibri" panose="020F0502020204030204" pitchFamily="34" charset="0"/>
                <a:cs typeface="Calibri" panose="020F0502020204030204" pitchFamily="34" charset="0"/>
                <a:sym typeface="Wingdings" pitchFamily="2" charset="2"/>
              </a:rPr>
              <a:t>Beslishulp Hartrevalidatie</a:t>
            </a:r>
            <a:endParaRPr lang="nl-NL" sz="1500" b="1" dirty="0">
              <a:latin typeface="Calibri" panose="020F0502020204030204" pitchFamily="34" charset="0"/>
              <a:cs typeface="Calibri" panose="020F0502020204030204" pitchFamily="34" charset="0"/>
            </a:endParaRPr>
          </a:p>
          <a:p>
            <a:r>
              <a:rPr lang="nl-NL" sz="1500" dirty="0">
                <a:latin typeface="Calibri" panose="020F0502020204030204" pitchFamily="34" charset="0"/>
                <a:cs typeface="Calibri" panose="020F0502020204030204" pitchFamily="34" charset="0"/>
              </a:rPr>
              <a:t>Toevoeging van aanbeveling t.a.v. communicatie en afspraken tussen zorgverleners in de eerste- en tweede- of derdelijnszorg. </a:t>
            </a:r>
          </a:p>
          <a:p>
            <a:pPr marL="11113" indent="0">
              <a:buNone/>
            </a:pPr>
            <a:endParaRPr lang="nl-NL" sz="3700" dirty="0">
              <a:latin typeface="Calibri" panose="020F0502020204030204" pitchFamily="34" charset="0"/>
              <a:cs typeface="Calibri" panose="020F0502020204030204" pitchFamily="34" charset="0"/>
            </a:endParaRPr>
          </a:p>
          <a:p>
            <a:pPr marL="11113" indent="0">
              <a:buNone/>
            </a:pPr>
            <a:endParaRPr lang="nl-NL" dirty="0"/>
          </a:p>
        </p:txBody>
      </p:sp>
      <p:sp>
        <p:nvSpPr>
          <p:cNvPr id="4" name="Tijdelijke aanduiding voor tekst 3">
            <a:extLst>
              <a:ext uri="{FF2B5EF4-FFF2-40B4-BE49-F238E27FC236}">
                <a16:creationId xmlns:a16="http://schemas.microsoft.com/office/drawing/2014/main" id="{BC6A7E4B-A072-51EA-B312-8CC7575139D6}"/>
              </a:ext>
            </a:extLst>
          </p:cNvPr>
          <p:cNvSpPr>
            <a:spLocks noGrp="1"/>
          </p:cNvSpPr>
          <p:nvPr>
            <p:ph type="body" sz="quarter" idx="20"/>
          </p:nvPr>
        </p:nvSpPr>
        <p:spPr>
          <a:xfrm>
            <a:off x="5997039" y="3116281"/>
            <a:ext cx="5496439" cy="3508375"/>
          </a:xfrm>
        </p:spPr>
        <p:txBody>
          <a:bodyPr>
            <a:normAutofit/>
          </a:bodyPr>
          <a:lstStyle/>
          <a:p>
            <a:pPr marL="11113" indent="0">
              <a:buNone/>
            </a:pPr>
            <a:r>
              <a:rPr lang="nl-NL" sz="1500" b="1" dirty="0">
                <a:latin typeface="Calibri" panose="020F0502020204030204" pitchFamily="34" charset="0"/>
                <a:cs typeface="Calibri" panose="020F0502020204030204" pitchFamily="34" charset="0"/>
              </a:rPr>
              <a:t>Beslishulp Hartrevalidatie </a:t>
            </a:r>
            <a:r>
              <a:rPr lang="nl-NL" sz="1500" dirty="0">
                <a:latin typeface="Calibri" panose="020F0502020204030204" pitchFamily="34" charset="0"/>
                <a:cs typeface="Calibri" panose="020F0502020204030204" pitchFamily="34" charset="0"/>
              </a:rPr>
              <a:t>met </a:t>
            </a:r>
            <a:r>
              <a:rPr lang="nl-NL" sz="1500" dirty="0">
                <a:effectLst/>
                <a:latin typeface="Calibri" panose="020F0502020204030204" pitchFamily="34" charset="0"/>
                <a:ea typeface="Times New Roman" panose="02020603050405020304" pitchFamily="18" charset="0"/>
                <a:cs typeface="Calibri" panose="020F0502020204030204" pitchFamily="34" charset="0"/>
              </a:rPr>
              <a:t>hoofdvragen</a:t>
            </a:r>
            <a:r>
              <a:rPr lang="nl-NL" sz="1500" b="1" dirty="0">
                <a:effectLst/>
                <a:latin typeface="Calibri" panose="020F0502020204030204" pitchFamily="34" charset="0"/>
                <a:ea typeface="Times New Roman" panose="02020603050405020304" pitchFamily="18" charset="0"/>
                <a:cs typeface="Calibri" panose="020F0502020204030204" pitchFamily="34" charset="0"/>
              </a:rPr>
              <a:t>:</a:t>
            </a:r>
          </a:p>
          <a:p>
            <a:pPr marL="11113" indent="0">
              <a:buNone/>
            </a:pPr>
            <a:r>
              <a:rPr lang="nl-NL" sz="1500" dirty="0">
                <a:effectLst/>
                <a:latin typeface="Calibri" panose="020F0502020204030204" pitchFamily="34" charset="0"/>
                <a:ea typeface="Times New Roman" panose="02020603050405020304" pitchFamily="18" charset="0"/>
                <a:cs typeface="Calibri" panose="020F0502020204030204" pitchFamily="34" charset="0"/>
              </a:rPr>
              <a:t>1. Is er een verstoring van het fysiek functioneren?</a:t>
            </a:r>
          </a:p>
          <a:p>
            <a:pPr marL="11113" indent="0">
              <a:buNone/>
            </a:pPr>
            <a:r>
              <a:rPr lang="nl-NL" sz="1500" dirty="0">
                <a:latin typeface="Calibri" panose="020F0502020204030204" pitchFamily="34" charset="0"/>
                <a:ea typeface="Times New Roman" panose="02020603050405020304" pitchFamily="18" charset="0"/>
                <a:cs typeface="Calibri" panose="020F0502020204030204" pitchFamily="34" charset="0"/>
              </a:rPr>
              <a:t>2. Is er een verstoring van het psychisch functioneren?</a:t>
            </a:r>
          </a:p>
          <a:p>
            <a:pPr marL="11113" indent="0">
              <a:buNone/>
            </a:pPr>
            <a:r>
              <a:rPr lang="nl-NL" sz="1500" dirty="0">
                <a:effectLst/>
                <a:latin typeface="Calibri" panose="020F0502020204030204" pitchFamily="34" charset="0"/>
                <a:ea typeface="Times New Roman" panose="02020603050405020304" pitchFamily="18" charset="0"/>
                <a:cs typeface="Calibri" panose="020F0502020204030204" pitchFamily="34" charset="0"/>
              </a:rPr>
              <a:t>3. Is er een verstoring van het sociaal functioneren? (incl. werkhervatting indien van toepassing, naasten)?  </a:t>
            </a:r>
          </a:p>
          <a:p>
            <a:pPr marL="11113" indent="0">
              <a:buNone/>
            </a:pPr>
            <a:r>
              <a:rPr lang="nl-NL" sz="1500" dirty="0">
                <a:effectLst/>
                <a:latin typeface="Calibri" panose="020F0502020204030204" pitchFamily="34" charset="0"/>
                <a:ea typeface="Times New Roman" panose="02020603050405020304" pitchFamily="18" charset="0"/>
                <a:cs typeface="Calibri" panose="020F0502020204030204" pitchFamily="34" charset="0"/>
              </a:rPr>
              <a:t>4. Wat is het cardiovasculair risicoprofiel/-gedrag?</a:t>
            </a:r>
          </a:p>
          <a:p>
            <a:pPr marL="11113" indent="0">
              <a:buNone/>
            </a:pPr>
            <a:r>
              <a:rPr lang="nl-NL" sz="1500" i="1" dirty="0">
                <a:effectLst/>
                <a:latin typeface="Calibri" panose="020F0502020204030204" pitchFamily="34" charset="0"/>
                <a:ea typeface="Times New Roman" panose="02020603050405020304" pitchFamily="18" charset="0"/>
                <a:cs typeface="Calibri" panose="020F0502020204030204" pitchFamily="34" charset="0"/>
              </a:rPr>
              <a:t>+ verwijzing naar relevante modules en tools </a:t>
            </a:r>
            <a:br>
              <a:rPr lang="nl-NL" sz="1500" dirty="0">
                <a:effectLst/>
                <a:latin typeface="Calibri" panose="020F0502020204030204" pitchFamily="34" charset="0"/>
                <a:ea typeface="Times New Roman" panose="02020603050405020304" pitchFamily="18" charset="0"/>
                <a:cs typeface="Calibri" panose="020F0502020204030204" pitchFamily="34" charset="0"/>
              </a:rPr>
            </a:br>
            <a:endParaRPr lang="nl-NL" sz="1500" dirty="0">
              <a:latin typeface="Calibri" panose="020F0502020204030204" pitchFamily="34" charset="0"/>
              <a:cs typeface="Calibri" panose="020F0502020204030204" pitchFamily="34" charset="0"/>
            </a:endParaRPr>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2"/>
            <a:ext cx="10658249" cy="444652"/>
          </a:xfrm>
          <a:prstGeom prst="rect">
            <a:avLst/>
          </a:prstGeom>
        </p:spPr>
        <p:txBody>
          <a:bodyPr vert="horz" lIns="91440" tIns="45720" rIns="91440" bIns="45720" numCol="1" rtlCol="0">
            <a:normAutofit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groepen patiënten (diagnosegroepen) komen in aanmerking voor (onderdelen van) hartrevalidatie?</a:t>
            </a:r>
          </a:p>
          <a:p>
            <a:pPr marL="11113" indent="0">
              <a:buNone/>
            </a:pPr>
            <a:endParaRPr lang="nl-NL" dirty="0"/>
          </a:p>
        </p:txBody>
      </p:sp>
    </p:spTree>
    <p:extLst>
      <p:ext uri="{BB962C8B-B14F-4D97-AF65-F5344CB8AC3E}">
        <p14:creationId xmlns:p14="http://schemas.microsoft.com/office/powerpoint/2010/main" val="56685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Risicofactoren/-gedrag</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7" y="3250234"/>
            <a:ext cx="7333157" cy="3508375"/>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Samenvoeging van modules Risicogedrag, Screening risicogedrag en Interventies beïnvloeding risicogedrag.</a:t>
            </a:r>
          </a:p>
          <a:p>
            <a:r>
              <a:rPr lang="nl-NL" sz="1500" dirty="0">
                <a:latin typeface="Calibri" panose="020F0502020204030204" pitchFamily="34" charset="0"/>
                <a:cs typeface="Calibri" panose="020F0502020204030204" pitchFamily="34" charset="0"/>
              </a:rPr>
              <a:t>Adviezen/literatuur t.a.v. aanpassen en beïnvloeden van risicogedrag verwijderd </a:t>
            </a:r>
            <a:r>
              <a:rPr lang="nl-NL" sz="1500" dirty="0">
                <a:latin typeface="Calibri" panose="020F0502020204030204" pitchFamily="34" charset="0"/>
                <a:cs typeface="Calibri" panose="020F0502020204030204" pitchFamily="34" charset="0"/>
                <a:sym typeface="Wingdings" pitchFamily="2" charset="2"/>
              </a:rPr>
              <a:t> vervangen door verwijzingen naar relevante richtlijnen/informatiebronnen. </a:t>
            </a:r>
            <a:endParaRPr lang="nl-NL" sz="1500" dirty="0">
              <a:latin typeface="Calibri" panose="020F0502020204030204" pitchFamily="34" charset="0"/>
              <a:cs typeface="Calibri" panose="020F0502020204030204" pitchFamily="34" charset="0"/>
            </a:endParaRPr>
          </a:p>
          <a:p>
            <a:pPr marL="11113" indent="0">
              <a:buNone/>
            </a:pPr>
            <a:endParaRPr lang="nl-NL" dirty="0"/>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0"/>
            <a:ext cx="10658249" cy="755743"/>
          </a:xfrm>
          <a:prstGeom prst="rect">
            <a:avLst/>
          </a:prstGeom>
        </p:spPr>
        <p:txBody>
          <a:bodyPr vert="horz" lIns="91440" tIns="45720" rIns="91440" bIns="45720" numCol="1" rtlCol="0">
            <a:normAutofit fontScale="92500"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Wat is de plaats van beïnvloeding van risicogedrag voor hart- en vaatziekten bij patiënten met hart- en vaatziekten die in aanmerking komen voor hartrevalidatie?</a:t>
            </a:r>
          </a:p>
          <a:p>
            <a:pPr marL="11113" indent="0">
              <a:buNone/>
            </a:pPr>
            <a:endParaRPr lang="nl-NL" dirty="0"/>
          </a:p>
        </p:txBody>
      </p:sp>
    </p:spTree>
    <p:extLst>
      <p:ext uri="{BB962C8B-B14F-4D97-AF65-F5344CB8AC3E}">
        <p14:creationId xmlns:p14="http://schemas.microsoft.com/office/powerpoint/2010/main" val="230318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3C3A8E-06F1-87BA-44BB-9F09D47171E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Risicofactoren/-gedrag</a:t>
            </a:r>
          </a:p>
        </p:txBody>
      </p:sp>
      <p:sp>
        <p:nvSpPr>
          <p:cNvPr id="3" name="Tijdelijke aanduiding voor tekst 2">
            <a:extLst>
              <a:ext uri="{FF2B5EF4-FFF2-40B4-BE49-F238E27FC236}">
                <a16:creationId xmlns:a16="http://schemas.microsoft.com/office/drawing/2014/main" id="{8B31B960-53E4-AD8C-850C-3AAC36BE73A6}"/>
              </a:ext>
            </a:extLst>
          </p:cNvPr>
          <p:cNvSpPr>
            <a:spLocks noGrp="1"/>
          </p:cNvSpPr>
          <p:nvPr>
            <p:ph type="body" sz="quarter" idx="19"/>
          </p:nvPr>
        </p:nvSpPr>
        <p:spPr>
          <a:xfrm>
            <a:off x="706438" y="2428222"/>
            <a:ext cx="10872649" cy="3508375"/>
          </a:xfrm>
        </p:spPr>
        <p:txBody>
          <a:bodyPr/>
          <a:lstStyle/>
          <a:p>
            <a:pPr marL="11113" indent="0">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Raadpleeg de onderstaande richtlijnen voor specifieke leefstijlaanpassingen of interventies per risicofactor. </a:t>
            </a:r>
          </a:p>
          <a:p>
            <a:endParaRPr lang="nl-NL" dirty="0"/>
          </a:p>
        </p:txBody>
      </p:sp>
      <p:graphicFrame>
        <p:nvGraphicFramePr>
          <p:cNvPr id="6" name="Tabel 5">
            <a:extLst>
              <a:ext uri="{FF2B5EF4-FFF2-40B4-BE49-F238E27FC236}">
                <a16:creationId xmlns:a16="http://schemas.microsoft.com/office/drawing/2014/main" id="{E2474CD2-F8B8-BCA0-D331-6E5BBF110776}"/>
              </a:ext>
            </a:extLst>
          </p:cNvPr>
          <p:cNvGraphicFramePr>
            <a:graphicFrameLocks noGrp="1"/>
          </p:cNvGraphicFramePr>
          <p:nvPr>
            <p:extLst>
              <p:ext uri="{D42A27DB-BD31-4B8C-83A1-F6EECF244321}">
                <p14:modId xmlns:p14="http://schemas.microsoft.com/office/powerpoint/2010/main" val="2985947184"/>
              </p:ext>
            </p:extLst>
          </p:nvPr>
        </p:nvGraphicFramePr>
        <p:xfrm>
          <a:off x="781086" y="3034909"/>
          <a:ext cx="10532618" cy="3322320"/>
        </p:xfrm>
        <a:graphic>
          <a:graphicData uri="http://schemas.openxmlformats.org/drawingml/2006/table">
            <a:tbl>
              <a:tblPr firstRow="1" bandRow="1">
                <a:tableStyleId>{21E4AEA4-8DFA-4A89-87EB-49C32662AFE0}</a:tableStyleId>
              </a:tblPr>
              <a:tblGrid>
                <a:gridCol w="3375788">
                  <a:extLst>
                    <a:ext uri="{9D8B030D-6E8A-4147-A177-3AD203B41FA5}">
                      <a16:colId xmlns:a16="http://schemas.microsoft.com/office/drawing/2014/main" val="564988495"/>
                    </a:ext>
                  </a:extLst>
                </a:gridCol>
                <a:gridCol w="7156830">
                  <a:extLst>
                    <a:ext uri="{9D8B030D-6E8A-4147-A177-3AD203B41FA5}">
                      <a16:colId xmlns:a16="http://schemas.microsoft.com/office/drawing/2014/main" val="401743380"/>
                    </a:ext>
                  </a:extLst>
                </a:gridCol>
              </a:tblGrid>
              <a:tr h="0">
                <a:tc>
                  <a:txBody>
                    <a:bodyPr/>
                    <a:lstStyle/>
                    <a:p>
                      <a:r>
                        <a:rPr lang="nl-NL" sz="1400" dirty="0">
                          <a:latin typeface="Calibri" panose="020F0502020204030204" pitchFamily="34" charset="0"/>
                          <a:cs typeface="Calibri" panose="020F0502020204030204" pitchFamily="34" charset="0"/>
                        </a:rPr>
                        <a:t>Risicofactoren</a:t>
                      </a:r>
                    </a:p>
                  </a:txBody>
                  <a:tcPr marL="45720" marR="45720"/>
                </a:tc>
                <a:tc>
                  <a:txBody>
                    <a:bodyPr/>
                    <a:lstStyle/>
                    <a:p>
                      <a:r>
                        <a:rPr lang="nl-NL" sz="1400" dirty="0">
                          <a:latin typeface="Calibri" panose="020F0502020204030204" pitchFamily="34" charset="0"/>
                          <a:cs typeface="Calibri" panose="020F0502020204030204" pitchFamily="34" charset="0"/>
                        </a:rPr>
                        <a:t>Relevante richtlijn</a:t>
                      </a:r>
                    </a:p>
                  </a:txBody>
                  <a:tcPr marL="45720" marR="45720"/>
                </a:tc>
                <a:extLst>
                  <a:ext uri="{0D108BD9-81ED-4DB2-BD59-A6C34878D82A}">
                    <a16:rowId xmlns:a16="http://schemas.microsoft.com/office/drawing/2014/main" val="4275343770"/>
                  </a:ext>
                </a:extLst>
              </a:tr>
              <a:tr h="0">
                <a:tc>
                  <a:txBody>
                    <a:bodyPr/>
                    <a:lstStyle/>
                    <a:p>
                      <a:r>
                        <a:rPr lang="nl-NL" sz="1200" i="1" u="none" dirty="0">
                          <a:latin typeface="Calibri" panose="020F0502020204030204" pitchFamily="34" charset="0"/>
                          <a:cs typeface="Calibri" panose="020F0502020204030204" pitchFamily="34" charset="0"/>
                        </a:rPr>
                        <a:t>Beïnvloedbaar</a:t>
                      </a:r>
                    </a:p>
                  </a:txBody>
                  <a:tcPr marL="45720" marR="45720"/>
                </a:tc>
                <a:tc>
                  <a:txBody>
                    <a:bodyPr/>
                    <a:lstStyle/>
                    <a:p>
                      <a:pPr algn="l"/>
                      <a:r>
                        <a:rPr lang="nl-NL" sz="1200" u="none" dirty="0">
                          <a:effectLst/>
                          <a:highlight>
                            <a:srgbClr val="D9D9D9"/>
                          </a:highlight>
                          <a:latin typeface="Calibri" panose="020F0502020204030204" pitchFamily="34" charset="0"/>
                          <a:cs typeface="Calibri" panose="020F0502020204030204" pitchFamily="34" charset="0"/>
                        </a:rPr>
                        <a:t> </a:t>
                      </a:r>
                      <a:endParaRPr lang="nl-NL" sz="1200" u="none" dirty="0">
                        <a:effectLst/>
                        <a:highlight>
                          <a:srgbClr val="D9D9D9"/>
                        </a:highlight>
                        <a:latin typeface="Calibri" panose="020F0502020204030204" pitchFamily="34" charset="0"/>
                        <a:ea typeface="Times New Roman" panose="02020603050405020304" pitchFamily="18" charset="0"/>
                        <a:cs typeface="Calibri" panose="020F0502020204030204" pitchFamily="34" charset="0"/>
                      </a:endParaRPr>
                    </a:p>
                  </a:txBody>
                  <a:tcPr marL="45720" marR="45720"/>
                </a:tc>
                <a:extLst>
                  <a:ext uri="{0D108BD9-81ED-4DB2-BD59-A6C34878D82A}">
                    <a16:rowId xmlns:a16="http://schemas.microsoft.com/office/drawing/2014/main" val="3447461502"/>
                  </a:ext>
                </a:extLst>
              </a:tr>
              <a:tr h="0">
                <a:tc>
                  <a:txBody>
                    <a:bodyPr/>
                    <a:lstStyle/>
                    <a:p>
                      <a:r>
                        <a:rPr lang="nl-NL" sz="1200" u="none" dirty="0" err="1">
                          <a:latin typeface="Calibri" panose="020F0502020204030204" pitchFamily="34" charset="0"/>
                          <a:cs typeface="Calibri" panose="020F0502020204030204" pitchFamily="34" charset="0"/>
                        </a:rPr>
                        <a:t>Dyslipidemie</a:t>
                      </a:r>
                      <a:endParaRPr lang="nl-NL" sz="1200" u="none" dirty="0">
                        <a:latin typeface="Calibri" panose="020F0502020204030204" pitchFamily="34" charset="0"/>
                        <a:cs typeface="Calibri" panose="020F0502020204030204" pitchFamily="34" charset="0"/>
                      </a:endParaRPr>
                    </a:p>
                  </a:txBody>
                  <a:tcPr marL="45720" marR="45720"/>
                </a:tc>
                <a:tc>
                  <a:txBody>
                    <a:bodyPr/>
                    <a:lstStyle/>
                    <a:p>
                      <a:pPr algn="l"/>
                      <a:r>
                        <a:rPr lang="nl-NL" sz="1200" u="none" dirty="0">
                          <a:effectLst/>
                          <a:latin typeface="Calibri" panose="020F0502020204030204" pitchFamily="34" charset="0"/>
                          <a:cs typeface="Calibri" panose="020F0502020204030204" pitchFamily="34" charset="0"/>
                        </a:rPr>
                        <a:t>CVRM-richtlijn, (erfelijke) </a:t>
                      </a:r>
                      <a:r>
                        <a:rPr lang="nl-NL" sz="1200" u="none" dirty="0" err="1">
                          <a:effectLst/>
                          <a:latin typeface="Calibri" panose="020F0502020204030204" pitchFamily="34" charset="0"/>
                          <a:cs typeface="Calibri" panose="020F0502020204030204" pitchFamily="34" charset="0"/>
                        </a:rPr>
                        <a:t>dyslipidemie</a:t>
                      </a:r>
                      <a:r>
                        <a:rPr lang="nl-NL" sz="1200" u="none" dirty="0">
                          <a:effectLst/>
                          <a:latin typeface="Calibri" panose="020F0502020204030204" pitchFamily="34" charset="0"/>
                          <a:cs typeface="Calibri" panose="020F0502020204030204" pitchFamily="34" charset="0"/>
                        </a:rPr>
                        <a:t> in de tweede en derde lijn</a:t>
                      </a:r>
                      <a:endParaRPr lang="nl-NL" sz="1200" u="none"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R="45720"/>
                </a:tc>
                <a:extLst>
                  <a:ext uri="{0D108BD9-81ED-4DB2-BD59-A6C34878D82A}">
                    <a16:rowId xmlns:a16="http://schemas.microsoft.com/office/drawing/2014/main" val="4038740717"/>
                  </a:ext>
                </a:extLst>
              </a:tr>
              <a:tr h="0">
                <a:tc>
                  <a:txBody>
                    <a:bodyPr/>
                    <a:lstStyle/>
                    <a:p>
                      <a:r>
                        <a:rPr lang="nl-NL" sz="1200" u="none" dirty="0">
                          <a:latin typeface="Calibri" panose="020F0502020204030204" pitchFamily="34" charset="0"/>
                          <a:cs typeface="Calibri" panose="020F0502020204030204" pitchFamily="34" charset="0"/>
                        </a:rPr>
                        <a:t>Hypertensie</a:t>
                      </a:r>
                    </a:p>
                  </a:txBody>
                  <a:tcPr marL="45720" marR="45720"/>
                </a:tc>
                <a:tc>
                  <a:txBody>
                    <a:bodyPr/>
                    <a:lstStyle/>
                    <a:p>
                      <a:pPr algn="l"/>
                      <a:r>
                        <a:rPr lang="nl-NL" sz="1200" u="none" dirty="0">
                          <a:effectLst/>
                          <a:latin typeface="Calibri" panose="020F0502020204030204" pitchFamily="34" charset="0"/>
                          <a:cs typeface="Calibri" panose="020F0502020204030204" pitchFamily="34" charset="0"/>
                        </a:rPr>
                        <a:t>CVRM-richtlijn, hypertensie in de tweede en derde lijn</a:t>
                      </a:r>
                      <a:endParaRPr lang="nl-NL" sz="1200" u="none"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R="45720"/>
                </a:tc>
                <a:extLst>
                  <a:ext uri="{0D108BD9-81ED-4DB2-BD59-A6C34878D82A}">
                    <a16:rowId xmlns:a16="http://schemas.microsoft.com/office/drawing/2014/main" val="3641949261"/>
                  </a:ext>
                </a:extLst>
              </a:tr>
              <a:tr h="0">
                <a:tc>
                  <a:txBody>
                    <a:bodyPr/>
                    <a:lstStyle/>
                    <a:p>
                      <a:r>
                        <a:rPr lang="nl-NL" sz="1200" u="none" dirty="0">
                          <a:latin typeface="Calibri" panose="020F0502020204030204" pitchFamily="34" charset="0"/>
                          <a:cs typeface="Calibri" panose="020F0502020204030204" pitchFamily="34" charset="0"/>
                        </a:rPr>
                        <a:t>Verhoogde stollingsneiging van het bloed</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Antitrombotisch beleid</a:t>
                      </a:r>
                    </a:p>
                  </a:txBody>
                  <a:tcPr marL="45720" marR="45720"/>
                </a:tc>
                <a:extLst>
                  <a:ext uri="{0D108BD9-81ED-4DB2-BD59-A6C34878D82A}">
                    <a16:rowId xmlns:a16="http://schemas.microsoft.com/office/drawing/2014/main" val="2196048485"/>
                  </a:ext>
                </a:extLst>
              </a:tr>
              <a:tr h="0">
                <a:tc>
                  <a:txBody>
                    <a:bodyPr/>
                    <a:lstStyle/>
                    <a:p>
                      <a:r>
                        <a:rPr lang="nl-NL" sz="1200" u="none" dirty="0">
                          <a:latin typeface="Calibri" panose="020F0502020204030204" pitchFamily="34" charset="0"/>
                          <a:cs typeface="Calibri" panose="020F0502020204030204" pitchFamily="34" charset="0"/>
                        </a:rPr>
                        <a:t>Diabetes</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Diabetes mellitus, Diabetes mellitus type 2 bij ouderen, Diabetes mellitus type 2 in de tweede lijn</a:t>
                      </a:r>
                    </a:p>
                  </a:txBody>
                  <a:tcPr marL="45720" marR="45720"/>
                </a:tc>
                <a:extLst>
                  <a:ext uri="{0D108BD9-81ED-4DB2-BD59-A6C34878D82A}">
                    <a16:rowId xmlns:a16="http://schemas.microsoft.com/office/drawing/2014/main" val="2067335081"/>
                  </a:ext>
                </a:extLst>
              </a:tr>
              <a:tr h="0">
                <a:tc>
                  <a:txBody>
                    <a:bodyPr/>
                    <a:lstStyle/>
                    <a:p>
                      <a:r>
                        <a:rPr lang="nl-NL" sz="1200" u="none" dirty="0">
                          <a:latin typeface="Calibri" panose="020F0502020204030204" pitchFamily="34" charset="0"/>
                          <a:cs typeface="Calibri" panose="020F0502020204030204" pitchFamily="34" charset="0"/>
                        </a:rPr>
                        <a:t>Overgewicht</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Overgewicht en obesitas bij volwassenen en kinderen</a:t>
                      </a:r>
                    </a:p>
                  </a:txBody>
                  <a:tcPr marL="45720" marR="45720"/>
                </a:tc>
                <a:extLst>
                  <a:ext uri="{0D108BD9-81ED-4DB2-BD59-A6C34878D82A}">
                    <a16:rowId xmlns:a16="http://schemas.microsoft.com/office/drawing/2014/main" val="2480354135"/>
                  </a:ext>
                </a:extLst>
              </a:tr>
              <a:tr h="0">
                <a:tc>
                  <a:txBody>
                    <a:bodyPr/>
                    <a:lstStyle/>
                    <a:p>
                      <a:r>
                        <a:rPr lang="nl-NL" sz="1200" u="none" dirty="0">
                          <a:latin typeface="Calibri" panose="020F0502020204030204" pitchFamily="34" charset="0"/>
                          <a:cs typeface="Calibri" panose="020F0502020204030204" pitchFamily="34" charset="0"/>
                        </a:rPr>
                        <a:t>Roken</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Tabaksontmoediging</a:t>
                      </a:r>
                    </a:p>
                  </a:txBody>
                  <a:tcPr marL="45720" marR="45720"/>
                </a:tc>
                <a:extLst>
                  <a:ext uri="{0D108BD9-81ED-4DB2-BD59-A6C34878D82A}">
                    <a16:rowId xmlns:a16="http://schemas.microsoft.com/office/drawing/2014/main" val="3922220132"/>
                  </a:ext>
                </a:extLst>
              </a:tr>
              <a:tr h="271117">
                <a:tc>
                  <a:txBody>
                    <a:bodyPr/>
                    <a:lstStyle/>
                    <a:p>
                      <a:r>
                        <a:rPr lang="nl-NL" sz="1200" u="none" dirty="0">
                          <a:latin typeface="Calibri" panose="020F0502020204030204" pitchFamily="34" charset="0"/>
                          <a:cs typeface="Calibri" panose="020F0502020204030204" pitchFamily="34" charset="0"/>
                        </a:rPr>
                        <a:t>Lichamelijke activiteit</a:t>
                      </a:r>
                    </a:p>
                  </a:txBody>
                  <a:tcPr marL="45720" marR="45720"/>
                </a:tc>
                <a:tc>
                  <a:txBody>
                    <a:bodyPr/>
                    <a:lstStyle/>
                    <a:p>
                      <a:pPr algn="l"/>
                      <a:r>
                        <a:rPr lang="nl-NL" sz="1200" u="none" dirty="0">
                          <a:effectLst/>
                          <a:latin typeface="Calibri" panose="020F0502020204030204" pitchFamily="34" charset="0"/>
                          <a:cs typeface="Calibri" panose="020F0502020204030204" pitchFamily="34" charset="0"/>
                        </a:rPr>
                        <a:t>Beweegrichtlijnen</a:t>
                      </a:r>
                      <a:endParaRPr lang="nl-NL" sz="1200" u="none"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R="45720"/>
                </a:tc>
                <a:extLst>
                  <a:ext uri="{0D108BD9-81ED-4DB2-BD59-A6C34878D82A}">
                    <a16:rowId xmlns:a16="http://schemas.microsoft.com/office/drawing/2014/main" val="1327410851"/>
                  </a:ext>
                </a:extLst>
              </a:tr>
              <a:tr h="0">
                <a:tc>
                  <a:txBody>
                    <a:bodyPr/>
                    <a:lstStyle/>
                    <a:p>
                      <a:r>
                        <a:rPr lang="nl-NL" sz="1200" u="none" dirty="0">
                          <a:latin typeface="Calibri" panose="020F0502020204030204" pitchFamily="34" charset="0"/>
                          <a:cs typeface="Calibri" panose="020F0502020204030204" pitchFamily="34" charset="0"/>
                        </a:rPr>
                        <a:t>Alcoholmisbruik</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Stoornissen in het gebruik van alcohol, adviezen Voedingscentrum</a:t>
                      </a:r>
                    </a:p>
                  </a:txBody>
                  <a:tcPr marL="45720" marR="45720"/>
                </a:tc>
                <a:extLst>
                  <a:ext uri="{0D108BD9-81ED-4DB2-BD59-A6C34878D82A}">
                    <a16:rowId xmlns:a16="http://schemas.microsoft.com/office/drawing/2014/main" val="2944338003"/>
                  </a:ext>
                </a:extLst>
              </a:tr>
              <a:tr h="0">
                <a:tc>
                  <a:txBody>
                    <a:bodyPr/>
                    <a:lstStyle/>
                    <a:p>
                      <a:r>
                        <a:rPr lang="nl-NL" sz="1200" u="none" dirty="0">
                          <a:latin typeface="Calibri" panose="020F0502020204030204" pitchFamily="34" charset="0"/>
                          <a:cs typeface="Calibri" panose="020F0502020204030204" pitchFamily="34" charset="0"/>
                        </a:rPr>
                        <a:t>Ongezonde voedingsgewoonten</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Richtlijnen Goede voeding voor mensen met hart- en vaatziekten door artherosclerose</a:t>
                      </a:r>
                    </a:p>
                  </a:txBody>
                  <a:tcPr marL="45720" marR="45720"/>
                </a:tc>
                <a:extLst>
                  <a:ext uri="{0D108BD9-81ED-4DB2-BD59-A6C34878D82A}">
                    <a16:rowId xmlns:a16="http://schemas.microsoft.com/office/drawing/2014/main" val="754450152"/>
                  </a:ext>
                </a:extLst>
              </a:tr>
              <a:tr h="0">
                <a:tc>
                  <a:txBody>
                    <a:bodyPr/>
                    <a:lstStyle/>
                    <a:p>
                      <a:r>
                        <a:rPr lang="nl-NL" sz="1200" u="none" dirty="0">
                          <a:latin typeface="Calibri" panose="020F0502020204030204" pitchFamily="34" charset="0"/>
                          <a:cs typeface="Calibri" panose="020F0502020204030204" pitchFamily="34" charset="0"/>
                        </a:rPr>
                        <a:t>Psychosociale factoren</a:t>
                      </a:r>
                    </a:p>
                  </a:txBody>
                  <a:tcPr marL="45720" marR="45720"/>
                </a:tc>
                <a:tc>
                  <a:txBody>
                    <a:bodyPr/>
                    <a:lstStyle/>
                    <a:p>
                      <a:pPr algn="l"/>
                      <a:r>
                        <a:rPr lang="nl-NL" sz="1200" u="none" dirty="0">
                          <a:effectLst/>
                          <a:latin typeface="Calibri" panose="020F0502020204030204" pitchFamily="34" charset="0"/>
                          <a:ea typeface="Times New Roman" panose="02020603050405020304" pitchFamily="18" charset="0"/>
                          <a:cs typeface="Calibri" panose="020F0502020204030204" pitchFamily="34" charset="0"/>
                        </a:rPr>
                        <a:t>Module Screening psychische doelen en Screening sociale doelen</a:t>
                      </a:r>
                    </a:p>
                  </a:txBody>
                  <a:tcPr marL="45720" marR="45720"/>
                </a:tc>
                <a:extLst>
                  <a:ext uri="{0D108BD9-81ED-4DB2-BD59-A6C34878D82A}">
                    <a16:rowId xmlns:a16="http://schemas.microsoft.com/office/drawing/2014/main" val="3713125553"/>
                  </a:ext>
                </a:extLst>
              </a:tr>
            </a:tbl>
          </a:graphicData>
        </a:graphic>
      </p:graphicFrame>
    </p:spTree>
    <p:extLst>
      <p:ext uri="{BB962C8B-B14F-4D97-AF65-F5344CB8AC3E}">
        <p14:creationId xmlns:p14="http://schemas.microsoft.com/office/powerpoint/2010/main" val="65784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28DAAE-A109-6AE6-29E9-A86CA734409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Screening van fysieke capaciteit en activiteit</a:t>
            </a:r>
          </a:p>
        </p:txBody>
      </p:sp>
      <p:sp>
        <p:nvSpPr>
          <p:cNvPr id="3" name="Tijdelijke aanduiding voor tekst 2">
            <a:extLst>
              <a:ext uri="{FF2B5EF4-FFF2-40B4-BE49-F238E27FC236}">
                <a16:creationId xmlns:a16="http://schemas.microsoft.com/office/drawing/2014/main" id="{57001091-ABF7-EA04-2520-E24F1A56C098}"/>
              </a:ext>
            </a:extLst>
          </p:cNvPr>
          <p:cNvSpPr>
            <a:spLocks noGrp="1"/>
          </p:cNvSpPr>
          <p:nvPr>
            <p:ph type="body" sz="quarter" idx="19"/>
          </p:nvPr>
        </p:nvSpPr>
        <p:spPr>
          <a:xfrm>
            <a:off x="706438" y="3289465"/>
            <a:ext cx="8950518" cy="3469144"/>
          </a:xfrm>
        </p:spPr>
        <p:txBody>
          <a:bodyPr>
            <a:normAutofit/>
          </a:bodyPr>
          <a:lstStyle/>
          <a:p>
            <a:pPr marL="11113" indent="0">
              <a:buNone/>
            </a:pPr>
            <a:r>
              <a:rPr lang="nl-NL" sz="1500" u="sng" dirty="0">
                <a:latin typeface="Calibri" panose="020F0502020204030204" pitchFamily="34" charset="0"/>
                <a:cs typeface="Calibri" panose="020F0502020204030204" pitchFamily="34" charset="0"/>
              </a:rPr>
              <a:t>Wijzigingen t.o.v. uit 2011:</a:t>
            </a:r>
          </a:p>
          <a:p>
            <a:r>
              <a:rPr lang="nl-NL" sz="1500" dirty="0">
                <a:latin typeface="Calibri" panose="020F0502020204030204" pitchFamily="34" charset="0"/>
                <a:cs typeface="Calibri" panose="020F0502020204030204" pitchFamily="34" charset="0"/>
              </a:rPr>
              <a:t>Wanneer en bij wie een van de volgende testen te gebruiken:</a:t>
            </a:r>
          </a:p>
          <a:p>
            <a:pPr lvl="1"/>
            <a:r>
              <a:rPr lang="nl-NL" sz="1500" dirty="0">
                <a:latin typeface="Calibri" panose="020F0502020204030204" pitchFamily="34" charset="0"/>
                <a:cs typeface="Calibri" panose="020F0502020204030204" pitchFamily="34" charset="0"/>
              </a:rPr>
              <a:t>Symptoom-gelimiteerde maximale inspanningstest </a:t>
            </a:r>
            <a:endParaRPr lang="en-NL" sz="1500" dirty="0">
              <a:latin typeface="Calibri" panose="020F0502020204030204" pitchFamily="34" charset="0"/>
              <a:cs typeface="Calibri" panose="020F0502020204030204" pitchFamily="34" charset="0"/>
            </a:endParaRPr>
          </a:p>
          <a:p>
            <a:pPr lvl="1"/>
            <a:r>
              <a:rPr lang="nl-NL" sz="1500" dirty="0">
                <a:latin typeface="Calibri" panose="020F0502020204030204" pitchFamily="34" charset="0"/>
                <a:cs typeface="Calibri" panose="020F0502020204030204" pitchFamily="34" charset="0"/>
              </a:rPr>
              <a:t>Symptoom-gelimiteerde maximale inspanningstest met ECG-registratie</a:t>
            </a:r>
            <a:endParaRPr lang="en-NL" sz="1500" dirty="0">
              <a:latin typeface="Calibri" panose="020F0502020204030204" pitchFamily="34" charset="0"/>
              <a:cs typeface="Calibri" panose="020F0502020204030204" pitchFamily="34" charset="0"/>
            </a:endParaRPr>
          </a:p>
          <a:p>
            <a:pPr lvl="1"/>
            <a:r>
              <a:rPr lang="en-NL" sz="1500" dirty="0">
                <a:latin typeface="Calibri" panose="020F0502020204030204" pitchFamily="34" charset="0"/>
                <a:cs typeface="Calibri" panose="020F0502020204030204" pitchFamily="34" charset="0"/>
              </a:rPr>
              <a:t>I</a:t>
            </a:r>
            <a:r>
              <a:rPr lang="nl-NL" sz="1500" dirty="0" err="1">
                <a:latin typeface="Calibri" panose="020F0502020204030204" pitchFamily="34" charset="0"/>
                <a:cs typeface="Calibri" panose="020F0502020204030204" pitchFamily="34" charset="0"/>
              </a:rPr>
              <a:t>nspanningstest</a:t>
            </a:r>
            <a:r>
              <a:rPr lang="nl-NL" sz="1500" dirty="0">
                <a:latin typeface="Calibri" panose="020F0502020204030204" pitchFamily="34" charset="0"/>
                <a:cs typeface="Calibri" panose="020F0502020204030204" pitchFamily="34" charset="0"/>
              </a:rPr>
              <a:t> met ECG-registratie en ademgasanalyse (</a:t>
            </a:r>
            <a:r>
              <a:rPr lang="nl-NL" sz="1500" dirty="0" err="1">
                <a:latin typeface="Calibri" panose="020F0502020204030204" pitchFamily="34" charset="0"/>
                <a:cs typeface="Calibri" panose="020F0502020204030204" pitchFamily="34" charset="0"/>
              </a:rPr>
              <a:t>cardiopulmonary</a:t>
            </a:r>
            <a:r>
              <a:rPr lang="nl-NL" sz="1500" dirty="0">
                <a:latin typeface="Calibri" panose="020F0502020204030204" pitchFamily="34" charset="0"/>
                <a:cs typeface="Calibri" panose="020F0502020204030204" pitchFamily="34" charset="0"/>
              </a:rPr>
              <a:t> </a:t>
            </a:r>
            <a:r>
              <a:rPr lang="nl-NL" sz="1500" dirty="0" err="1">
                <a:latin typeface="Calibri" panose="020F0502020204030204" pitchFamily="34" charset="0"/>
                <a:cs typeface="Calibri" panose="020F0502020204030204" pitchFamily="34" charset="0"/>
              </a:rPr>
              <a:t>exercise</a:t>
            </a:r>
            <a:r>
              <a:rPr lang="nl-NL" sz="1500" dirty="0">
                <a:latin typeface="Calibri" panose="020F0502020204030204" pitchFamily="34" charset="0"/>
                <a:cs typeface="Calibri" panose="020F0502020204030204" pitchFamily="34" charset="0"/>
              </a:rPr>
              <a:t> test: CPET) </a:t>
            </a:r>
          </a:p>
          <a:p>
            <a:pPr algn="l"/>
            <a:r>
              <a:rPr lang="nl-NL" sz="1500" dirty="0">
                <a:latin typeface="Calibri" panose="020F0502020204030204" pitchFamily="34" charset="0"/>
                <a:cs typeface="Calibri" panose="020F0502020204030204" pitchFamily="34" charset="0"/>
              </a:rPr>
              <a:t>Gebruik een vragenlijst voor het beweeggedrag van de patiënt voor de cardiale event.</a:t>
            </a:r>
          </a:p>
        </p:txBody>
      </p:sp>
      <p:sp>
        <p:nvSpPr>
          <p:cNvPr id="5" name="Tijdelijke aanduiding voor tekst 2">
            <a:extLst>
              <a:ext uri="{FF2B5EF4-FFF2-40B4-BE49-F238E27FC236}">
                <a16:creationId xmlns:a16="http://schemas.microsoft.com/office/drawing/2014/main" id="{BCFFAD44-4E94-D0E7-0F12-1E6610C94AF7}"/>
              </a:ext>
            </a:extLst>
          </p:cNvPr>
          <p:cNvSpPr txBox="1">
            <a:spLocks/>
          </p:cNvSpPr>
          <p:nvPr/>
        </p:nvSpPr>
        <p:spPr>
          <a:xfrm>
            <a:off x="706437" y="2494491"/>
            <a:ext cx="11098570" cy="794974"/>
          </a:xfrm>
          <a:prstGeom prst="rect">
            <a:avLst/>
          </a:prstGeom>
        </p:spPr>
        <p:txBody>
          <a:bodyPr vert="horz" lIns="91440" tIns="45720" rIns="91440" bIns="45720" numCol="1" rtlCol="0">
            <a:normAutofit lnSpcReduction="10000"/>
          </a:bodyPr>
          <a:lstStyle>
            <a:lvl1pPr marL="271463" indent="-260350" algn="l" defTabSz="914400" rtl="0" eaLnBrk="1" latinLnBrk="0" hangingPunct="1">
              <a:lnSpc>
                <a:spcPct val="150000"/>
              </a:lnSpc>
              <a:spcBef>
                <a:spcPts val="0"/>
              </a:spcBef>
              <a:buClr>
                <a:schemeClr val="accent2"/>
              </a:buClr>
              <a:buFont typeface="Arial" panose="020B0604020202020204" pitchFamily="34" charset="0"/>
              <a:buChar char="•"/>
              <a:tabLst/>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chemeClr val="accent2"/>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800" kern="1200">
                <a:solidFill>
                  <a:schemeClr val="tx1"/>
                </a:solidFill>
                <a:latin typeface="+mn-lt"/>
                <a:ea typeface="+mn-ea"/>
                <a:cs typeface="+mn-cs"/>
              </a:defRPr>
            </a:lvl9pPr>
          </a:lstStyle>
          <a:p>
            <a:pPr marL="11113" indent="0">
              <a:buNone/>
            </a:pPr>
            <a:r>
              <a:rPr lang="nl-NL" b="1" dirty="0">
                <a:latin typeface="Calibri" panose="020F0502020204030204" pitchFamily="34" charset="0"/>
                <a:cs typeface="Calibri" panose="020F0502020204030204" pitchFamily="34" charset="0"/>
              </a:rPr>
              <a:t>Uitgangsvraag</a:t>
            </a:r>
            <a:r>
              <a:rPr lang="nl-NL" dirty="0">
                <a:latin typeface="Calibri" panose="020F0502020204030204" pitchFamily="34" charset="0"/>
                <a:cs typeface="Calibri" panose="020F0502020204030204" pitchFamily="34" charset="0"/>
              </a:rPr>
              <a:t>: Welke screeningsinstrumenten voor het bepalen van fysieke capaciteit en activiteit dienen te worden toegepast bij hartrevalidatie? </a:t>
            </a:r>
          </a:p>
          <a:p>
            <a:pPr marL="11113" indent="0">
              <a:buNone/>
            </a:pPr>
            <a:endParaRPr lang="nl-NL" dirty="0"/>
          </a:p>
        </p:txBody>
      </p:sp>
    </p:spTree>
    <p:extLst>
      <p:ext uri="{BB962C8B-B14F-4D97-AF65-F5344CB8AC3E}">
        <p14:creationId xmlns:p14="http://schemas.microsoft.com/office/powerpoint/2010/main" val="3476061119"/>
      </p:ext>
    </p:extLst>
  </p:cSld>
  <p:clrMapOvr>
    <a:masterClrMapping/>
  </p:clrMapOvr>
</p:sld>
</file>

<file path=ppt/theme/theme1.xml><?xml version="1.0" encoding="utf-8"?>
<a:theme xmlns:a="http://schemas.openxmlformats.org/drawingml/2006/main" name="Kantoorthema">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sjablonen_aug2023  -  Alleen-lezen" id="{CB028DC2-F43A-4E40-8044-6EF965E56502}" vid="{D21EE2E0-4BBB-1242-8CA8-11EE40650D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4" ma:contentTypeDescription="Create a new document." ma:contentTypeScope="" ma:versionID="9989686f5ecd971ebb820143d7d6eb1d">
  <xsd:schema xmlns:xsd="http://www.w3.org/2001/XMLSchema" xmlns:xs="http://www.w3.org/2001/XMLSchema" xmlns:p="http://schemas.microsoft.com/office/2006/metadata/properties" xmlns:ns2="109bb1df-16e4-4d12-88d3-6ec7f3f58f1a" targetNamespace="http://schemas.microsoft.com/office/2006/metadata/properties" ma:root="true" ma:fieldsID="9d1f511550487ffcbbd369aa5df6fef0"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2BE38-C9C3-446A-B815-50F3E16545DE}">
  <ds:schemaRefs>
    <ds:schemaRef ds:uri="http://schemas.microsoft.com/office/2006/metadata/properties"/>
    <ds:schemaRef ds:uri="http://purl.org/dc/terms/"/>
    <ds:schemaRef ds:uri="http://www.w3.org/XML/1998/namespace"/>
    <ds:schemaRef ds:uri="http://purl.org/dc/elements/1.1/"/>
    <ds:schemaRef ds:uri="109bb1df-16e4-4d12-88d3-6ec7f3f58f1a"/>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3.xml><?xml version="1.0" encoding="utf-8"?>
<ds:datastoreItem xmlns:ds="http://schemas.openxmlformats.org/officeDocument/2006/customXml" ds:itemID="{DFE6B954-2817-4E4B-BD72-2DA493B6F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642</TotalTime>
  <Words>1714</Words>
  <Application>Microsoft Macintosh PowerPoint</Application>
  <PresentationFormat>Breedbeeld</PresentationFormat>
  <Paragraphs>202</Paragraphs>
  <Slides>21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Symbol</vt:lpstr>
      <vt:lpstr>Work Sans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Harm-Jan van der Hart</dc:creator>
  <cp:lastModifiedBy>Harm-Jan van der Hart</cp:lastModifiedBy>
  <cp:revision>6</cp:revision>
  <dcterms:created xsi:type="dcterms:W3CDTF">2024-04-16T06:12:59Z</dcterms:created>
  <dcterms:modified xsi:type="dcterms:W3CDTF">2024-10-02T09:15:09Z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0x010100DB70C4D8A0DA6C4C8388953CB2472E31</vt:lpwstr>
  </property>
  <property fmtid="{D5CDD505-2E9C-101B-9397-08002B2CF9AE}" pid="3" name="MediaServiceImageTags">
    <vt:lpwstr/>
  </property>
  <property fmtid="{D5CDD505-2E9C-101B-9397-08002B2CF9AE}" pid="4" name="_dlc_DocIdItemGuid">
    <vt:lpwstr>ba6f11b4-267f-4d1f-9f63-8021d4e748a2</vt:lpwstr>
  </property>
  <property fmtid="{D5CDD505-2E9C-101B-9397-08002B2CF9AE}" pid="5" name="Order">
    <vt:r8>12700</vt:r8>
  </property>
  <property fmtid="{D5CDD505-2E9C-101B-9397-08002B2CF9AE}" pid="6" name="xd_Signature">
    <vt:bool>false</vt:bool>
  </property>
  <property fmtid="{D5CDD505-2E9C-101B-9397-08002B2CF9AE}" pid="7" name="xd_ProgID">
    <vt:lpwstr/>
  </property>
  <property fmtid="{D5CDD505-2E9C-101B-9397-08002B2CF9AE}" pid="8" name="_dlc_DocId">
    <vt:lpwstr>W7KP4SHTKNJT-1466047036-127</vt:lpwstr>
  </property>
  <property fmtid="{D5CDD505-2E9C-101B-9397-08002B2CF9AE}" pid="9" name="_dlc_DocIdUrl">
    <vt:lpwstr>https://medischspecialisten.sharepoint.com/sites/Federatiepresentatiesensjablonen/_layouts/15/DocIdRedir.aspx?ID=W7KP4SHTKNJT-1466047036-127, W7KP4SHTKNJT-1466047036-127</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